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4059" r:id="rId2"/>
    <p:sldMasterId id="2147484071" r:id="rId3"/>
    <p:sldMasterId id="2147484085" r:id="rId4"/>
    <p:sldMasterId id="2147484172" r:id="rId5"/>
    <p:sldMasterId id="2147484197" r:id="rId6"/>
    <p:sldMasterId id="2147484419" r:id="rId7"/>
    <p:sldMasterId id="2147484431" r:id="rId8"/>
    <p:sldMasterId id="2147484443" r:id="rId9"/>
    <p:sldMasterId id="2147484455" r:id="rId10"/>
  </p:sldMasterIdLst>
  <p:notesMasterIdLst>
    <p:notesMasterId r:id="rId101"/>
  </p:notesMasterIdLst>
  <p:handoutMasterIdLst>
    <p:handoutMasterId r:id="rId102"/>
  </p:handoutMasterIdLst>
  <p:sldIdLst>
    <p:sldId id="267" r:id="rId11"/>
    <p:sldId id="431" r:id="rId12"/>
    <p:sldId id="432" r:id="rId13"/>
    <p:sldId id="433" r:id="rId14"/>
    <p:sldId id="417" r:id="rId15"/>
    <p:sldId id="333" r:id="rId16"/>
    <p:sldId id="420" r:id="rId17"/>
    <p:sldId id="421" r:id="rId18"/>
    <p:sldId id="422" r:id="rId19"/>
    <p:sldId id="434" r:id="rId20"/>
    <p:sldId id="435" r:id="rId21"/>
    <p:sldId id="336" r:id="rId22"/>
    <p:sldId id="308" r:id="rId23"/>
    <p:sldId id="303" r:id="rId24"/>
    <p:sldId id="304" r:id="rId25"/>
    <p:sldId id="305" r:id="rId26"/>
    <p:sldId id="306" r:id="rId27"/>
    <p:sldId id="307" r:id="rId28"/>
    <p:sldId id="344" r:id="rId29"/>
    <p:sldId id="345" r:id="rId30"/>
    <p:sldId id="346" r:id="rId31"/>
    <p:sldId id="347" r:id="rId32"/>
    <p:sldId id="348" r:id="rId33"/>
    <p:sldId id="349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3" r:id="rId51"/>
    <p:sldId id="364" r:id="rId52"/>
    <p:sldId id="365" r:id="rId53"/>
    <p:sldId id="366" r:id="rId54"/>
    <p:sldId id="367" r:id="rId55"/>
    <p:sldId id="369" r:id="rId56"/>
    <p:sldId id="388" r:id="rId57"/>
    <p:sldId id="370" r:id="rId58"/>
    <p:sldId id="390" r:id="rId59"/>
    <p:sldId id="391" r:id="rId60"/>
    <p:sldId id="371" r:id="rId61"/>
    <p:sldId id="372" r:id="rId62"/>
    <p:sldId id="373" r:id="rId63"/>
    <p:sldId id="374" r:id="rId64"/>
    <p:sldId id="285" r:id="rId65"/>
    <p:sldId id="309" r:id="rId66"/>
    <p:sldId id="288" r:id="rId67"/>
    <p:sldId id="310" r:id="rId68"/>
    <p:sldId id="295" r:id="rId69"/>
    <p:sldId id="312" r:id="rId70"/>
    <p:sldId id="313" r:id="rId71"/>
    <p:sldId id="314" r:id="rId72"/>
    <p:sldId id="315" r:id="rId73"/>
    <p:sldId id="316" r:id="rId74"/>
    <p:sldId id="317" r:id="rId75"/>
    <p:sldId id="362" r:id="rId76"/>
    <p:sldId id="319" r:id="rId77"/>
    <p:sldId id="321" r:id="rId78"/>
    <p:sldId id="338" r:id="rId79"/>
    <p:sldId id="415" r:id="rId80"/>
    <p:sldId id="412" r:id="rId81"/>
    <p:sldId id="385" r:id="rId82"/>
    <p:sldId id="413" r:id="rId83"/>
    <p:sldId id="384" r:id="rId84"/>
    <p:sldId id="340" r:id="rId85"/>
    <p:sldId id="341" r:id="rId86"/>
    <p:sldId id="396" r:id="rId87"/>
    <p:sldId id="332" r:id="rId88"/>
    <p:sldId id="342" r:id="rId89"/>
    <p:sldId id="401" r:id="rId90"/>
    <p:sldId id="403" r:id="rId91"/>
    <p:sldId id="418" r:id="rId92"/>
    <p:sldId id="436" r:id="rId93"/>
    <p:sldId id="437" r:id="rId94"/>
    <p:sldId id="438" r:id="rId95"/>
    <p:sldId id="439" r:id="rId96"/>
    <p:sldId id="446" r:id="rId97"/>
    <p:sldId id="440" r:id="rId98"/>
    <p:sldId id="444" r:id="rId99"/>
    <p:sldId id="343" r:id="rId100"/>
  </p:sldIdLst>
  <p:sldSz cx="9144000" cy="6858000" type="screen4x3"/>
  <p:notesSz cx="7004050" cy="929005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5" d="100"/>
          <a:sy n="65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32" y="-102"/>
      </p:cViewPr>
      <p:guideLst>
        <p:guide orient="horz" pos="2926"/>
        <p:guide pos="220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447037-B997-4D81-8CB1-3D64F707BEBE}" type="datetime1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325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63" y="8823325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531BC9E-C02D-446E-8468-547540D0AA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63201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0936C9A-D3BD-4593-A4CF-A517339AB99E}" type="datetime1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pPr lvl="0"/>
            <a:endParaRPr lang="th-TH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3250"/>
            <a:ext cx="5603875" cy="4179888"/>
          </a:xfrm>
          <a:prstGeom prst="rect">
            <a:avLst/>
          </a:prstGeom>
        </p:spPr>
        <p:txBody>
          <a:bodyPr vert="horz" lIns="93104" tIns="46552" rIns="93104" bIns="4655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325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3325"/>
            <a:ext cx="3035300" cy="46513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1714BDD-BC69-4E8C-B630-805BEF96237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85834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4839F-63A2-46B1-A433-E79D81E5A69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6913"/>
            <a:ext cx="4643437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10.29 ยกตัวอย่างเอกรัตน์การไฟฟ้า เรื่องระบบอุปถัมภ์</a:t>
            </a:r>
          </a:p>
          <a:p>
            <a:r>
              <a:rPr lang="th-TH" smtClean="0"/>
              <a:t>20 ปัญหา ก่อให้เกิดอาการ 80 %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44AD5D-7109-4607-A942-5DF28B1F2720}" type="slidenum">
              <a:rPr lang="en-US" smtClean="0"/>
              <a:pPr/>
              <a:t>19</a:t>
            </a:fld>
            <a:endParaRPr lang="th-TH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5025" cy="34845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4413250"/>
            <a:ext cx="6261100" cy="41798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th-TH" sz="1600" smtClean="0">
                <a:latin typeface="Browallia New" pitchFamily="34" charset="-34"/>
                <a:cs typeface="Browallia New" pitchFamily="34" charset="-34"/>
              </a:rPr>
              <a:t>	</a:t>
            </a:r>
            <a:endParaRPr lang="en-US" sz="1600" smtClean="0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วงรี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ชื่อเรื่อง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2" name="ชื่อเรื่องรอง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517212-18C1-415E-8621-62CFEFF3C0D7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7" name="ตัวยึดท้ายกระดา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3AFA36-0E3E-4099-9CB5-070C1E531F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EDFE6-A888-4784-BCC4-00A46D2E87C6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5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FDBB0-7671-45B4-8999-5CA9EA800AF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7E8474-1B1C-447C-A405-3516E2DD44D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9559671"/>
      </p:ext>
    </p:extLst>
  </p:cSld>
  <p:clrMapOvr>
    <a:masterClrMapping/>
  </p:clrMapOvr>
  <p:transition spd="slow"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E91C92-15AB-4CD3-B3FB-EE5F9973B6A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4789914"/>
      </p:ext>
    </p:extLst>
  </p:cSld>
  <p:clrMapOvr>
    <a:masterClrMapping/>
  </p:clrMapOvr>
  <p:transition spd="slow"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C9ED60-C44C-4A34-B5C6-290757AAD0C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453313"/>
      </p:ext>
    </p:extLst>
  </p:cSld>
  <p:clrMapOvr>
    <a:masterClrMapping/>
  </p:clrMapOvr>
  <p:transition spd="slow"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A6B831B-95CC-4FCA-9967-89B6A3A91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38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127A034-476A-408E-A944-DCA93C6CA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2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625DF72-AA6E-4397-AEB6-9C55C426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780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9E05477-6171-43FA-9F45-A69B6E4DD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591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0533A6B-E337-484D-9F82-5626B3CEA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2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917DEE1-36A2-49F1-BBDA-1AD71011F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316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DE8A262-6B35-4A18-9AE9-0FF303496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72EA1-0E74-414F-8933-11D35A250D64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5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53D7-29AF-4EAE-AFC9-E1DB0C26B94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D8C6025-BAE1-4E1C-AFFD-A20F1813E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516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0927038-A5EC-4B99-913C-23F3DDD89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343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909A1FA-F0A1-4DB6-B18C-02A0B7BBB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99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C2AF364-213D-4D52-99B5-1CA10D7B8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1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A5452-FE51-4BDB-8371-C7D426D8953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D8534522-2368-40E5-B0EC-AEB1EC0BA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0EE1-935B-4398-B588-9BBFDEEA0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98AF-969C-4123-B507-C5CDA0F09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A5788-9A7A-4C19-A161-A79C419E3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A9F3A-E2FB-44D7-B2AD-504817FDA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D7FA-085D-445D-946E-15A6F4DB9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66418-A2BD-422E-A0F1-3443C364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0405-9514-4D08-BCB8-FB420531E37E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5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D8FA-D8E9-448F-ADEA-F7F9EBF8C68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21F3E-B37F-4210-83B0-A85949B97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8CC9-CEAF-4029-82BB-FD0707168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F5995-D54C-441A-B414-7D4463A94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67A07-1BED-49CA-A961-30FC55328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7E19D-2CEA-4F49-BD5B-CD3ED401F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0D3C9-ECE6-47FE-A5F1-A9ABE6A2F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ABFB2-B78F-4129-9F95-FD74C693C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16545-D76C-4D6F-8FD5-9D569E96D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D0E4E-FA65-4AD7-B115-A13E60B30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C646-016F-4449-8841-347E72466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วงรี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วงรี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28CBC0-EBB0-4220-8CBB-088848E730D7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9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4FAA5B-B150-4BB8-88B9-E3BB51B1289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1322-21BB-4839-A7FF-7A397813E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F1B18-80EA-472E-89A3-C7924B146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43AC-3DEC-49AC-8B94-7BBF4C775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9CBC-F2C9-456F-B630-638CCCEB5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215D2-3EA9-4C18-86A2-289D96AD7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95C3-EAED-4836-9A45-6D8D659E6C1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7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traight Connector 25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28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29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30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31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5FBF-5BDC-430F-813C-0BC11D507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69603D2-8D5A-42CE-994C-DA0D6B202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7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2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2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27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2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29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30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31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C0165-9838-40FE-AC57-967204805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5D11-ABE5-440F-9AA5-E2C2DE2A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BA62A-1903-45A9-9F85-A04D5FF41EA8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6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005A4-6F86-4930-9C8C-186AF8833A9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7613F-56B5-4AC2-922E-CF4EEA878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4CA4841-F865-43BE-906E-065378648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0B451-DF77-4412-8175-277609CC5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traight Connector 14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2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AD81E8-AAAF-4491-9E78-1714CBEB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Oval 14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1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1C1DDA-7813-495E-BD81-97B8E6FEA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FB1D-64E6-45E2-864F-8C793E517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2F32-1384-40C5-90DC-52F5CE01E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1F34-4416-4099-97A5-85CC3820191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C27DE-70C1-4CAF-A5B1-E6158EE68E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B6F60-A45C-4BDB-93CA-771711FC6F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DD53-6C19-45BF-9942-92D4BEBD55BB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8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93EA-85AA-4B32-90FE-D046D80398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D111D-7709-4D43-8CBC-3934EE5BE0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8E165-996E-46BC-A556-452BCB889A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8D76-1A20-467A-AF8E-C19CFC5D9B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9885F-40A6-4678-8453-B21C2D2A0D0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96D7-0DA0-4A50-97EB-51444E6262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46AC-D42F-4E00-8545-A87E27F6442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1931A-2582-491E-BC1C-B26BF694B8E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26725-C4F1-4CCA-954E-40558254EA2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7239000" y="5834063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000000"/>
                </a:solidFill>
                <a:latin typeface="Arial" charset="0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038600"/>
            <a:ext cx="4800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51175"/>
            <a:ext cx="7924800" cy="682625"/>
          </a:xfrm>
        </p:spPr>
        <p:txBody>
          <a:bodyPr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537325"/>
            <a:ext cx="2133600" cy="244475"/>
          </a:xfrm>
        </p:spPr>
        <p:txBody>
          <a:bodyPr/>
          <a:lstStyle>
            <a:lvl1pPr algn="r">
              <a:defRPr sz="1200">
                <a:solidFill>
                  <a:srgbClr val="000000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953000" y="5943600"/>
            <a:ext cx="2297113" cy="244475"/>
          </a:xfrm>
        </p:spPr>
        <p:txBody>
          <a:bodyPr/>
          <a:lstStyle>
            <a:lvl1pPr algn="r">
              <a:defRPr b="1" i="1"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454400" y="6526213"/>
            <a:ext cx="2133600" cy="244475"/>
          </a:xfr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2AA4B5D3-2944-498E-B4BB-B164458C1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B1BBA964-423C-4E37-A44F-FF19F749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7E29-EDA0-4544-A380-CC36A879BD97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4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DA18F-0529-4CBF-ABFA-C4C31B67EF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1E204BC3-4324-49B0-A251-EE0563EAA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1313"/>
            <a:ext cx="4057650" cy="4713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611313"/>
            <a:ext cx="4057650" cy="4713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7B35940B-C892-4E0D-B755-D4F370F45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84461C1B-44C4-4D19-BC27-FDC6DD586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57E30BDB-23B7-42B0-92CB-56515CDEA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EEF14D27-40F5-4ED5-B8DF-6D8260ACD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F6B983DE-4139-4B36-8E9F-1FE282DEE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A6545651-890B-477C-8384-9A928C4EF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55B3446E-70B7-49FE-B4D2-707CC5054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69875"/>
            <a:ext cx="2066925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9875"/>
            <a:ext cx="6048375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8F830830-463F-4D8D-95A2-0C355DE86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9875"/>
            <a:ext cx="58674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11313"/>
            <a:ext cx="8267700" cy="4713287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4B03850F-B988-49B3-A256-73392D619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89FDAB-FA44-4424-8A3D-782C6CCD043E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EE012E-6234-4323-A092-AD10B985574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A90C9-F06B-4D18-81F2-DDCC5CC594C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55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96FD7-BCE3-4600-990D-A7F9F94EE9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859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24AD-3390-418D-A757-7F773254D1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1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D6C7E-BF33-4F37-9921-8314726407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075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84FFF-D55C-4285-8AB6-650883AAE1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1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C601-8E1C-47E5-9957-BE7C4BAC99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80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E2F51-4403-4C27-8061-B7CAD28D6D4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553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34139-A398-4174-AE16-D1A8BDEB14C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FDAE-4D55-467A-9124-D50F7E9B59F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18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82815-FAAE-4ABB-B8DF-CB598335072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2041B-5E39-449E-A304-4D80FCE98FAF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6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A2E85-CA4E-4265-98B8-F3E89017EC3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C98B-5F48-4ABE-8CEC-551785BAF2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687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คลิกเพื่อแก้ไขลักษณะต้นแบบชื่อเรื่อง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คลิกเพื่อแก้ไขลักษณะต้นแบบหัวข้อย่อย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BB5A8C8-5271-4642-B944-5EE6A9584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944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A90B2BC-1FF6-495E-ACB5-A7F3ED518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24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7E5731C-FA93-4B77-ADE3-555FFB23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67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447800"/>
            <a:ext cx="3467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447800"/>
            <a:ext cx="3467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335D21D-E0A4-4A7D-A086-7391D7B95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777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13CD148-BD79-4294-8895-7D067E0AD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5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E3166EB-C13B-4A0B-8793-8590CAC54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28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401D0B5-7C4C-4BEE-85E7-C6CA4C5B0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97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015671B-E74E-4194-B849-E476AB307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69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6F8DD0E-CA57-4E6D-A44F-4B6BE4B29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B7548E-AEBF-4CCF-9AD7-B9F9D3F3AF51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9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0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B538A8-9E86-4372-98D4-47374C01D8E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2F25843-5115-44CD-AB81-9081534D2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18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457200"/>
            <a:ext cx="1771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5162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DE6218F-AF79-4CEF-BACF-5196F5E22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5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h-TH" sz="3600">
                <a:solidFill>
                  <a:srgbClr val="FFFFFF"/>
                </a:solidFill>
                <a:latin typeface="Times New Roman"/>
                <a:cs typeface="JasmineUPC" pitchFamily="18" charset="-34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3600">
                <a:solidFill>
                  <a:srgbClr val="FFFFFF"/>
                </a:solidFill>
                <a:latin typeface="Times New Roman"/>
                <a:cs typeface="JasmineUPC" pitchFamily="18" charset="-34"/>
              </a:endParaRPr>
            </a:p>
          </p:txBody>
        </p:sp>
      </p:grpSp>
      <p:sp>
        <p:nvSpPr>
          <p:cNvPr id="2027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th-TH"/>
              <a:t>คลิกเพื่อแก้ไขลักษณะต้นแบบชื่อเรื่อง</a:t>
            </a: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คลิกเพื่อแก้ไขลักษณะต้นแบบหัวข้อย่อย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3F8505-4247-4342-9927-DEDA47FD621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1793418"/>
      </p:ext>
    </p:extLst>
  </p:cSld>
  <p:clrMapOvr>
    <a:masterClrMapping/>
  </p:clrMapOvr>
  <p:transition spd="slow"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884FDE-FB21-4232-9987-89F1C36D9A0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6787341"/>
      </p:ext>
    </p:extLst>
  </p:cSld>
  <p:clrMapOvr>
    <a:masterClrMapping/>
  </p:clrMapOvr>
  <p:transition spd="slow"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3FBC1B-6AFD-40FF-B1B1-D3124AB8291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549403"/>
      </p:ext>
    </p:extLst>
  </p:cSld>
  <p:clrMapOvr>
    <a:masterClrMapping/>
  </p:clrMapOvr>
  <p:transition spd="slow"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1B6721-4785-4A48-803B-3D7C55E7A42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2501525"/>
      </p:ext>
    </p:extLst>
  </p:cSld>
  <p:clrMapOvr>
    <a:masterClrMapping/>
  </p:clrMapOvr>
  <p:transition spd="slow"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D52366-0396-4114-A491-73EC7E8B9A6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1032133"/>
      </p:ext>
    </p:extLst>
  </p:cSld>
  <p:clrMapOvr>
    <a:masterClrMapping/>
  </p:clrMapOvr>
  <p:transition spd="slow"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CD1B09-8571-45D1-9DD4-9E0AE2CA372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990971"/>
      </p:ext>
    </p:extLst>
  </p:cSld>
  <p:clrMapOvr>
    <a:masterClrMapping/>
  </p:clrMapOvr>
  <p:transition spd="slow"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C69F41-4348-41F9-9C96-A645987B530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2868826"/>
      </p:ext>
    </p:extLst>
  </p:cSld>
  <p:clrMapOvr>
    <a:masterClrMapping/>
  </p:clrMapOvr>
  <p:transition spd="slow"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F9302E-AA5F-40AF-86A8-7CBBAAEECC4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7040922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กลม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วงรี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โดนัท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ตัวยึดชื่อเรื่อง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105" name="ตัวยึดข้อความ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24" name="ตัวยึดวันที่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ADC55D9-49C1-40F9-B638-5B77259C51C6}" type="datetime1">
              <a:rPr lang="en-US"/>
              <a:pPr>
                <a:defRPr/>
              </a:pPr>
              <a:t>11/18/2017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8217274-BCCD-4283-B842-429D01883F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05" r:id="rId2"/>
    <p:sldLayoutId id="2147484378" r:id="rId3"/>
    <p:sldLayoutId id="2147484306" r:id="rId4"/>
    <p:sldLayoutId id="2147484307" r:id="rId5"/>
    <p:sldLayoutId id="2147484308" r:id="rId6"/>
    <p:sldLayoutId id="2147484379" r:id="rId7"/>
    <p:sldLayoutId id="2147484309" r:id="rId8"/>
    <p:sldLayoutId id="2147484380" r:id="rId9"/>
    <p:sldLayoutId id="2147484310" r:id="rId10"/>
    <p:sldLayoutId id="2147484311" r:id="rId11"/>
    <p:sldLayoutId id="2147484381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คลิกเพื่อแก้ไขลักษณะชื่อเรื่องหลัก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คลิกเพื่อแก้ไขลักษณะข้อความหลัก</a:t>
            </a:r>
            <a:endParaRPr lang="en-US" smtClean="0"/>
          </a:p>
          <a:p>
            <a:pPr lvl="1"/>
            <a:r>
              <a:rPr lang="th-TH" smtClean="0"/>
              <a:t>ระดับสอง</a:t>
            </a:r>
            <a:endParaRPr lang="en-US" smtClean="0"/>
          </a:p>
          <a:p>
            <a:pPr lvl="2"/>
            <a:r>
              <a:rPr lang="th-TH" smtClean="0"/>
              <a:t>ระดับสาม</a:t>
            </a:r>
            <a:endParaRPr lang="en-US" smtClean="0"/>
          </a:p>
          <a:p>
            <a:pPr lvl="3"/>
            <a:r>
              <a:rPr lang="th-TH" smtClean="0"/>
              <a:t>ระดับสี่</a:t>
            </a:r>
            <a:endParaRPr lang="en-US" smtClean="0"/>
          </a:p>
          <a:p>
            <a:pPr lvl="4"/>
            <a:r>
              <a:rPr lang="th-TH" smtClean="0"/>
              <a:t>ระดับห้า</a:t>
            </a:r>
            <a:endParaRPr lang="en-US" smtClean="0"/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6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6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6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fld id="{AE72D3C9-A5FD-44AA-94C8-634D1B807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2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6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6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55FEBA4-9104-45C6-B02A-08B0CEF38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คลิกเพื่อแก้ไขลักษณะชื่อเรื่องหลัก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คลิกเพื่อแก้ไขลักษณะข้อความหลัก</a:t>
            </a:r>
            <a:endParaRPr lang="en-US" smtClean="0"/>
          </a:p>
          <a:p>
            <a:pPr lvl="1"/>
            <a:r>
              <a:rPr lang="th-TH" smtClean="0"/>
              <a:t>ระดับสอง</a:t>
            </a:r>
            <a:endParaRPr lang="en-US" smtClean="0"/>
          </a:p>
          <a:p>
            <a:pPr lvl="2"/>
            <a:r>
              <a:rPr lang="th-TH" smtClean="0"/>
              <a:t>ระดับสาม</a:t>
            </a:r>
            <a:endParaRPr lang="en-US" smtClean="0"/>
          </a:p>
          <a:p>
            <a:pPr lvl="3"/>
            <a:r>
              <a:rPr lang="th-TH" smtClean="0"/>
              <a:t>ระดับสี่</a:t>
            </a:r>
            <a:endParaRPr lang="en-US" smtClean="0"/>
          </a:p>
          <a:p>
            <a:pPr lvl="4"/>
            <a:r>
              <a:rPr lang="th-TH" smtClean="0"/>
              <a:t>ระดับห้า</a:t>
            </a:r>
            <a:endParaRPr lang="en-US" smtClean="0"/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6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6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600" b="0">
                <a:latin typeface="+mn-lt"/>
              </a:defRPr>
            </a:lvl1pPr>
          </a:lstStyle>
          <a:p>
            <a:pPr>
              <a:defRPr/>
            </a:pPr>
            <a:fld id="{19383646-25C8-450E-81D8-7E869847D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19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317917-89B0-4068-9AB7-9675EBBF68B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C4D70C-D1AD-44B2-8015-7E734E84A52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F32933-6406-4890-84A2-F1E80219D12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80"/>
          <p:cNvGrpSpPr>
            <a:grpSpLocks/>
          </p:cNvGrpSpPr>
          <p:nvPr/>
        </p:nvGrpSpPr>
        <p:grpSpPr bwMode="auto">
          <a:xfrm>
            <a:off x="304800" y="3175"/>
            <a:ext cx="8686800" cy="1577975"/>
            <a:chOff x="192" y="2"/>
            <a:chExt cx="5472" cy="994"/>
          </a:xfrm>
        </p:grpSpPr>
        <p:pic>
          <p:nvPicPr>
            <p:cNvPr id="11274" name="Picture 78" descr="p11_a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gray">
            <a:xfrm>
              <a:off x="4176" y="2"/>
              <a:ext cx="1224" cy="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3" name="Rectangle 79"/>
            <p:cNvSpPr>
              <a:spLocks noChangeArrowheads="1"/>
            </p:cNvSpPr>
            <p:nvPr userDrawn="1"/>
          </p:nvSpPr>
          <p:spPr bwMode="gray">
            <a:xfrm>
              <a:off x="192" y="480"/>
              <a:ext cx="547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11313"/>
            <a:ext cx="8267700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315200" y="6378575"/>
            <a:ext cx="1752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48004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5320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48004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F9F2395-63C9-4754-BD1F-0EB9773A8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269875"/>
            <a:ext cx="5867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93688" y="655320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48004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1272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228600"/>
            <a:ext cx="861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6477000"/>
            <a:ext cx="687705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747A8807-1945-40DC-8092-6FCF7A3FA54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2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457200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คลิกเพื่อแก้ไขลักษณะต้นแบบชื่อเรื่อง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447800"/>
            <a:ext cx="7086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smtClean="0"/>
              <a:t>ระดับที่สอง</a:t>
            </a:r>
          </a:p>
          <a:p>
            <a:pPr lvl="2"/>
            <a:r>
              <a:rPr lang="en-US" smtClean="0"/>
              <a:t>ระดับที่สาม</a:t>
            </a:r>
          </a:p>
          <a:p>
            <a:pPr lvl="3"/>
            <a:r>
              <a:rPr lang="en-US" smtClean="0"/>
              <a:t>ระดับที่สี่</a:t>
            </a:r>
          </a:p>
          <a:p>
            <a:pPr lvl="4"/>
            <a:r>
              <a:rPr lang="en-US" smtClean="0"/>
              <a:t>ระดับที่ห้า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cs typeface="JasmineUPC" pitchFamily="18" charset="-34"/>
              </a:defRPr>
            </a:lvl1pPr>
          </a:lstStyle>
          <a:p>
            <a:pPr>
              <a:defRPr/>
            </a:pPr>
            <a:fld id="{7AC8C487-569E-4314-A886-006585391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4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173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h-TH" sz="3600">
                <a:solidFill>
                  <a:srgbClr val="FFFFFF"/>
                </a:solidFill>
                <a:latin typeface="Times New Roman"/>
                <a:cs typeface="JasmineUPC" pitchFamily="18" charset="-34"/>
              </a:endParaRPr>
            </a:p>
          </p:txBody>
        </p:sp>
        <p:sp>
          <p:nvSpPr>
            <p:cNvPr id="20173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3600">
                <a:solidFill>
                  <a:srgbClr val="FFFFFF"/>
                </a:solidFill>
                <a:latin typeface="Times New Roman"/>
                <a:cs typeface="JasmineUPC" pitchFamily="18" charset="-34"/>
              </a:endParaRPr>
            </a:p>
          </p:txBody>
        </p:sp>
      </p:grpSp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คลิกเพื่อแก้ไขลักษณะต้นแบบชื่อเรื่อง</a:t>
            </a:r>
            <a:endParaRPr lang="en-US" smtClean="0"/>
          </a:p>
        </p:txBody>
      </p:sp>
      <p:sp>
        <p:nvSpPr>
          <p:cNvPr id="201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01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01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46DFA-BE00-4017-B111-35F77D6830E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  <a:endParaRPr lang="en-US" smtClean="0"/>
          </a:p>
          <a:p>
            <a:pPr lvl="1"/>
            <a:r>
              <a:rPr lang="th-TH" smtClean="0"/>
              <a:t>ระดับที่สอง</a:t>
            </a:r>
            <a:endParaRPr lang="en-US" smtClean="0"/>
          </a:p>
          <a:p>
            <a:pPr lvl="2"/>
            <a:r>
              <a:rPr lang="th-TH" smtClean="0"/>
              <a:t>ระดับที่สาม</a:t>
            </a:r>
            <a:endParaRPr lang="en-US" smtClean="0"/>
          </a:p>
          <a:p>
            <a:pPr lvl="3"/>
            <a:r>
              <a:rPr lang="th-TH" smtClean="0"/>
              <a:t>ระดับที่สี่</a:t>
            </a:r>
            <a:endParaRPr lang="en-US" smtClean="0"/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9335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ransition spd="slow"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image" Target="../media/image59.emf"/><Relationship Id="rId4" Type="http://schemas.openxmlformats.org/officeDocument/2006/relationships/oleObject" Target="../embeddings/________Microsoft_Excel_97-20031.xls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รูปภาพ 3" descr="logo_สีฟ้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87788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1" name="TextBox 8"/>
          <p:cNvSpPr txBox="1">
            <a:spLocks noChangeArrowheads="1"/>
          </p:cNvSpPr>
          <p:nvPr/>
        </p:nvSpPr>
        <p:spPr bwMode="auto">
          <a:xfrm>
            <a:off x="2714625" y="4786313"/>
            <a:ext cx="4179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กรรณิกา ปัญญา</a:t>
            </a:r>
            <a:r>
              <a:rPr lang="th-TH" sz="3200" b="1" dirty="0" err="1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อมรวัฒน์</a:t>
            </a:r>
            <a:endParaRPr lang="th-TH" sz="3200" b="1" dirty="0">
              <a:solidFill>
                <a:srgbClr val="002060"/>
              </a:solidFill>
              <a:latin typeface="CordiaUPC" pitchFamily="34" charset="-34"/>
              <a:cs typeface="IrisUPC" pitchFamily="34" charset="-34"/>
            </a:endParaRPr>
          </a:p>
          <a:p>
            <a:pPr algn="ctr"/>
            <a:r>
              <a:rPr lang="th-TH" sz="3200" b="1" dirty="0" smtClean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อนุกรรมการพิจารณาข้อ</a:t>
            </a:r>
            <a:r>
              <a:rPr lang="th-TH" sz="3200" b="1" dirty="0" err="1" smtClean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กฏหมาย</a:t>
            </a:r>
            <a:r>
              <a:rPr lang="th-TH" sz="3200" b="1" dirty="0" smtClean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สภา</a:t>
            </a:r>
            <a:r>
              <a:rPr lang="th-TH" sz="3200" b="1" dirty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การพยาบาล</a:t>
            </a:r>
          </a:p>
        </p:txBody>
      </p:sp>
      <p:sp>
        <p:nvSpPr>
          <p:cNvPr id="72712" name="TextBox 6"/>
          <p:cNvSpPr txBox="1">
            <a:spLocks noChangeArrowheads="1"/>
          </p:cNvSpPr>
          <p:nvPr/>
        </p:nvSpPr>
        <p:spPr bwMode="auto">
          <a:xfrm>
            <a:off x="1714500" y="1785938"/>
            <a:ext cx="62150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บทบาทหน้าที่และแนวทางการดำเนินงานของ </a:t>
            </a:r>
            <a:r>
              <a:rPr lang="th-TH" sz="4000" b="1" dirty="0" smtClean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สภา</a:t>
            </a:r>
            <a:r>
              <a:rPr lang="th-TH" sz="4000" b="1" dirty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การ</a:t>
            </a:r>
            <a:r>
              <a:rPr lang="th-TH" sz="4000" b="1" dirty="0" smtClean="0">
                <a:solidFill>
                  <a:srgbClr val="002060"/>
                </a:solidFill>
                <a:latin typeface="CordiaUPC" pitchFamily="34" charset="-34"/>
                <a:cs typeface="IrisUPC" pitchFamily="34" charset="-34"/>
              </a:rPr>
              <a:t>พยาบาล</a:t>
            </a:r>
            <a:endParaRPr lang="th-TH" sz="4000" b="1" dirty="0">
              <a:solidFill>
                <a:srgbClr val="002060"/>
              </a:solidFill>
              <a:latin typeface="CordiaUPC" pitchFamily="34" charset="-34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โครงสร้างสภ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795" y="260648"/>
            <a:ext cx="8532440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8091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โครงสร้างสำนักงานเลข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88358"/>
            <a:ext cx="8496944" cy="6306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8708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6000" b="1" smtClean="0">
                <a:solidFill>
                  <a:srgbClr val="FF0000"/>
                </a:solidFill>
              </a:rPr>
              <a:t>การทำงานกรรมการสภา</a:t>
            </a:r>
          </a:p>
        </p:txBody>
      </p:sp>
      <p:sp>
        <p:nvSpPr>
          <p:cNvPr id="7680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524000" y="1600200"/>
            <a:ext cx="7162800" cy="4876800"/>
          </a:xfrm>
        </p:spPr>
        <p:txBody>
          <a:bodyPr/>
          <a:lstStyle/>
          <a:p>
            <a:r>
              <a:rPr lang="th-TH" sz="3600" b="1" dirty="0" smtClean="0"/>
              <a:t>กรรมการสภาการพยาบาล   </a:t>
            </a:r>
          </a:p>
          <a:p>
            <a:r>
              <a:rPr lang="th-TH" sz="3600" b="1" dirty="0" smtClean="0"/>
              <a:t>อนุกรรมการบริหารสภาการพยาบาล</a:t>
            </a:r>
          </a:p>
          <a:p>
            <a:r>
              <a:rPr lang="th-TH" sz="3600" b="1" dirty="0" smtClean="0"/>
              <a:t>อนุกรรมการการพิจารณาข้อ</a:t>
            </a:r>
            <a:r>
              <a:rPr lang="th-TH" sz="3600" b="1" dirty="0" err="1" smtClean="0"/>
              <a:t>กฏหมาย</a:t>
            </a:r>
            <a:endParaRPr lang="th-TH" sz="3600" b="1" dirty="0" smtClean="0"/>
          </a:p>
          <a:p>
            <a:r>
              <a:rPr lang="th-TH" sz="3600" b="1" dirty="0" smtClean="0"/>
              <a:t>อนุกรรมการพัฒนาเครือข่าย</a:t>
            </a:r>
          </a:p>
          <a:p>
            <a:r>
              <a:rPr lang="th-TH" sz="3600" b="1" dirty="0" smtClean="0"/>
              <a:t>อนุกรรมการการเงิน</a:t>
            </a:r>
          </a:p>
          <a:p>
            <a:r>
              <a:rPr lang="th-TH" sz="3600" b="1" dirty="0" smtClean="0"/>
              <a:t>อนุกรรมการรับรองสถาบัน</a:t>
            </a:r>
          </a:p>
          <a:p>
            <a:r>
              <a:rPr lang="th-TH" sz="3600" b="1" dirty="0" smtClean="0"/>
              <a:t>อนุกรรมการวิเทศสัมพันธ์</a:t>
            </a:r>
          </a:p>
          <a:p>
            <a:r>
              <a:rPr lang="th-TH" sz="3600" b="1" dirty="0" smtClean="0"/>
              <a:t>อนุกรรมการสารสนเทศ    </a:t>
            </a:r>
          </a:p>
          <a:p>
            <a:endParaRPr lang="th-TH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87788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285875" y="1643063"/>
            <a:ext cx="735806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27432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  <a:defRPr/>
            </a:pPr>
            <a:r>
              <a:rPr lang="th-TH" sz="3200" dirty="0">
                <a:solidFill>
                  <a:schemeClr val="tx2">
                    <a:shade val="30000"/>
                    <a:satMod val="150000"/>
                  </a:schemeClr>
                </a:solidFill>
                <a:latin typeface="BrowalliaUPC" pitchFamily="34" charset="-34"/>
                <a:cs typeface="IrisUPC" pitchFamily="34" charset="-34"/>
              </a:rPr>
              <a:t>เป็นองค์กรวิชาชีพ ที่จัดตั้งขึ้นตาม พรบ.วิชาชีพการพยาบาลและการผดุงครรภ์ พ.ศ. 2528</a:t>
            </a:r>
          </a:p>
          <a:p>
            <a:pPr marL="27432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  <a:defRPr/>
            </a:pPr>
            <a:r>
              <a:rPr lang="th-TH" sz="3200" dirty="0">
                <a:solidFill>
                  <a:schemeClr val="tx2">
                    <a:shade val="30000"/>
                    <a:satMod val="150000"/>
                  </a:schemeClr>
                </a:solidFill>
                <a:latin typeface="BrowalliaUPC" pitchFamily="34" charset="-34"/>
                <a:cs typeface="IrisUPC" pitchFamily="34" charset="-34"/>
              </a:rPr>
              <a:t>เป็นหน่วยงานอิสระมีสถานภาพเป็นนิติบุคคล</a:t>
            </a:r>
          </a:p>
          <a:p>
            <a:pPr marL="27432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  <a:defRPr/>
            </a:pPr>
            <a:r>
              <a:rPr lang="th-TH" sz="3200" dirty="0">
                <a:solidFill>
                  <a:schemeClr val="tx2">
                    <a:shade val="30000"/>
                    <a:satMod val="150000"/>
                  </a:schemeClr>
                </a:solidFill>
                <a:latin typeface="BrowalliaUPC" pitchFamily="34" charset="-34"/>
                <a:cs typeface="IrisUPC" pitchFamily="34" charset="-34"/>
              </a:rPr>
              <a:t>ทำหน้าที่โดยใช้อำนาจและกลไกของรัฐในการดำเนินการตาม</a:t>
            </a:r>
          </a:p>
          <a:p>
            <a:pPr marL="27432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th-TH" sz="3200" dirty="0">
                <a:solidFill>
                  <a:schemeClr val="tx2">
                    <a:shade val="30000"/>
                    <a:satMod val="150000"/>
                  </a:schemeClr>
                </a:solidFill>
                <a:latin typeface="BrowalliaUPC" pitchFamily="34" charset="-34"/>
                <a:cs typeface="IrisUPC" pitchFamily="34" charset="-34"/>
              </a:rPr>
              <a:t> พรบ.วิชาชีพการพยาบาลและการผดุงครรภ์ พ.ศ. 2528 และที่แก้ไขเพิ่มเติมโดย พรบ.ฯ ฉบับที่ 2 พ.ศ.2540</a:t>
            </a:r>
            <a:endParaRPr lang="en-US" sz="3200" dirty="0">
              <a:solidFill>
                <a:schemeClr val="tx2">
                  <a:shade val="30000"/>
                  <a:satMod val="150000"/>
                </a:schemeClr>
              </a:solidFill>
              <a:latin typeface="BrowalliaUPC" pitchFamily="34" charset="-34"/>
              <a:cs typeface="IrisUPC" pitchFamily="34" charset="-34"/>
            </a:endParaRPr>
          </a:p>
          <a:p>
            <a:pPr lvl="1" algn="ctr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None/>
              <a:defRPr/>
            </a:pPr>
            <a:endParaRPr lang="th-TH" sz="3200" dirty="0">
              <a:latin typeface="BrowalliaUPC" pitchFamily="34" charset="-34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87788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5" name="Content Placeholder 2"/>
          <p:cNvSpPr txBox="1">
            <a:spLocks/>
          </p:cNvSpPr>
          <p:nvPr/>
        </p:nvSpPr>
        <p:spPr bwMode="auto">
          <a:xfrm>
            <a:off x="1285875" y="1643063"/>
            <a:ext cx="7358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r>
              <a:rPr lang="th-TH" sz="3200" b="1">
                <a:cs typeface="IrisUPC" pitchFamily="34" charset="-34"/>
              </a:rPr>
              <a:t>หลักการดำเนินงานตามกฎหมายวิชาชีพการพยาบาลและการผดุงครรภ์</a:t>
            </a:r>
          </a:p>
          <a:p>
            <a:pPr lvl="1">
              <a:buFont typeface="Arial" pitchFamily="34" charset="0"/>
              <a:buChar char="•"/>
            </a:pPr>
            <a:r>
              <a:rPr lang="th-TH" sz="3200">
                <a:cs typeface="IrisUPC" pitchFamily="34" charset="-34"/>
              </a:rPr>
              <a:t>การควบคุมและรักษาระดับมาตรฐานคุณภาพการศึกษาพยาบาล</a:t>
            </a:r>
          </a:p>
          <a:p>
            <a:pPr lvl="1">
              <a:buFont typeface="Arial" pitchFamily="34" charset="0"/>
              <a:buChar char="•"/>
            </a:pPr>
            <a:r>
              <a:rPr lang="th-TH" sz="3200">
                <a:cs typeface="IrisUPC" pitchFamily="34" charset="-34"/>
              </a:rPr>
              <a:t> การควบคุมการประกอบวิชาชีพให้เป็นไปตามมาตรฐานและจริยธรรม  </a:t>
            </a:r>
          </a:p>
          <a:p>
            <a:pPr lvl="1">
              <a:buFont typeface="Arial" pitchFamily="34" charset="0"/>
              <a:buChar char="•"/>
            </a:pPr>
            <a:r>
              <a:rPr lang="th-TH" sz="3200">
                <a:cs typeface="IrisUPC" pitchFamily="34" charset="-34"/>
              </a:rPr>
              <a:t>การส่งเสริมความก้าวหน้าในวิชาชีพฯ </a:t>
            </a:r>
          </a:p>
          <a:p>
            <a:r>
              <a:rPr lang="th-TH" sz="3200" b="1">
                <a:solidFill>
                  <a:srgbClr val="FF0000"/>
                </a:solidFill>
                <a:cs typeface="IrisUPC" pitchFamily="34" charset="-34"/>
              </a:rPr>
              <a:t>โดยมีเป้าหมายสำคัญคือ การคุ้มครองผู้บริโภคหรือประชาชนผู้ใช้บริการที่กระทำโดยผู้ประกอบวิชาชีพการพยาบาลและการผดุงครรภ์</a:t>
            </a:r>
            <a:endParaRPr lang="en-US" sz="3200" b="1">
              <a:solidFill>
                <a:srgbClr val="FF0000"/>
              </a:solidFill>
              <a:cs typeface="IrisUPC" pitchFamily="34" charset="-34"/>
            </a:endParaRPr>
          </a:p>
          <a:p>
            <a:pPr lvl="1" algn="ctr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None/>
            </a:pPr>
            <a:endParaRPr lang="th-TH" sz="3200">
              <a:latin typeface="BrowalliaUPC" pitchFamily="34" charset="-34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87788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9" name="TextBox 6"/>
          <p:cNvSpPr txBox="1">
            <a:spLocks noChangeArrowheads="1"/>
          </p:cNvSpPr>
          <p:nvPr/>
        </p:nvSpPr>
        <p:spPr bwMode="auto">
          <a:xfrm>
            <a:off x="1285875" y="1500188"/>
            <a:ext cx="1712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600">
                <a:latin typeface="BrowalliaUPC" pitchFamily="34" charset="-34"/>
                <a:cs typeface="IrisUPC" pitchFamily="34" charset="-34"/>
              </a:rPr>
              <a:t>อำนาจหน้าที่</a:t>
            </a:r>
            <a:endParaRPr lang="en-US" sz="3600">
              <a:latin typeface="BrowalliaUPC" pitchFamily="34" charset="-34"/>
              <a:cs typeface="IrisUPC" pitchFamily="34" charset="-34"/>
            </a:endParaRP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1143000" y="2025650"/>
            <a:ext cx="7820025" cy="4402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ควบคุมการประกอบวิชาชีพการพยาบาลและการผดุงครรภ์ ให้ได้มาตรฐาน</a:t>
            </a:r>
          </a:p>
          <a:p>
            <a:pPr marL="0" lvl="1"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 ถูกต้องตามจริยธรรมวิชาชีพเพื่อคุ้มครองประชาชนที่ใช้บริการ</a:t>
            </a:r>
          </a:p>
          <a:p>
            <a:pPr marL="0" lvl="1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  (Regulatory Body)</a:t>
            </a:r>
          </a:p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พัฒนาวิชาชีพ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(Advancing the Profession)</a:t>
            </a:r>
          </a:p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เป็นตัวแทนของผู้ประกอบวิชาชีพฯในประเทศไทย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rowalliaUPC" pitchFamily="34" charset="-34"/>
              <a:cs typeface="IrisUPC" pitchFamily="34" charset="-34"/>
            </a:endParaRPr>
          </a:p>
          <a:p>
            <a:pPr marL="0" lvl="1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  (Nurses Representative nation wide) </a:t>
            </a:r>
          </a:p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ส่งเสริมความสามัคคีและผดุงเกียรติของสมาชิก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(Bringing Nurses together)</a:t>
            </a:r>
          </a:p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ช่วยเหลือ แนะนำ เผยแพร่ และให้การศึกษาแก่ประชาชน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rowalliaUPC" pitchFamily="34" charset="-34"/>
              <a:cs typeface="IrisUPC" pitchFamily="34" charset="-34"/>
            </a:endParaRPr>
          </a:p>
          <a:p>
            <a:pPr marL="0" lvl="1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   (Social advocacy)</a:t>
            </a:r>
          </a:p>
          <a:p>
            <a:pPr marL="0" lvl="1">
              <a:buFont typeface="Wingdings" pitchFamily="2" charset="2"/>
              <a:buChar char="Ø"/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พัฒนาและขับเคลื่อนนโยบายสุขภาพ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(Influencing Health Policy)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BrowalliaUPC" pitchFamily="34" charset="-34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9716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1357313" y="1643063"/>
            <a:ext cx="614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>
                <a:latin typeface="BrowalliaUPC" pitchFamily="34" charset="-34"/>
                <a:cs typeface="BrowalliaUPC" pitchFamily="34" charset="-34"/>
              </a:rPr>
              <a:t>สภาการพยาบาล กับกระทรวงสาธารณสุข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7313" y="3071813"/>
            <a:ext cx="1643062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/>
              <a:t>สภาวิชาชีพ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4438" y="2786063"/>
            <a:ext cx="1643062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cs typeface="IrisUPC" pitchFamily="34" charset="-34"/>
              </a:rPr>
              <a:t>สภาวิชาชีพ</a:t>
            </a:r>
          </a:p>
        </p:txBody>
      </p:sp>
      <p:cxnSp>
        <p:nvCxnSpPr>
          <p:cNvPr id="12" name="Straight Connector 11"/>
          <p:cNvCxnSpPr>
            <a:stCxn id="10" idx="3"/>
          </p:cNvCxnSpPr>
          <p:nvPr/>
        </p:nvCxnSpPr>
        <p:spPr>
          <a:xfrm>
            <a:off x="3000375" y="3429000"/>
            <a:ext cx="714375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72313" y="2928938"/>
            <a:ext cx="1785937" cy="857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cs typeface="IrisUPC" pitchFamily="34" charset="-34"/>
              </a:rPr>
              <a:t>คณะกรรมการสุขภาพแห่งชาติ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143625" y="3500438"/>
            <a:ext cx="857250" cy="15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14750" y="3071813"/>
            <a:ext cx="2428875" cy="785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cs typeface="IrisUPC" pitchFamily="34" charset="-34"/>
              </a:rPr>
              <a:t>กระทรวงสาธารณสุข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3375" y="4143375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cs typeface="IrisUPC" pitchFamily="34" charset="-34"/>
              </a:rPr>
              <a:t>รัฐมนตรี</a:t>
            </a:r>
          </a:p>
        </p:txBody>
      </p:sp>
      <p:cxnSp>
        <p:nvCxnSpPr>
          <p:cNvPr id="17" name="Straight Connector 16"/>
          <p:cNvCxnSpPr>
            <a:stCxn id="15" idx="2"/>
          </p:cNvCxnSpPr>
          <p:nvPr/>
        </p:nvCxnSpPr>
        <p:spPr>
          <a:xfrm rot="5400000">
            <a:off x="4787107" y="4001294"/>
            <a:ext cx="285750" cy="158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43372" y="5000636"/>
            <a:ext cx="1714512" cy="5715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cs typeface="IrisUPC" pitchFamily="34" charset="-34"/>
              </a:rPr>
              <a:t>ปลัดกระทรวง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4787107" y="4856956"/>
            <a:ext cx="285750" cy="158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/>
          <p:cNvSpPr/>
          <p:nvPr/>
        </p:nvSpPr>
        <p:spPr>
          <a:xfrm>
            <a:off x="7143750" y="4143375"/>
            <a:ext cx="1785938" cy="857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dirty="0">
                <a:solidFill>
                  <a:schemeClr val="tx1"/>
                </a:solidFill>
                <a:cs typeface="IrisUPC" pitchFamily="34" charset="-34"/>
              </a:rPr>
              <a:t>คณะกรรมการหลักประกันสุขภาพ</a:t>
            </a:r>
          </a:p>
        </p:txBody>
      </p:sp>
      <p:cxnSp>
        <p:nvCxnSpPr>
          <p:cNvPr id="21" name="Straight Connector 13"/>
          <p:cNvCxnSpPr>
            <a:endCxn id="20" idx="1"/>
          </p:cNvCxnSpPr>
          <p:nvPr/>
        </p:nvCxnSpPr>
        <p:spPr>
          <a:xfrm>
            <a:off x="6143625" y="3571875"/>
            <a:ext cx="1000125" cy="10001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14438" y="1714500"/>
            <a:ext cx="7500937" cy="4032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การควบคุมการประกอบวิชาชีพการพยาบาลและการผดุงครรภ์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rowalliaUPC" pitchFamily="34" charset="-34"/>
              <a:cs typeface="IrisUPC" pitchFamily="34" charset="-34"/>
            </a:endParaRPr>
          </a:p>
          <a:p>
            <a:pPr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IrisUPC" pitchFamily="34" charset="-34"/>
              </a:rPr>
              <a:t>(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Nursing Regulation)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Regulation and Credentialing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Education  Accreditation: Curriculum &amp; Nursing Ed. Institute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Licensing &amp; Re-new Licensing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Code of Ethics, Standard &amp; Scope of Nursing practice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IrisUPC" pitchFamily="34" charset="-34"/>
              </a:rPr>
              <a:t> Nursing Service Accreditation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3240087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600" dirty="0" smtClean="0">
                <a:solidFill>
                  <a:srgbClr val="0070C0"/>
                </a:solidFill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14438" y="1714500"/>
            <a:ext cx="7500937" cy="4400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lvl="1">
              <a:defRPr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BrowalliaUPC" pitchFamily="34" charset="-34"/>
              </a:rPr>
              <a:t>การพัฒนาวิชาชีพ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itchFamily="34" charset="-34"/>
                <a:cs typeface="BrowalliaUPC" pitchFamily="34" charset="-34"/>
              </a:rPr>
              <a:t>(Advancing the Profession)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Standard &amp; Scope of Nursing practice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 Nursing Service Accreditation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Career advancement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Post-graduate Education ; NP APN Specialization Ed.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Revise and establish applicable policies/laws/ Code of practice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Strengthening leadership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Strengthen research program &amp; HRD program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rowalliaUPC" pitchFamily="34" charset="-34"/>
                <a:cs typeface="BrowalliaUPC" pitchFamily="34" charset="-34"/>
              </a:rPr>
              <a:t> Linking research to policy</a:t>
            </a:r>
          </a:p>
          <a:p>
            <a:pPr>
              <a:buFont typeface="Wingdings" pitchFamily="2" charset="2"/>
              <a:buChar char="v"/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j0407420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lum bright="12000"/>
          </a:blip>
          <a:srcRect b="471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228600" y="2428875"/>
            <a:ext cx="891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4800" b="1">
                <a:solidFill>
                  <a:srgbClr val="C30916"/>
                </a:solidFill>
              </a:rPr>
              <a:t>   </a:t>
            </a:r>
            <a:endParaRPr lang="th-TH" sz="4800" b="1">
              <a:solidFill>
                <a:srgbClr val="C3091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5875" y="1357313"/>
            <a:ext cx="7858125" cy="3232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 dirty="0"/>
              <a:t> </a:t>
            </a:r>
            <a:r>
              <a:rPr lang="en-US" sz="4000" b="1" dirty="0"/>
              <a:t>1. </a:t>
            </a:r>
            <a:r>
              <a:rPr lang="th-TH" sz="4000" b="1" dirty="0"/>
              <a:t>การประกันคุณภาพการศึกษา</a:t>
            </a:r>
          </a:p>
          <a:p>
            <a:pPr>
              <a:defRPr/>
            </a:pPr>
            <a:r>
              <a:rPr lang="th-TH" sz="4000" b="1" dirty="0"/>
              <a:t>โดยสภาการพยาบาล คณะอนุกรรมการพิจารณาการขอรับรองสถาบันการศึกษาและหลักสูตร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/>
              <a:buAutoNum type="arabicPeriod"/>
              <a:defRPr/>
            </a:pPr>
            <a:endParaRPr lang="en-US" sz="4000" b="1" dirty="0">
              <a:solidFill>
                <a:srgbClr val="C3091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000125" y="214313"/>
            <a:ext cx="7772400" cy="1143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หลักการคุ้มครองผู้บริโภค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46 Nipapan\รูปสภาพยาบาล 7พค51\DSC_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1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Content Placeholder 1"/>
          <p:cNvSpPr>
            <a:spLocks noGrp="1"/>
          </p:cNvSpPr>
          <p:nvPr>
            <p:ph/>
          </p:nvPr>
        </p:nvSpPr>
        <p:spPr>
          <a:xfrm>
            <a:off x="457200" y="714375"/>
            <a:ext cx="8229600" cy="5411788"/>
          </a:xfrm>
        </p:spPr>
        <p:txBody>
          <a:bodyPr/>
          <a:lstStyle/>
          <a:p>
            <a:r>
              <a:rPr lang="th-TH" b="1" smtClean="0">
                <a:latin typeface="Tahoma" pitchFamily="34" charset="0"/>
                <a:cs typeface="Tahoma" pitchFamily="34" charset="0"/>
              </a:rPr>
              <a:t>1. มาตรฐานหลักสูตรการศึกษา            สาขาวิชาพยาบาลศาสตร์ที่จะทำการสอนเพื่อรับใบอนุญาตประกอบวิชาชีพ          การพยาบาลและการผดุงครรภ์ ทั้งในระดับปริญญา อนุปริญญา หรือประกาศนียบัตร</a:t>
            </a:r>
          </a:p>
          <a:p>
            <a:pPr>
              <a:buFontTx/>
              <a:buNone/>
            </a:pPr>
            <a:endParaRPr lang="th-TH" b="1" smtClean="0">
              <a:latin typeface="Tahoma" pitchFamily="34" charset="0"/>
              <a:cs typeface="Tahoma" pitchFamily="34" charset="0"/>
            </a:endParaRPr>
          </a:p>
          <a:p>
            <a:r>
              <a:rPr lang="th-TH" b="1" smtClean="0">
                <a:latin typeface="Tahoma" pitchFamily="34" charset="0"/>
                <a:cs typeface="Tahoma" pitchFamily="34" charset="0"/>
              </a:rPr>
              <a:t>2. มาตรฐานการจัดตั้งและบริหารสถาบันการศึกษาวิชาพยาบาลศาสตร์     เพื่อการรับรองวิทยฐานะจากสภาการพยาบาล</a:t>
            </a:r>
          </a:p>
          <a:p>
            <a:endParaRPr lang="th-TH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h-TH" b="1" smtClean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3. พิจารณาการขอรับรองสถาบัน หลักสูตรต่างๆสำหรับการศึกษาการฝึกอบรมของสถาบันทีจะทำการสอนและฝึกอบรมในวิชาชีพการพยาบาลและการผดุงครรภ์ในระดับปริญญา อนุปริญญา หรือประกาศนียบัตร</a:t>
            </a:r>
          </a:p>
          <a:p>
            <a:pPr>
              <a:buFontTx/>
              <a:buNone/>
            </a:pPr>
            <a:endParaRPr lang="th-TH" b="1" smtClean="0">
              <a:solidFill>
                <a:srgbClr val="660033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th-TH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4. พิจารณาการขอรับรองปริญญา อนุปริญญา ประกาศนียบัตรในวิชาชีพการพยาบาลและการ ผดุงครรภ์ของสถาบัน</a:t>
            </a:r>
          </a:p>
          <a:p>
            <a:endParaRPr lang="th-TH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ontent Placeholder 1"/>
          <p:cNvSpPr>
            <a:spLocks noGrp="1"/>
          </p:cNvSpPr>
          <p:nvPr>
            <p:ph/>
          </p:nvPr>
        </p:nvSpPr>
        <p:spPr>
          <a:xfrm>
            <a:off x="357188" y="1071563"/>
            <a:ext cx="8229600" cy="4779962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latin typeface="Tahoma" pitchFamily="34" charset="0"/>
                <a:cs typeface="Tahoma" pitchFamily="34" charset="0"/>
              </a:rPr>
              <a:t>2.</a:t>
            </a:r>
            <a:r>
              <a:rPr lang="th-TH" smtClean="0">
                <a:latin typeface="Tahoma" pitchFamily="34" charset="0"/>
                <a:cs typeface="Tahoma" pitchFamily="34" charset="0"/>
              </a:rPr>
              <a:t>1. การเตรียมผู้ให้บริการฯ</a:t>
            </a:r>
          </a:p>
          <a:p>
            <a:r>
              <a:rPr lang="th-TH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ได้รับการศึกษาด้วยหลักสูตรที่เกิดจากการจัดการศึกษาพยาบาลทุกระดับที่เป็นไปตามมาตรฐาน</a:t>
            </a:r>
          </a:p>
          <a:p>
            <a:r>
              <a:rPr lang="th-TH" smtClean="0">
                <a:solidFill>
                  <a:srgbClr val="FF0066"/>
                </a:solidFill>
                <a:latin typeface="Tahoma" pitchFamily="34" charset="0"/>
                <a:cs typeface="Tahoma" pitchFamily="34" charset="0"/>
              </a:rPr>
              <a:t>สำเร็จการศึกษาจากสถาบันการศึกษาทีีสภาการพยาบาลรับรองวิทยฐานะ และผ่านการสอบเพื่อขอขึ้นทะเบียนรับใบอนุญาตเป็นผู้ประกอบวิชาชีพฯ</a:t>
            </a: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การออกหนังสือรับรอง แก่ผู้ให้บริการทีผ่านการอบรมในหลักสูตรที่สภาการพยาบาลรับรอง</a:t>
            </a:r>
          </a:p>
          <a:p>
            <a:pPr>
              <a:buFontTx/>
              <a:buNone/>
            </a:pPr>
            <a:endParaRPr lang="th-TH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0" y="285750"/>
            <a:ext cx="9144000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2.</a:t>
            </a:r>
            <a:r>
              <a:rPr lang="th-TH">
                <a:latin typeface="Tahoma" pitchFamily="34" charset="0"/>
                <a:cs typeface="Tahoma" pitchFamily="34" charset="0"/>
              </a:rPr>
              <a:t> ประกันคุณภาพ ผู้ให้บริการการพยาบาลและการผดุงครรภ์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1"/>
          <p:cNvSpPr>
            <a:spLocks noGrp="1"/>
          </p:cNvSpPr>
          <p:nvPr>
            <p:ph/>
          </p:nvPr>
        </p:nvSpPr>
        <p:spPr>
          <a:xfrm>
            <a:off x="714375" y="785813"/>
            <a:ext cx="8429625" cy="4572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2.2 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การดูแลให้ผู้ประกอบวิชาชีพฯ</a:t>
            </a:r>
          </a:p>
          <a:p>
            <a:pPr>
              <a:defRPr/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มีความรู้ที่ต่อเนื่อง</a:t>
            </a:r>
          </a:p>
          <a:p>
            <a:pPr>
              <a:defRPr/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ต่อใบอนุญาตประกอบวิชาชีพทุก 5 ปี</a:t>
            </a:r>
          </a:p>
          <a:p>
            <a:pPr>
              <a:buFontTx/>
              <a:buNone/>
              <a:defRPr/>
            </a:pPr>
            <a:endParaRPr lang="th-TH" sz="2800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  <a:defRPr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3. </a:t>
            </a: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การป้องปรามผู้ประกอบวิชาชีพฯ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กระทำผิดจริยธรรมและ</a:t>
            </a:r>
          </a:p>
          <a:p>
            <a:pPr>
              <a:buFontTx/>
              <a:buNone/>
              <a:defRPr/>
            </a:pPr>
            <a:endParaRPr lang="th-TH" sz="14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  <a:defRPr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ผู้กระทำการก้าวล่วงกฎหมายวิชาชีพฯ</a:t>
            </a:r>
          </a:p>
          <a:p>
            <a:pPr>
              <a:buFontTx/>
              <a:buNone/>
              <a:defRPr/>
            </a:pPr>
            <a:endParaRPr lang="th-TH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th-TH" sz="2800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228600" y="285750"/>
            <a:ext cx="8915400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5400" b="1"/>
              <a:t>2. ควบคุมกำกับให้ผู้ประกอบวิชาชีพ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5400" b="1"/>
              <a:t>การพยาบาลและการผดุงครรภ์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5400" b="1"/>
              <a:t>ประพฤติปฏิบัติให้ถูกต้อง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4800" b="1"/>
              <a:t> </a:t>
            </a:r>
            <a:r>
              <a:rPr lang="th-TH" sz="4800" b="1">
                <a:solidFill>
                  <a:srgbClr val="FF0000"/>
                </a:solidFill>
              </a:rPr>
              <a:t>*</a:t>
            </a:r>
            <a:r>
              <a:rPr lang="en-US" sz="4800" b="1">
                <a:solidFill>
                  <a:srgbClr val="FF0000"/>
                </a:solidFill>
              </a:rPr>
              <a:t> ตามขอบเขตที่กฎหมายบัญญัติ</a:t>
            </a:r>
            <a:endParaRPr lang="en-US" b="1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4800" b="1"/>
              <a:t> *</a:t>
            </a:r>
            <a:r>
              <a:rPr lang="en-US" sz="4800" b="1">
                <a:solidFill>
                  <a:srgbClr val="C30916"/>
                </a:solidFill>
              </a:rPr>
              <a:t> ตามขอบเขตของจริยธรรม  และจรรยาบรรณวิชาชีพ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EE5DE3-09B6-43D5-B6B6-7C795EF6FC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th-TH" smtClean="0"/>
          </a:p>
        </p:txBody>
      </p:sp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357188" y="1500188"/>
            <a:ext cx="85725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สมาชิกสภาการพยาบาล</a:t>
            </a:r>
          </a:p>
          <a:p>
            <a:pPr algn="ctr">
              <a:defRPr/>
            </a:pPr>
            <a:r>
              <a:rPr lang="th-TH" sz="7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การขึ้นทะเบียนสมาชิก</a:t>
            </a:r>
          </a:p>
          <a:p>
            <a:pPr algn="ctr">
              <a:defRPr/>
            </a:pPr>
            <a:r>
              <a:rPr lang="th-TH" sz="6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คุณสมบัติของผู้สมัครสมาชิก</a:t>
            </a:r>
          </a:p>
        </p:txBody>
      </p:sp>
    </p:spTree>
    <p:extLst>
      <p:ext uri="{BB962C8B-B14F-4D97-AF65-F5344CB8AC3E}">
        <p14:creationId xmlns:p14="http://schemas.microsoft.com/office/powerpoint/2010/main" val="2868863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17638B-D000-4041-BB38-441B694E85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th-TH" smtClean="0"/>
          </a:p>
        </p:txBody>
      </p:sp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357188" y="333375"/>
            <a:ext cx="85725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มาตรา ๑๑  สภาการพยาบาลประกอบ</a:t>
            </a:r>
            <a:r>
              <a:rPr lang="th-TH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ดวย</a:t>
            </a:r>
            <a:r>
              <a:rPr lang="th-TH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สมาชิกสองประเภท คือ</a:t>
            </a:r>
          </a:p>
          <a:p>
            <a:pPr algn="ctr">
              <a:defRPr/>
            </a:pPr>
            <a:r>
              <a:rPr lang="th-TH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 </a:t>
            </a:r>
            <a:r>
              <a:rPr lang="th-TH" sz="7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๑.สมาชิกสามัญ</a:t>
            </a:r>
          </a:p>
          <a:p>
            <a:pPr algn="ctr">
              <a:defRPr/>
            </a:pPr>
            <a:r>
              <a:rPr lang="th-TH" sz="7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๒. สมาชกกิตติมศักดิ์</a:t>
            </a:r>
            <a:endParaRPr lang="th-TH" sz="66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8896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28000" contrast="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C1CACC-16A6-4C7C-A342-CF59FD24555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th-TH" smtClean="0"/>
          </a:p>
        </p:txBody>
      </p:sp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357188" y="333375"/>
            <a:ext cx="857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คุณสมบัติ</a:t>
            </a:r>
            <a:endParaRPr lang="th-TH" sz="4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188" y="1341438"/>
            <a:ext cx="77057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thaiNumPeriod"/>
              <a:defRPr/>
            </a:pPr>
            <a:r>
              <a:rPr lang="th-TH" sz="4000" b="1" dirty="0">
                <a:solidFill>
                  <a:srgbClr val="3333CC">
                    <a:lumMod val="75000"/>
                  </a:srgbClr>
                </a:solidFill>
                <a:latin typeface="Angsana New"/>
                <a:cs typeface="Angsana New"/>
              </a:rPr>
              <a:t>อายุไม่ต่ำกว่า ๑๘ ปี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thaiNumPeriod"/>
              <a:defRPr/>
            </a:pPr>
            <a:r>
              <a:rPr lang="th-TH" sz="4000" b="1" dirty="0">
                <a:solidFill>
                  <a:srgbClr val="3333CC">
                    <a:lumMod val="75000"/>
                  </a:srgbClr>
                </a:solidFill>
                <a:latin typeface="Angsana New"/>
                <a:cs typeface="Angsana New"/>
              </a:rPr>
              <a:t>มีความรู้ในวิชาชีพการพยาบาลหรือการพยาบาลและการผดุงครรภ์โดยได้รับปริญญา หรือประกาศนียบัตรเทียบเท่าปริญญา จากสถาบันที่สภาการพยาบาลรับรอง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thaiNumPeriod"/>
              <a:defRPr/>
            </a:pPr>
            <a:r>
              <a:rPr lang="th-TH" sz="4000" b="1" dirty="0">
                <a:solidFill>
                  <a:srgbClr val="3333CC">
                    <a:lumMod val="75000"/>
                  </a:srgbClr>
                </a:solidFill>
                <a:latin typeface="Angsana New"/>
                <a:cs typeface="Angsana New"/>
              </a:rPr>
              <a:t>ไม่มีพฤติกรรมเสื่อมเสีย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thaiNumPeriod"/>
              <a:defRPr/>
            </a:pPr>
            <a:r>
              <a:rPr lang="th-TH" sz="4000" b="1" dirty="0">
                <a:solidFill>
                  <a:srgbClr val="3333CC">
                    <a:lumMod val="75000"/>
                  </a:srgbClr>
                </a:solidFill>
                <a:latin typeface="Angsana New"/>
                <a:cs typeface="Angsana New"/>
              </a:rPr>
              <a:t>ไม่ต้องโทษจำคุกตามคำพิพากษาถึงที่สุด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thaiNumPeriod"/>
              <a:defRPr/>
            </a:pPr>
            <a:r>
              <a:rPr lang="th-TH" sz="4000" b="1" dirty="0">
                <a:solidFill>
                  <a:srgbClr val="3333CC">
                    <a:lumMod val="75000"/>
                  </a:srgbClr>
                </a:solidFill>
                <a:latin typeface="Angsana New"/>
                <a:cs typeface="Angsana New"/>
              </a:rPr>
              <a:t>ไม่เป็นผู้มีจิตฟั่นเฟือน</a:t>
            </a:r>
          </a:p>
        </p:txBody>
      </p:sp>
    </p:spTree>
    <p:extLst>
      <p:ext uri="{BB962C8B-B14F-4D97-AF65-F5344CB8AC3E}">
        <p14:creationId xmlns:p14="http://schemas.microsoft.com/office/powerpoint/2010/main" val="164229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2"/>
          <p:cNvSpPr>
            <a:spLocks noChangeArrowheads="1"/>
          </p:cNvSpPr>
          <p:nvPr/>
        </p:nvSpPr>
        <p:spPr bwMode="auto">
          <a:xfrm>
            <a:off x="5867400" y="6597650"/>
            <a:ext cx="3276600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 sz="1800" smtClean="0">
              <a:solidFill>
                <a:srgbClr val="000000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14438" y="285750"/>
            <a:ext cx="6934200" cy="838200"/>
          </a:xfrm>
          <a:prstGeom prst="rect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/>
            </a:outerShdw>
          </a:effectLst>
        </p:spPr>
        <p:txBody>
          <a:bodyPr anchor="b"/>
          <a:lstStyle/>
          <a:p>
            <a:pPr algn="ctr" eaLnBrk="0" hangingPunct="0">
              <a:defRPr/>
            </a:pPr>
            <a:r>
              <a:rPr kumimoji="1" lang="th-TH" sz="4800" b="1">
                <a:solidFill>
                  <a:srgbClr val="FFFF00"/>
                </a:solidFill>
                <a:latin typeface="Times New Roman" pitchFamily="18" charset="0"/>
                <a:cs typeface="LilyUPC" pitchFamily="34" charset="-34"/>
              </a:rPr>
              <a:t>สิทธิ และหน้าที่ของสมาชิกสามัญ</a:t>
            </a:r>
          </a:p>
        </p:txBody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928688" y="1500188"/>
            <a:ext cx="821531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</a:t>
            </a: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1. </a:t>
            </a:r>
            <a:r>
              <a:rPr lang="th-TH" sz="4800" b="1" smtClean="0">
                <a:solidFill>
                  <a:srgbClr val="FF6699"/>
                </a:solidFill>
                <a:latin typeface="Times New Roman" pitchFamily="18" charset="0"/>
                <a:cs typeface="JasmineUPC" pitchFamily="18" charset="-34"/>
              </a:rPr>
              <a:t>ขอขึ้นทะเบียนและรับใบอนุญาต               </a:t>
            </a:r>
            <a:r>
              <a:rPr lang="th-TH" sz="36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เป็นผู้ประกอบวิชาชีพการพยาบาล การผดุงครรภ์    หรือการพยาบาลและการผดุงครรภ์ และขอหนังสืออนุมัติ     หรือวุฒิบัตรเกี่ยวกับความรู้หรือความชำนาญเฉพาะทาง หรือหนังสือแสดงวุฒิอื่นในวิชาชีพการพยาบาลและการผดุงครรภ์ โดยปฏิบัติตามข้อบังคับสภาการพยาบาลว่าด้วยการนั้น</a:t>
            </a:r>
          </a:p>
        </p:txBody>
      </p:sp>
    </p:spTree>
    <p:extLst>
      <p:ext uri="{BB962C8B-B14F-4D97-AF65-F5344CB8AC3E}">
        <p14:creationId xmlns:p14="http://schemas.microsoft.com/office/powerpoint/2010/main" val="26161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2"/>
          <p:cNvSpPr>
            <a:spLocks noChangeArrowheads="1"/>
          </p:cNvSpPr>
          <p:nvPr/>
        </p:nvSpPr>
        <p:spPr bwMode="auto">
          <a:xfrm>
            <a:off x="5867400" y="6597650"/>
            <a:ext cx="3276600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 sz="1800" smtClean="0">
              <a:solidFill>
                <a:srgbClr val="000000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104451" name="Text Box 4"/>
          <p:cNvSpPr>
            <a:spLocks noGrp="1" noChangeArrowheads="1"/>
          </p:cNvSpPr>
          <p:nvPr>
            <p:ph type="title"/>
          </p:nvPr>
        </p:nvSpPr>
        <p:spPr>
          <a:xfrm>
            <a:off x="928688" y="285750"/>
            <a:ext cx="8215312" cy="6357938"/>
          </a:xfrm>
        </p:spPr>
        <p:txBody>
          <a:bodyPr/>
          <a:lstStyle/>
          <a:p>
            <a:pPr algn="l" eaLnBrk="1" hangingPunct="1"/>
            <a:r>
              <a:rPr lang="th-TH" b="1" smtClean="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rPr>
              <a:t>      2</a:t>
            </a:r>
            <a:r>
              <a:rPr lang="th-TH" sz="6000" b="1" smtClean="0">
                <a:solidFill>
                  <a:srgbClr val="FFFF00"/>
                </a:solidFill>
                <a:latin typeface="Times New Roman" pitchFamily="18" charset="0"/>
                <a:cs typeface="JasmineUPC" pitchFamily="18" charset="-34"/>
              </a:rPr>
              <a:t>. </a:t>
            </a:r>
            <a:r>
              <a:rPr lang="th-TH" sz="6000" b="1" smtClean="0">
                <a:solidFill>
                  <a:srgbClr val="C30916"/>
                </a:solidFill>
                <a:latin typeface="Times New Roman" pitchFamily="18" charset="0"/>
                <a:cs typeface="JasmineUPC" pitchFamily="18" charset="-34"/>
              </a:rPr>
              <a:t>แสดงความเห็นเป็นหนังสือ</a:t>
            </a:r>
            <a:r>
              <a:rPr lang="th-TH" sz="6000" b="1" smtClean="0">
                <a:solidFill>
                  <a:srgbClr val="FFFF00"/>
                </a:solidFill>
                <a:latin typeface="Times New Roman" pitchFamily="18" charset="0"/>
                <a:cs typeface="JasmineUPC" pitchFamily="18" charset="-34"/>
              </a:rPr>
              <a:t/>
            </a:r>
            <a:br>
              <a:rPr lang="th-TH" sz="6000" b="1" smtClean="0">
                <a:solidFill>
                  <a:srgbClr val="FFFF00"/>
                </a:solidFill>
                <a:latin typeface="Times New Roman" pitchFamily="18" charset="0"/>
                <a:cs typeface="JasmineUPC" pitchFamily="18" charset="-34"/>
              </a:rPr>
            </a:br>
            <a:r>
              <a:rPr lang="th-TH" b="1" smtClean="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rPr>
              <a:t>เกี่ยวกับกิจการของสภาการพยาบาลส่งไปยังคณะกรรมการเพื่อพิจารณา และในกรณีที่สมาชิกสามัญร่วมกันตั้งแต่ห้าสิบคนขึ้นไปเสนอให้คณะกรรมการพิจารณาเรื่องใดที่เกี่ยวกับกิจการของสภาการพยาบาล คณะกรรมการต้องพิจารณาและแจ้งผลการพิจารณาการพิจารณาให้ผู้เสนอทราบโดยมิชักช้า</a:t>
            </a:r>
          </a:p>
        </p:txBody>
      </p:sp>
    </p:spTree>
    <p:extLst>
      <p:ext uri="{BB962C8B-B14F-4D97-AF65-F5344CB8AC3E}">
        <p14:creationId xmlns:p14="http://schemas.microsoft.com/office/powerpoint/2010/main" val="20681293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46 Nipapan\รูปสภาพยาบาล 7พค51\DSC_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2"/>
          <p:cNvSpPr>
            <a:spLocks noChangeArrowheads="1"/>
          </p:cNvSpPr>
          <p:nvPr/>
        </p:nvSpPr>
        <p:spPr bwMode="auto">
          <a:xfrm>
            <a:off x="5867400" y="6597650"/>
            <a:ext cx="3276600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 sz="1800" smtClean="0">
              <a:solidFill>
                <a:srgbClr val="000000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785813" y="357188"/>
            <a:ext cx="77485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60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3</a:t>
            </a:r>
            <a:r>
              <a:rPr lang="th-TH" sz="6000" b="1" smtClean="0">
                <a:solidFill>
                  <a:srgbClr val="C30916"/>
                </a:solidFill>
                <a:latin typeface="Times New Roman" pitchFamily="18" charset="0"/>
                <a:cs typeface="JasmineUPC" pitchFamily="18" charset="-34"/>
              </a:rPr>
              <a:t>. </a:t>
            </a:r>
            <a:r>
              <a:rPr lang="th-TH" sz="7200" b="1" smtClean="0">
                <a:solidFill>
                  <a:srgbClr val="C30916"/>
                </a:solidFill>
                <a:latin typeface="Times New Roman" pitchFamily="18" charset="0"/>
                <a:cs typeface="JasmineUPC" pitchFamily="18" charset="-34"/>
              </a:rPr>
              <a:t>เลือกตั้ง รับเลือกตั้ง หรือรับเลือกเป็นกรรมการ</a:t>
            </a:r>
            <a:endParaRPr lang="th-TH" sz="6000" b="1" smtClean="0">
              <a:solidFill>
                <a:srgbClr val="C30916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928688" y="3276600"/>
            <a:ext cx="82153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6000" b="1" smtClean="0">
                <a:solidFill>
                  <a:srgbClr val="0000FF"/>
                </a:solidFill>
                <a:latin typeface="Times New Roman" pitchFamily="18" charset="0"/>
                <a:cs typeface="JasmineUPC" pitchFamily="18" charset="-34"/>
              </a:rPr>
              <a:t>4. ผดุงไว้ซึ่งเกียรติศักดิ์แห่งวิชาชีพ และปฏิบัติตน           ตามพระราชบัญญัตินี้</a:t>
            </a:r>
          </a:p>
        </p:txBody>
      </p:sp>
    </p:spTree>
    <p:extLst>
      <p:ext uri="{BB962C8B-B14F-4D97-AF65-F5344CB8AC3E}">
        <p14:creationId xmlns:p14="http://schemas.microsoft.com/office/powerpoint/2010/main" val="29381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71500" y="357188"/>
            <a:ext cx="7858125" cy="7699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22228B"/>
                </a:solidFill>
                <a:latin typeface="Times New Roman" pitchFamily="18" charset="0"/>
                <a:cs typeface="JasmineUPC" pitchFamily="18" charset="-34"/>
              </a:rPr>
              <a:t>	บทบาทของสมาชิกสภาการพยาบาล</a:t>
            </a:r>
          </a:p>
        </p:txBody>
      </p:sp>
      <p:sp>
        <p:nvSpPr>
          <p:cNvPr id="106499" name="Text Box 1026"/>
          <p:cNvSpPr txBox="1">
            <a:spLocks noChangeArrowheads="1"/>
          </p:cNvSpPr>
          <p:nvPr/>
        </p:nvSpPr>
        <p:spPr bwMode="auto">
          <a:xfrm>
            <a:off x="611188" y="1196975"/>
            <a:ext cx="7924800" cy="78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สมาชิก ในฐานะผู้บริหารการพยาบาล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ทันสมัย มีความรู้ ดูดี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 มีจิตพัฒนา รักษาสิทธิ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คิดและนำเสนอเป็น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เน้นความสมัคคีและ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เป็นแบบอย่างที่ดีในวิชาชีพ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263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026"/>
          <p:cNvSpPr txBox="1">
            <a:spLocks noChangeArrowheads="1"/>
          </p:cNvSpPr>
          <p:nvPr/>
        </p:nvSpPr>
        <p:spPr bwMode="auto">
          <a:xfrm>
            <a:off x="357188" y="500063"/>
            <a:ext cx="7924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สมาชิก ในฐานะผู้ปฏิบัติการพยาบาล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พึงสังวรในบทบาทหน้าที่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มีการพัฒนาและรักษาสิทธิ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ไม่ผิดจริยธรรมและจรรยาบรรณ</a:t>
            </a:r>
          </a:p>
          <a:p>
            <a:pPr eaLnBrk="1" hangingPunct="1">
              <a:spcBef>
                <a:spcPct val="50000"/>
              </a:spcBef>
            </a:pPr>
            <a:r>
              <a:rPr lang="th-TH" sz="4400" b="1" smtClean="0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	มุ่งมั่นผลักดันวิชาชีพ</a:t>
            </a:r>
          </a:p>
        </p:txBody>
      </p:sp>
    </p:spTree>
    <p:extLst>
      <p:ext uri="{BB962C8B-B14F-4D97-AF65-F5344CB8AC3E}">
        <p14:creationId xmlns:p14="http://schemas.microsoft.com/office/powerpoint/2010/main" val="4180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จริยธรรมแห่งวิชาชีพการพยาบาลและการผดุงครรภ์</a:t>
            </a:r>
          </a:p>
        </p:txBody>
      </p:sp>
      <p:sp>
        <p:nvSpPr>
          <p:cNvPr id="60419" name="Content Placeholder 3"/>
          <p:cNvSpPr>
            <a:spLocks noGrp="1"/>
          </p:cNvSpPr>
          <p:nvPr>
            <p:ph idx="1"/>
          </p:nvPr>
        </p:nvSpPr>
        <p:spPr>
          <a:xfrm>
            <a:off x="214313" y="1981200"/>
            <a:ext cx="8243887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th-TH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หมวด </a:t>
            </a:r>
            <a:r>
              <a:rPr lang="en-US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th-TH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	หลักการทั่วไป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หมวด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 	</a:t>
            </a: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การปฏิบัติต่อผู้ป่วยหรือผู้รับบริการ 		การปฏิบัติต่อผู้ร่วมวิชาชีพ 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		การปฏิบัติต่อผู้ร่วมงาน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		การทดลองต่อมนุษย์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หมวด </a:t>
            </a:r>
            <a:r>
              <a:rPr lang="en-US" b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3	</a:t>
            </a:r>
            <a:r>
              <a:rPr lang="th-TH" b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การโฆษณาการประกอบวิชาชีพ		การพยาบาลและการผดุงครรภ์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rgbClr val="00FFFF"/>
                </a:solidFill>
                <a:latin typeface="Tahoma" pitchFamily="34" charset="0"/>
                <a:cs typeface="Tahoma" pitchFamily="34" charset="0"/>
              </a:rPr>
              <a:t>หมวด </a:t>
            </a:r>
            <a:r>
              <a:rPr lang="en-US" b="1" dirty="0" smtClean="0">
                <a:solidFill>
                  <a:srgbClr val="00FFFF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th-TH" b="1" dirty="0" smtClean="0">
                <a:solidFill>
                  <a:srgbClr val="00FFFF"/>
                </a:solidFill>
                <a:latin typeface="Tahoma" pitchFamily="34" charset="0"/>
                <a:cs typeface="Tahoma" pitchFamily="34" charset="0"/>
              </a:rPr>
              <a:t>	ปกิณกะ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หลักทั่วไป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285750" y="1285875"/>
            <a:ext cx="8501063" cy="4114800"/>
          </a:xfrm>
        </p:spPr>
        <p:txBody>
          <a:bodyPr/>
          <a:lstStyle/>
          <a:p>
            <a:r>
              <a:rPr lang="th-TH" sz="3600" smtClean="0">
                <a:latin typeface="Tahoma" pitchFamily="34" charset="0"/>
                <a:cs typeface="Tahoma" pitchFamily="34" charset="0"/>
              </a:rPr>
              <a:t>ผู้ประกอบวิชาชีพฯ ย่อมดำรงตนให้สมควรในสังคมโดยธรรมและเคารพต่อกฎหมายบ้านเมือง</a:t>
            </a:r>
          </a:p>
          <a:p>
            <a:r>
              <a:rPr lang="th-TH" sz="3600" smtClean="0">
                <a:latin typeface="Tahoma" pitchFamily="34" charset="0"/>
                <a:cs typeface="Tahoma" pitchFamily="34" charset="0"/>
              </a:rPr>
              <a:t>ผู้ประกอบวิชาชีพฯ ย่อมประกอบวิชาชีพด้วยเจตนาดี โดยไม่คำนึงถึงฐานะ เชื้อชาติ สัญชาติ ศาสนา สังคม หรือลัทธิการเมือง</a:t>
            </a:r>
          </a:p>
          <a:p>
            <a:r>
              <a:rPr lang="th-TH" sz="3600" smtClean="0">
                <a:latin typeface="Tahoma" pitchFamily="34" charset="0"/>
                <a:cs typeface="Tahoma" pitchFamily="34" charset="0"/>
              </a:rPr>
              <a:t>ผู้ประกอบวิชาชีพฯ ย่อมไม่ประพฤติหรือกระทำการใดๆ อันอาจเป็นเหตุให้เสื่อมเสียเกียรติศักดิ์แห่งวิชาชีพ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8358187" cy="1143000"/>
          </a:xfrm>
        </p:spPr>
        <p:txBody>
          <a:bodyPr/>
          <a:lstStyle/>
          <a:p>
            <a:pPr>
              <a:defRPr/>
            </a:pPr>
            <a:r>
              <a:rPr lang="th-TH" sz="4000" b="1" smtClean="0">
                <a:latin typeface="Tahoma" pitchFamily="34" charset="0"/>
                <a:cs typeface="Tahoma" pitchFamily="34" charset="0"/>
              </a:rPr>
              <a:t>การปฏิบัติต่อผู้ป่วยหรือผู้รับบริการ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1357313" y="1500188"/>
            <a:ext cx="7500937" cy="5072062"/>
          </a:xfrm>
        </p:spPr>
        <p:txBody>
          <a:bodyPr/>
          <a:lstStyle/>
          <a:p>
            <a:r>
              <a:rPr lang="th-TH" sz="4000" b="1" smtClean="0">
                <a:latin typeface="Tahoma" pitchFamily="34" charset="0"/>
                <a:cs typeface="Tahoma" pitchFamily="34" charset="0"/>
              </a:rPr>
              <a:t>ต้องรักษามาตรฐานของการประกอบวิชาชีพฯในระดับที่ดีที่สุด...โดยไม่เรียกร้องสินจ้างรางวัลพิเศษนอกเหนือจากค่าบริการที่ควรได้รับตามปกติ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857250" y="857250"/>
            <a:ext cx="7772400" cy="4114800"/>
          </a:xfrm>
        </p:spPr>
        <p:txBody>
          <a:bodyPr/>
          <a:lstStyle/>
          <a:p>
            <a:r>
              <a:rPr lang="th-TH" sz="4000" b="1" smtClean="0">
                <a:latin typeface="Tahoma" pitchFamily="34" charset="0"/>
                <a:cs typeface="Tahoma" pitchFamily="34" charset="0"/>
              </a:rPr>
              <a:t>ต้องไม่จูงใจหรือชักชวนผู้ใดให้มารับบริการเพื่อผลประโยชน์ของตน</a:t>
            </a:r>
          </a:p>
          <a:p>
            <a:r>
              <a:rPr lang="th-TH" sz="4000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ไม่ให้หรือรับผลประโยชน์เป็นค่าตอบแทนเนื่องจาก การรับหรือส่งผู้ป่วย</a:t>
            </a:r>
          </a:p>
          <a:p>
            <a:endParaRPr lang="th-TH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1000125" y="285750"/>
            <a:ext cx="8143875" cy="5524500"/>
          </a:xfrm>
        </p:spPr>
        <p:txBody>
          <a:bodyPr/>
          <a:lstStyle/>
          <a:p>
            <a:r>
              <a:rPr lang="th-TH" sz="3600" smtClean="0">
                <a:latin typeface="Tahoma" pitchFamily="34" charset="0"/>
                <a:cs typeface="Tahoma" pitchFamily="34" charset="0"/>
              </a:rPr>
              <a:t>ต้องปฏิบัติต่อผู้ป่วยหรืผู้รับบริการโดยสุภาพและปราศจากการ</a:t>
            </a:r>
            <a:r>
              <a:rPr lang="th-TH" sz="36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บังคับขู่เข็ญ</a:t>
            </a:r>
          </a:p>
          <a:p>
            <a:r>
              <a:rPr lang="th-TH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ไม่หลอกลวงให้หลงเข้าใจผิดเพื่อประโยชน์ของตน</a:t>
            </a:r>
          </a:p>
          <a:p>
            <a:r>
              <a:rPr lang="th-TH" sz="36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ต้องคำนึงถึงความปลอดภัย</a:t>
            </a:r>
            <a:r>
              <a:rPr lang="th-TH" sz="360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และความสิ้นเปลืองของผู้ป่วยหรือผู้รับบริการ</a:t>
            </a:r>
          </a:p>
          <a:p>
            <a:r>
              <a:rPr lang="th-TH" sz="3600" smtClean="0">
                <a:latin typeface="Tahoma" pitchFamily="34" charset="0"/>
                <a:cs typeface="Tahoma" pitchFamily="34" charset="0"/>
              </a:rPr>
              <a:t>ไม่สั่งใช้หรือสนับสนุนการใช้ยาตำราลับ รวมทั้งอุปกรณ์ทางการแพทย์อันไม่เปิดเผยส่วนประกอบ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42938" y="428625"/>
            <a:ext cx="8763000" cy="1143000"/>
          </a:xfrm>
          <a:prstGeom prst="rect">
            <a:avLst/>
          </a:prstGeom>
          <a:effectLst>
            <a:outerShdw dist="107763" dir="189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th-TH" sz="4800" b="1" kern="0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50" y="1500188"/>
            <a:ext cx="8001000" cy="41671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600" kern="0" dirty="0">
                <a:latin typeface="Tahoma" pitchFamily="34" charset="0"/>
                <a:cs typeface="Tahoma" pitchFamily="34" charset="0"/>
              </a:rPr>
              <a:t>ไม่ออกใบรับรองอันเป็นเท็จ โดยเจตนา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600" kern="0" dirty="0">
                <a:latin typeface="Tahoma" pitchFamily="34" charset="0"/>
                <a:cs typeface="Tahoma" pitchFamily="34" charset="0"/>
              </a:rPr>
              <a:t>ไม่เปิดเผยความลับของผู้ป่วยหรือผู้รับบริการ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600" kern="0" dirty="0">
                <a:latin typeface="Tahoma" pitchFamily="34" charset="0"/>
                <a:cs typeface="Tahoma" pitchFamily="34" charset="0"/>
              </a:rPr>
              <a:t>ไม่ปฏิเสธการช่วยเหลือผู้ที่อยู่ในระยะอันตราย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600" kern="0" dirty="0">
                <a:latin typeface="Tahoma" pitchFamily="34" charset="0"/>
                <a:cs typeface="Tahoma" pitchFamily="34" charset="0"/>
              </a:rPr>
              <a:t>ไม่ใช้หรือสนับสนุน การประกอบวิชาชีพฯ โดยผิดกฎหมาย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-36513" y="-38100"/>
            <a:ext cx="9180513" cy="6896100"/>
            <a:chOff x="0" y="-24"/>
            <a:chExt cx="5664" cy="4344"/>
          </a:xfrm>
        </p:grpSpPr>
        <p:pic>
          <p:nvPicPr>
            <p:cNvPr id="10547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2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334"/>
            <a:stretch>
              <a:fillRect/>
            </a:stretch>
          </p:blipFill>
          <p:spPr bwMode="auto">
            <a:xfrm>
              <a:off x="2880" y="-24"/>
              <a:ext cx="278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Content Placeholder 1"/>
          <p:cNvSpPr txBox="1">
            <a:spLocks/>
          </p:cNvSpPr>
          <p:nvPr/>
        </p:nvSpPr>
        <p:spPr>
          <a:xfrm>
            <a:off x="357188" y="1006475"/>
            <a:ext cx="8358187" cy="585152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b="1" kern="0" dirty="0">
                <a:latin typeface="Tahoma" pitchFamily="34" charset="0"/>
                <a:cs typeface="Tahoma" pitchFamily="34" charset="0"/>
              </a:rPr>
              <a:t>การปฏิบัติต่อผู้ร่วมวิชาชีพ /ผู้ร่วมงาน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th-TH" b="1" kern="0" dirty="0">
              <a:latin typeface="Tahoma" pitchFamily="34" charset="0"/>
              <a:cs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kern="0" dirty="0">
                <a:latin typeface="Tahoma" pitchFamily="34" charset="0"/>
                <a:cs typeface="Tahoma" pitchFamily="34" charset="0"/>
              </a:rPr>
              <a:t>1. เคารพในศักดิ์ศรีและความเป็นมนุษย์ของผู้อื่น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kern="0" dirty="0">
                <a:latin typeface="Tahoma" pitchFamily="34" charset="0"/>
                <a:cs typeface="Tahoma" pitchFamily="34" charset="0"/>
              </a:rPr>
              <a:t>2. เคารพต่อกฎหมายของบ้านเมือง สิทธิและเสรีภาพของผู้อื่น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kern="0" dirty="0">
                <a:latin typeface="Tahoma" pitchFamily="34" charset="0"/>
                <a:cs typeface="Tahoma" pitchFamily="34" charset="0"/>
              </a:rPr>
              <a:t>3. ประกอบวิชาชีพด้วยเจตนาดี กระทำตนให้เป็นประโยชน์ต่อผู้ร่วมวิชาชีพและผู้ร่วมงาน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kern="0" dirty="0">
                <a:latin typeface="Tahoma" pitchFamily="34" charset="0"/>
                <a:cs typeface="Tahoma" pitchFamily="34" charset="0"/>
              </a:rPr>
              <a:t>4. ไม่ประพฤติหรือกระทำการใดๆ อันอาจเป็นเหตุให้เสื่อมเสียเกียรติศักดิ์แห่งตนและวิชาชีพ ดำรงตนโดยสมควรในสังคมด้วยหลักคุณธรรม จริยธรรม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th-TH" kern="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:\46 Nipapan\รูปสภาพยาบาล 7พค51\DSC_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A708B-6EB8-4E8B-88C6-E4C5EACDBB7D}" type="slidenum">
              <a:rPr lang="en-US" smtClean="0"/>
              <a:pPr>
                <a:defRPr/>
              </a:pPr>
              <a:t>40</a:t>
            </a:fld>
            <a:endParaRPr lang="th-TH" smtClean="0"/>
          </a:p>
        </p:txBody>
      </p:sp>
      <p:sp>
        <p:nvSpPr>
          <p:cNvPr id="67587" name="Title 3"/>
          <p:cNvSpPr>
            <a:spLocks noGrp="1"/>
          </p:cNvSpPr>
          <p:nvPr>
            <p:ph type="title"/>
          </p:nvPr>
        </p:nvSpPr>
        <p:spPr>
          <a:xfrm>
            <a:off x="274638" y="357188"/>
            <a:ext cx="8512175" cy="538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การปฏิบัติต่อผู้ร่วมวิชาชีพ /ผู้ร่วมงาน</a:t>
            </a:r>
            <a:b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endParaRPr lang="th-TH" smtClean="0">
              <a:solidFill>
                <a:srgbClr val="FF0000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eaLnBrk="0" hangingPunct="0">
              <a:defRPr/>
            </a:pPr>
            <a:r>
              <a:rPr lang="th-TH" sz="3600" b="1" kern="0" dirty="0">
                <a:latin typeface="Tahoma" pitchFamily="34" charset="0"/>
                <a:ea typeface="+mj-ea"/>
                <a:cs typeface="Tahoma" pitchFamily="34" charset="0"/>
              </a:rPr>
              <a:t>5.ไม่ก้าวล่วงการปฏิบัติงานในการให้บริการตามขอบเขตของกฎหมายวิชาชีพอื่น </a:t>
            </a:r>
          </a:p>
          <a:p>
            <a:pPr eaLnBrk="0" hangingPunct="0">
              <a:defRPr/>
            </a:pPr>
            <a:r>
              <a:rPr lang="th-TH" sz="3600" b="1" kern="0" dirty="0">
                <a:latin typeface="Tahoma" pitchFamily="34" charset="0"/>
                <a:ea typeface="+mj-ea"/>
                <a:cs typeface="Tahoma" pitchFamily="34" charset="0"/>
              </a:rPr>
              <a:t>โดยไม่มีกฎหมายรองรับ</a:t>
            </a:r>
          </a:p>
          <a:p>
            <a:pPr eaLnBrk="0" hangingPunct="0">
              <a:defRPr/>
            </a:pPr>
            <a:endParaRPr lang="th-TH" sz="3600" b="1" kern="0" dirty="0">
              <a:latin typeface="Tahoma" pitchFamily="34" charset="0"/>
              <a:ea typeface="+mj-ea"/>
              <a:cs typeface="Tahoma" pitchFamily="34" charset="0"/>
            </a:endParaRPr>
          </a:p>
          <a:p>
            <a:pPr eaLnBrk="0" hangingPunct="0">
              <a:defRPr/>
            </a:pPr>
            <a:r>
              <a:rPr lang="th-TH" sz="3600" b="1" kern="0" dirty="0">
                <a:latin typeface="Tahoma" pitchFamily="34" charset="0"/>
                <a:ea typeface="+mj-ea"/>
                <a:cs typeface="Tahoma" pitchFamily="34" charset="0"/>
              </a:rPr>
              <a:t>6. ต้องไม่ยินยอม หรือไม่ร่วมมือในการให้ผู้ที่ไม่มีสิทธิ์ประกอบวิชาชีพตามกฎหมาย</a:t>
            </a:r>
          </a:p>
          <a:p>
            <a:pPr eaLnBrk="0" hangingPunct="0">
              <a:defRPr/>
            </a:pPr>
            <a:r>
              <a:rPr lang="th-TH" sz="3600" b="1" kern="0" dirty="0">
                <a:latin typeface="Tahoma" pitchFamily="34" charset="0"/>
                <a:ea typeface="+mj-ea"/>
                <a:cs typeface="Tahoma" pitchFamily="34" charset="0"/>
              </a:rPr>
              <a:t>กระทำการพยาบาลหรือการผดุงครรภ์</a:t>
            </a:r>
          </a:p>
          <a:p>
            <a:pPr eaLnBrk="0" hangingPunct="0">
              <a:defRPr/>
            </a:pPr>
            <a:endParaRPr lang="th-TH" b="1" kern="0" dirty="0"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78486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/>
              <a:t>	</a:t>
            </a:r>
            <a:r>
              <a:rPr lang="th-TH" sz="4400" b="1">
                <a:solidFill>
                  <a:srgbClr val="0000FF"/>
                </a:solidFill>
              </a:rPr>
              <a:t/>
            </a:r>
            <a:br>
              <a:rPr lang="th-TH" sz="4400" b="1">
                <a:solidFill>
                  <a:srgbClr val="0000FF"/>
                </a:solidFill>
              </a:rPr>
            </a:br>
            <a:r>
              <a:rPr lang="th-TH" sz="4400"/>
              <a:t>	</a:t>
            </a:r>
            <a:r>
              <a:rPr lang="th-TH" sz="4400" b="1"/>
              <a:t>พยาบาลรับผิดชอบต่อประชาชนผู้ต้องการการพยาบาล และบริการสุขภาพทั้งต่อปัจเจกบุคคล ครอบครัว ชุมชน และระดับประเทศ ในการสร้างเสริมสุขภาพ การป้องกันความเจ็บป่วย การฟื้นฟูสุขภาพและการบรรเทาความทุกข์ทรมาน</a:t>
            </a:r>
            <a:r>
              <a:rPr lang="th-TH" sz="4400"/>
              <a:t> 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686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0000FF"/>
                </a:solidFill>
              </a:rPr>
              <a:t>1. พยาบาลรับผิดชอบต่อประชาชน</a:t>
            </a:r>
            <a:br>
              <a:rPr lang="th-TH" sz="4800" b="1">
                <a:solidFill>
                  <a:srgbClr val="0000FF"/>
                </a:solidFill>
              </a:rPr>
            </a:br>
            <a:r>
              <a:rPr lang="th-TH" sz="4800" b="1">
                <a:solidFill>
                  <a:srgbClr val="0000FF"/>
                </a:solidFill>
              </a:rPr>
              <a:t>    ผู้ต้องการพยาบาล และบริการสุขภาพ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214313" y="2928938"/>
            <a:ext cx="85344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>
                <a:solidFill>
                  <a:srgbClr val="0000FF"/>
                </a:solidFill>
              </a:rPr>
              <a:t>	</a:t>
            </a:r>
            <a:r>
              <a:rPr lang="th-TH" sz="4400" b="1">
                <a:solidFill>
                  <a:srgbClr val="0000FF"/>
                </a:solidFill>
              </a:rPr>
              <a:t>พยาบาลประกอบวิชาชีพด้วยความเมตตา กรุณา เคารพในคุณค่าของชีวิต ความมีสุขาภาพดี และความผาสุกของเพื่อนมนุษย์ ช่วยให้ประชาชนดำรงสุขภาพไว้ในระดับดีที่สุด ตลอดวงจรชีวิตนับแต่ปฏิสนธิ ทั้งในภาวะสุขภาพปกติ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/>
              <a:t>2. พยาบาลประกอบวิชาชีพด้วยความเมตตา กรุณา เคารพในคุณค่าของชีวิต ความมีสุขาภาพดี   และความผาสุกของเพื่อนมนุษย์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026"/>
          <p:cNvSpPr txBox="1">
            <a:spLocks noChangeArrowheads="1"/>
          </p:cNvSpPr>
          <p:nvPr/>
        </p:nvSpPr>
        <p:spPr bwMode="auto">
          <a:xfrm>
            <a:off x="457200" y="304800"/>
            <a:ext cx="74676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FF0066"/>
                </a:solidFill>
              </a:rPr>
              <a:t>3. พยาบาลมีปฏิสัมพันธ์ทางวิชาชีพกับ ผู้ใช้บริการ ผู้ร่วมงาน และประชาชน  ด้วยความเคารพในศักดิ์ศรี และ  สิทธิมนุษยชนของบุคคล</a:t>
            </a:r>
          </a:p>
        </p:txBody>
      </p:sp>
      <p:sp>
        <p:nvSpPr>
          <p:cNvPr id="109571" name="Text Box 1028"/>
          <p:cNvSpPr txBox="1">
            <a:spLocks noChangeArrowheads="1"/>
          </p:cNvSpPr>
          <p:nvPr/>
        </p:nvSpPr>
        <p:spPr bwMode="auto">
          <a:xfrm>
            <a:off x="609600" y="3581400"/>
            <a:ext cx="7772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/>
              <a:t>           พยาบาลมีปฎิสัมพันธ์ทางวิชาชีพกับผู้ใช้บริการ  ผู้ร่วมงาน และประชาชนด้วยความเคารพในศักดิ์ศรี และสิทธิมนุษยชนของบุคคลทั้งในความเป็นมนุษย์สิทธิในชีวิต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77724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/>
              <a:t>สิทธิในเสรีภาพเกี่ยวกับการเคลื่อนไหว การพูด การแสดงความคิดเห็น การมีความรู้ การตัดสินใจ ค่านิยม ความแตกต่างทางวัฒนธรรม และความเชื่อทางศาสนา ตลอดจนสิทธิในความเป็นเจ้าของ และความเป็นส่วนตัวของบุคคล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026"/>
          <p:cNvSpPr txBox="1"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0000FF"/>
                </a:solidFill>
              </a:rPr>
              <a:t>	4. พยาบาลยึดหลักความยุติธรรม </a:t>
            </a:r>
            <a:br>
              <a:rPr lang="th-TH" sz="4800" b="1">
                <a:solidFill>
                  <a:srgbClr val="0000FF"/>
                </a:solidFill>
              </a:rPr>
            </a:br>
            <a:r>
              <a:rPr lang="th-TH" sz="4800" b="1">
                <a:solidFill>
                  <a:srgbClr val="0000FF"/>
                </a:solidFill>
              </a:rPr>
              <a:t>             และความเสมอภาคในสังคมมนุษย์</a:t>
            </a:r>
            <a:endParaRPr lang="th-TH" sz="4800" b="1"/>
          </a:p>
        </p:txBody>
      </p:sp>
      <p:sp>
        <p:nvSpPr>
          <p:cNvPr id="111619" name="Text Box 1027"/>
          <p:cNvSpPr txBox="1">
            <a:spLocks noChangeArrowheads="1"/>
          </p:cNvSpPr>
          <p:nvPr/>
        </p:nvSpPr>
        <p:spPr bwMode="auto">
          <a:xfrm>
            <a:off x="914400" y="1828800"/>
            <a:ext cx="7315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/>
              <a:t>ร่วมดำเนินการเพื่อช่วยให้ประชาชนที่ต้องการบริการสุขภาพได้รับความช่วยเหลือดูแลอย่างทั่วถึง และดูแลให้ผู้ใช้บริการได้รับการช่วยเหลือที่เหมาะสมกับความต้องการอย่างดีที่สุด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428625" y="1500188"/>
            <a:ext cx="83581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>
                <a:solidFill>
                  <a:srgbClr val="0000FF"/>
                </a:solidFill>
              </a:rPr>
              <a:t>	</a:t>
            </a:r>
            <a:r>
              <a:rPr lang="th-TH" sz="4800" b="1"/>
              <a:t>ปฏิบัติการพยาบาลโดยมีความรู้ในการกระทำและ</a:t>
            </a:r>
            <a:r>
              <a:rPr lang="th-TH" sz="4800" b="1">
                <a:solidFill>
                  <a:srgbClr val="FF0000"/>
                </a:solidFill>
              </a:rPr>
              <a:t>สามารถอธิบายเหตุผลได้ในทุกกรณี</a:t>
            </a:r>
            <a:r>
              <a:rPr lang="th-TH" sz="4800" b="1"/>
              <a:t> พัฒนาความรู้   และประสบการณ์อย่างต่อเนื่อง รักษาสมรรถภาพในการทำงาน ประเมินผลงาน และประกอบวิชาชีพ  ด้วยมาตรฐานสูงสุดเท่าที่จะเป็นไปได้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285750"/>
            <a:ext cx="792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FF0000"/>
                </a:solidFill>
              </a:rPr>
              <a:t>5. พยาบาลประกอบวิชาชีพโดยมุ่งความเป็นเลิศ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5472112"/>
          </a:xfrm>
        </p:spPr>
        <p:txBody>
          <a:bodyPr/>
          <a:lstStyle/>
          <a:p>
            <a:pPr eaLnBrk="1" hangingPunct="1"/>
            <a:r>
              <a:rPr lang="en-US" sz="4000" smtClean="0"/>
              <a:t>พยาบาลเตรียมฉีดยาผู้ป่วยตามแผนการรักษาของแพทย์ ซึ่งให้ 50% glucose 20  cc. เข้าทางเส้นโลหิตให้ผสม Kcl </a:t>
            </a:r>
            <a:r>
              <a:rPr lang="th-TH" sz="4000" smtClean="0"/>
              <a:t>(โปรแตสเซียมคลอไรด์)</a:t>
            </a:r>
            <a:r>
              <a:rPr lang="en-US" sz="4000" smtClean="0"/>
              <a:t>20 cc.ในน้ำเกลือ1000 cc.ที่กำลังให้ผู้ป่วยอยู่ พยาบาลได้หยิบเอา syring  ที่เป็นยา kcl 20cc. ฉีดเข้าเส้นเลือดผู้ป่วย ทำให้ผู้ป่วยหัวใจหยุดเต้นและเสียชีวิต</a:t>
            </a:r>
          </a:p>
        </p:txBody>
      </p:sp>
      <p:pic>
        <p:nvPicPr>
          <p:cNvPr id="113667" name="Picture 3" descr="D:\wallcom\animation\annimation2\12391942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0350" y="4071938"/>
            <a:ext cx="12636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026"/>
          <p:cNvSpPr txBox="1">
            <a:spLocks noChangeArrowheads="1"/>
          </p:cNvSpPr>
          <p:nvPr/>
        </p:nvSpPr>
        <p:spPr bwMode="auto">
          <a:xfrm>
            <a:off x="0" y="214313"/>
            <a:ext cx="891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00FFFF"/>
                </a:solidFill>
              </a:rPr>
              <a:t>6. พยาบาลพึงป้องกันอันตรายต่อ    </a:t>
            </a:r>
            <a:br>
              <a:rPr lang="th-TH" sz="4800" b="1">
                <a:solidFill>
                  <a:srgbClr val="00FFFF"/>
                </a:solidFill>
              </a:rPr>
            </a:br>
            <a:r>
              <a:rPr lang="th-TH" sz="4800" b="1">
                <a:solidFill>
                  <a:srgbClr val="00FFFF"/>
                </a:solidFill>
              </a:rPr>
              <a:t>   สุขภาพและชีวิตของผู้ใช้บริการ</a:t>
            </a:r>
          </a:p>
        </p:txBody>
      </p:sp>
      <p:sp>
        <p:nvSpPr>
          <p:cNvPr id="114691" name="Text Box 1027"/>
          <p:cNvSpPr txBox="1">
            <a:spLocks noChangeArrowheads="1"/>
          </p:cNvSpPr>
          <p:nvPr/>
        </p:nvSpPr>
        <p:spPr bwMode="auto">
          <a:xfrm>
            <a:off x="0" y="2357438"/>
            <a:ext cx="78486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th-TH" sz="4400" b="1"/>
              <a:t>	พยาบาลต้องดำเนินการในกิจกรรมการให้บริการด้วยความระมัดระวังรอบครอบ โดยใช้องค์ความรู้ทางการพยาบาลมาวางระบบการป้องกันความเสี่ยงและอันตรายที่อาจเกิดกับผู้ใช้บริการ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157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smtClean="0"/>
              <a:t>พยาบาลมีหน้าที่ดูแลรักษาพยาบาลผู้ป่วย</a:t>
            </a:r>
            <a:r>
              <a:rPr lang="th-TH" sz="4000" smtClean="0">
                <a:solidFill>
                  <a:srgbClr val="FF0000"/>
                </a:solidFill>
              </a:rPr>
              <a:t>แต่งดเว้นโดยแอบไปหลับเวร</a:t>
            </a:r>
            <a:r>
              <a:rPr lang="th-TH" sz="4000" smtClean="0"/>
              <a:t>ปล่อยให้ออกซิเจนหรือสารน้ำทางหลอดเลือดดำหมดจนเกิดอันตรายแก่ผู้ป่วย รวมถึงการ</a:t>
            </a:r>
            <a:r>
              <a:rPr lang="th-TH" sz="4000" smtClean="0">
                <a:solidFill>
                  <a:srgbClr val="FF0000"/>
                </a:solidFill>
              </a:rPr>
              <a:t>ไม่ไปดูแลผู้ป่วยเมื่อถูกตามตัวให้ไปดูแล</a:t>
            </a:r>
            <a:endParaRPr lang="en-US" sz="4000" smtClean="0">
              <a:solidFill>
                <a:srgbClr val="FF0000"/>
              </a:solidFill>
            </a:endParaRPr>
          </a:p>
          <a:p>
            <a:r>
              <a:rPr lang="th-TH" sz="4000" b="1" smtClean="0"/>
              <a:t>พยาบาลมีหน้าที่ในการดูแลรักษาผู้ป่วยแต่ </a:t>
            </a:r>
            <a:r>
              <a:rPr lang="th-TH" sz="4000" b="1" u="sng" smtClean="0">
                <a:solidFill>
                  <a:srgbClr val="FF0000"/>
                </a:solidFill>
              </a:rPr>
              <a:t>งดเว้น</a:t>
            </a:r>
            <a:r>
              <a:rPr lang="th-TH" sz="4000" b="1" smtClean="0"/>
              <a:t>ไม่ปฏิบัติหน้าที่ของตน หลับเวรปล่อยให้ออกซิเจนหมด เมื่อถูกตามไม่ไปดูแลผู้ป่วย  ผู้ป่วยถึงแก่กรรม ถือเป็นการกระทำโดย </a:t>
            </a:r>
            <a:r>
              <a:rPr lang="th-TH" sz="4000" b="1" u="sng" smtClean="0">
                <a:solidFill>
                  <a:srgbClr val="FF0000"/>
                </a:solidFill>
              </a:rPr>
              <a:t>งดเว้นการกระทำโดยเจตนา</a:t>
            </a:r>
            <a:endParaRPr lang="th-TH" sz="4000" smtClean="0">
              <a:solidFill>
                <a:srgbClr val="FF0000"/>
              </a:solidFill>
            </a:endParaRPr>
          </a:p>
        </p:txBody>
      </p:sp>
      <p:sp>
        <p:nvSpPr>
          <p:cNvPr id="115716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www.themegallery.com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243887" cy="1314450"/>
          </a:xfrm>
        </p:spPr>
        <p:txBody>
          <a:bodyPr/>
          <a:lstStyle/>
          <a:p>
            <a:r>
              <a:rPr lang="th-TH" sz="6000" dirty="0" smtClean="0"/>
              <a:t>กฎหมายที่เกี่ยวข้อง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362950" cy="5068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รัฐธรรมนูญแห่งราชอาณาจักรไทย พ.ศ.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2550</a:t>
            </a:r>
            <a:endParaRPr lang="th-TH" sz="4000" b="1" dirty="0" smtClean="0">
              <a:solidFill>
                <a:srgbClr val="0000FF"/>
              </a:solidFill>
              <a:latin typeface="Angsana New" pitchFamily="18" charset="-34"/>
              <a:cs typeface="JasmineUPC" pitchFamily="18" charset="-34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	 มาตรา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80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(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พระราชบัญญัติสุขภาพแห่งชาติ พ.ศ.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2550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	มาตรา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47</a:t>
            </a:r>
          </a:p>
          <a:p>
            <a:pPr>
              <a:lnSpc>
                <a:spcPct val="80000"/>
              </a:lnSpc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พระราชบัญญัติหลักประกันสุขภาพแห่งชาติ พ.ศ.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2545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มาตรา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5</a:t>
            </a:r>
          </a:p>
          <a:p>
            <a:pPr>
              <a:lnSpc>
                <a:spcPct val="80000"/>
              </a:lnSpc>
            </a:pP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พระราชบัญญัติวิชาชีพการพยาบาลและการผดุงครรภ์  พ.ศ.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2528 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และฉบับที่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 </a:t>
            </a:r>
            <a:r>
              <a:rPr lang="th-TH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พ.ศ. </a:t>
            </a:r>
            <a:r>
              <a:rPr lang="en-US" sz="4000" b="1" dirty="0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2540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th-TH" sz="1400" b="1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4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5146997"/>
          </a:xfrm>
        </p:spPr>
        <p:txBody>
          <a:bodyPr/>
          <a:lstStyle/>
          <a:p>
            <a:pPr eaLnBrk="1" hangingPunct="1"/>
            <a:r>
              <a:rPr lang="th-TH" sz="3600" dirty="0" smtClean="0"/>
              <a:t>กระทำผิดวินัย ในกรณีเจตนาดีในการดูแลรักษาพยาบาลผู้ป่วยไม่ต้องการให้ผู้ป่วยใช้มือดึงลวดมัดฟันออก เพราะการดึงลวดทำให้ปากเกิดบาดแผล  จึงให้ผู้ช่วยเหลือคนไข้จับมือผู้ป่วยในท่ากำมือและใช้ผ้ายางยืดพันมือโดยรอบ๑ ม้วน หลังพันผู้ป่วยยังคงพยายามคลายมืออก จึงได้ใช้ผ้ายางยืดพันทับอีก๑ ม้วน  ไม่ได้รายงานหัวหน้าเวร การพันดังกล่าวผิดมาตรฐานวิชาชีพ ไม่ได้คลายผ้าทุก ๑-๒ ชั่วโมง  รวม ๔๑ ชั่วโมง เป็นเหตุให้เลือดไปเลี้ยงมือไม่พอ  มือทั้ง๒ ข้างบวม จนในที่สุดถูกตัดนิ้วมือบริเวณปลายนิ้วนาง และนิ้วก้อยไปครึ่งนิ้ว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026"/>
          <p:cNvSpPr txBox="1">
            <a:spLocks noChangeArrowheads="1"/>
          </p:cNvSpPr>
          <p:nvPr/>
        </p:nvSpPr>
        <p:spPr bwMode="auto">
          <a:xfrm>
            <a:off x="0" y="0"/>
            <a:ext cx="861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7. พยาบาลรับผิดชอบในการปฏิบัติ  ให้สังคม  เกิดความเชื่อถือ ไว้วางใจต่อพยาบาลและ  ต่อวิชาชีพการพยาบาล</a:t>
            </a:r>
          </a:p>
        </p:txBody>
      </p:sp>
      <p:sp>
        <p:nvSpPr>
          <p:cNvPr id="117763" name="Text Box 1027"/>
          <p:cNvSpPr txBox="1">
            <a:spLocks noChangeArrowheads="1"/>
          </p:cNvSpPr>
          <p:nvPr/>
        </p:nvSpPr>
        <p:spPr bwMode="auto">
          <a:xfrm>
            <a:off x="0" y="30480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h-TH"/>
          </a:p>
        </p:txBody>
      </p:sp>
      <p:sp>
        <p:nvSpPr>
          <p:cNvPr id="74756" name="Text Box 1028"/>
          <p:cNvSpPr txBox="1">
            <a:spLocks noChangeArrowheads="1"/>
          </p:cNvSpPr>
          <p:nvPr/>
        </p:nvSpPr>
        <p:spPr bwMode="auto">
          <a:xfrm>
            <a:off x="357188" y="2025650"/>
            <a:ext cx="8572500" cy="4154488"/>
          </a:xfrm>
          <a:prstGeom prst="rect">
            <a:avLst/>
          </a:prstGeom>
          <a:solidFill>
            <a:srgbClr val="FFCC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/>
              <a:t>ให้บริการที่มีคุณภาพเป็นวิสัย เป็นที่ประจักษ์  </a:t>
            </a:r>
            <a:br>
              <a:rPr lang="th-TH" sz="4400" b="1"/>
            </a:br>
            <a:r>
              <a:rPr lang="th-TH" sz="4400" b="1"/>
              <a:t>แก่ประชาชน ร่วมมือพัฒนาวิชาชีพให้เจริญก้าวหน้าในสังคมอย่างเป็นเอกภาพ        มีมนุษยสัมพันธ์อันดี และร่วมมือกับผู้อื่นในกิจกรรมที่เป็นประโยชน์ต่อสังคม ทั้งในและนอกวงการสุขภาพ ในระดับท้องถิ่น ระดับประเทศ และระหว่างประเทศ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304800" y="304800"/>
            <a:ext cx="8610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FFFFFF"/>
                </a:solidFill>
              </a:rPr>
              <a:t>8. พยาบาลพึงร่วมในการทำความเจริญ   ก้าวหน้าให้แก่วิชาชีพการพยาบาล</a:t>
            </a:r>
          </a:p>
        </p:txBody>
      </p:sp>
      <p:sp>
        <p:nvSpPr>
          <p:cNvPr id="118787" name="Text Box 1027"/>
          <p:cNvSpPr txBox="1">
            <a:spLocks noChangeArrowheads="1"/>
          </p:cNvSpPr>
          <p:nvPr/>
        </p:nvSpPr>
        <p:spPr bwMode="auto">
          <a:xfrm>
            <a:off x="357188" y="1779588"/>
            <a:ext cx="81438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/>
              <a:t>เป็นผู้นำทางการปฏิบัติการพยาบาล หรือทางการศึกษา ทางการวิจัยหรือทางการบริหารโดยร่วมในการนำทิศทาง นโยบายและแผนพัฒนาวิชาชีพ พัฒนาความรู้ ตลอดจนการรวบรวมและเผยแพร่ความรู้ข่าวสารของวิชาชีพ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0" y="357188"/>
            <a:ext cx="8534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002060"/>
                </a:solidFill>
              </a:rPr>
              <a:t>9. พยาบาลพึงรับผิดชอบต่อตนเอง</a:t>
            </a:r>
            <a:br>
              <a:rPr lang="th-TH" sz="4800" b="1">
                <a:solidFill>
                  <a:srgbClr val="002060"/>
                </a:solidFill>
              </a:rPr>
            </a:br>
            <a:r>
              <a:rPr lang="th-TH" sz="4800" b="1">
                <a:solidFill>
                  <a:srgbClr val="002060"/>
                </a:solidFill>
              </a:rPr>
              <a:t>    เช่นเดียวกับรับผิดชอบต่อผู้อื่น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14313" y="2000250"/>
            <a:ext cx="85010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>
                <a:solidFill>
                  <a:srgbClr val="FFFF00"/>
                </a:solidFill>
              </a:rPr>
              <a:t>ในการประกอบวิชาชีพ ในสถานการณ์ที่จำเป็นต้องเสียสละ หรือประนีประนอม พยาบาลพึงยอมรับในระดับที่สามารถรักษาไว้ซึ่งความเคารพตนเอง ความสมดุลในบุคลิกภาพ และความมั่นคงปลอดภัยในชีวิตของตน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229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/>
              <a:t>ในการประกอบวิชาชีพที่มีความเป็นอิสระของวิชาชีพนั้น พยาบาลจะต้องเป็นผู้ที่มีพันธะรับผิดชอบตามกฎหมาย เพราะสาธารณชนได้ให้ความไว้วางใจว่าผู้ประกอบวิชาชีพต้องกระทำในสิ่งที่บังเกิดประโยชน์สูงสุดแก่ผู้ใช้บริการ ไม่กระทำสิ่งใดที่จะเกิดอันตราย</a:t>
            </a:r>
            <a:r>
              <a:rPr lang="th-TH" sz="4000" b="1">
                <a:solidFill>
                  <a:srgbClr val="0000FF"/>
                </a:solidFill>
              </a:rPr>
              <a:t> การตัดสินใจของวิชาชีพและการกระทำของพยาบาลต้องยึดจริยธรรมเป็นหลัก และดำรงตนอย่างผู้ที่มีพันธะรับผิดชอบต่อการประกอบวิชาชีพของตนเองอย่างเคร่งครัด</a:t>
            </a:r>
            <a:endParaRPr lang="th-TH" sz="4000">
              <a:solidFill>
                <a:srgbClr val="0000FF"/>
              </a:solidFill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33400" y="0"/>
            <a:ext cx="114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 i="1">
                <a:solidFill>
                  <a:srgbClr val="0000FF"/>
                </a:solidFill>
              </a:rPr>
              <a:t>สรุป</a:t>
            </a:r>
            <a:r>
              <a:rPr lang="th-TH" sz="4800" b="1" i="1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Content Placeholder 8"/>
          <p:cNvSpPr>
            <a:spLocks noGrp="1"/>
          </p:cNvSpPr>
          <p:nvPr>
            <p:ph idx="1"/>
          </p:nvPr>
        </p:nvSpPr>
        <p:spPr>
          <a:xfrm>
            <a:off x="1643063" y="1447800"/>
            <a:ext cx="6500812" cy="5053013"/>
          </a:xfrm>
        </p:spPr>
        <p:txBody>
          <a:bodyPr/>
          <a:lstStyle/>
          <a:p>
            <a:pPr lvl="1" algn="ctr">
              <a:buFont typeface="Verdana" pitchFamily="34" charset="0"/>
              <a:buNone/>
            </a:pPr>
            <a:endParaRPr lang="th-TH" sz="3200" b="1" smtClean="0">
              <a:latin typeface="CordiaUPC" pitchFamily="34" charset="-34"/>
              <a:cs typeface="IrisUPC" pitchFamily="34" charset="-34"/>
            </a:endParaRPr>
          </a:p>
          <a:p>
            <a:pPr lvl="1" algn="ctr">
              <a:buFont typeface="Verdana" pitchFamily="34" charset="0"/>
              <a:buNone/>
            </a:pPr>
            <a:r>
              <a:rPr lang="th-TH" sz="3200" b="1" smtClean="0">
                <a:latin typeface="CordiaUPC" pitchFamily="34" charset="-34"/>
                <a:cs typeface="IrisUPC" pitchFamily="34" charset="-34"/>
              </a:rPr>
              <a:t>องค์ประกอบของผู้แทนสภาการพยาบาล ตามระเบียบสภาการพยาบาลว่าด้วยการแต่งตั้งผู้แทนสภาการพยาบาล พ.ศ. 2553</a:t>
            </a:r>
          </a:p>
          <a:p>
            <a:pPr lvl="1"/>
            <a:r>
              <a:rPr lang="th-TH" sz="3200" smtClean="0">
                <a:latin typeface="CordiaUPC" pitchFamily="34" charset="-34"/>
                <a:cs typeface="IrisUPC" pitchFamily="34" charset="-34"/>
              </a:rPr>
              <a:t>ผู้แทนสภาการพยาบาลประจำจังหวัด</a:t>
            </a:r>
          </a:p>
          <a:p>
            <a:pPr lvl="1"/>
            <a:r>
              <a:rPr lang="th-TH" sz="3200" smtClean="0">
                <a:latin typeface="CordiaUPC" pitchFamily="34" charset="-34"/>
                <a:cs typeface="IrisUPC" pitchFamily="34" charset="-34"/>
              </a:rPr>
              <a:t>ผู้แทนสภาการพยาบาลประจำกรุงเทพมหานคร</a:t>
            </a:r>
          </a:p>
          <a:p>
            <a:pPr lvl="1"/>
            <a:endParaRPr lang="th-TH" sz="3200" smtClean="0">
              <a:latin typeface="CordiaUPC" pitchFamily="34" charset="-34"/>
              <a:cs typeface="IrisUPC" pitchFamily="34" charset="-34"/>
            </a:endParaRPr>
          </a:p>
          <a:p>
            <a:pPr lvl="1"/>
            <a:endParaRPr lang="th-TH" sz="3200" smtClean="0">
              <a:latin typeface="CordiaUPC" pitchFamily="34" charset="-34"/>
              <a:cs typeface="IrisUPC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43608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Content Placeholder 8"/>
          <p:cNvSpPr>
            <a:spLocks noGrp="1"/>
          </p:cNvSpPr>
          <p:nvPr>
            <p:ph idx="1"/>
          </p:nvPr>
        </p:nvSpPr>
        <p:spPr>
          <a:xfrm>
            <a:off x="1643063" y="1447800"/>
            <a:ext cx="6500812" cy="909638"/>
          </a:xfrm>
        </p:spPr>
        <p:txBody>
          <a:bodyPr/>
          <a:lstStyle/>
          <a:p>
            <a:pPr lvl="1">
              <a:buFont typeface="Verdana" pitchFamily="34" charset="0"/>
              <a:buNone/>
            </a:pPr>
            <a:r>
              <a:rPr lang="th-TH" sz="3200" smtClean="0">
                <a:latin typeface="CordiaUPC" pitchFamily="34" charset="-34"/>
                <a:cs typeface="IrisUPC" pitchFamily="34" charset="-34"/>
              </a:rPr>
              <a:t>โครงสร้างองค์กร</a:t>
            </a:r>
          </a:p>
          <a:p>
            <a:pPr lvl="1">
              <a:buFont typeface="Verdana" pitchFamily="34" charset="0"/>
              <a:buNone/>
            </a:pPr>
            <a:endParaRPr lang="th-TH" sz="3200" smtClean="0">
              <a:latin typeface="CordiaUPC" pitchFamily="34" charset="-34"/>
              <a:cs typeface="IrisUPC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JasmineUPC" pitchFamily="18" charset="-34"/>
            </a:endParaRPr>
          </a:p>
        </p:txBody>
      </p:sp>
      <p:grpSp>
        <p:nvGrpSpPr>
          <p:cNvPr id="123912" name="Group 1"/>
          <p:cNvGrpSpPr>
            <a:grpSpLocks/>
          </p:cNvGrpSpPr>
          <p:nvPr/>
        </p:nvGrpSpPr>
        <p:grpSpPr bwMode="auto">
          <a:xfrm>
            <a:off x="1143000" y="2286000"/>
            <a:ext cx="7715250" cy="3533775"/>
            <a:chOff x="2006" y="8334"/>
            <a:chExt cx="7737" cy="2832"/>
          </a:xfrm>
        </p:grpSpPr>
        <p:sp>
          <p:nvSpPr>
            <p:cNvPr id="123914" name="Text Box 13"/>
            <p:cNvSpPr txBox="1">
              <a:spLocks noChangeArrowheads="1"/>
            </p:cNvSpPr>
            <p:nvPr/>
          </p:nvSpPr>
          <p:spPr bwMode="auto">
            <a:xfrm>
              <a:off x="2006" y="8334"/>
              <a:ext cx="1879" cy="831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กรรมการที่ปรึกษา</a:t>
              </a:r>
              <a:endParaRPr lang="en-US" sz="2400">
                <a:ea typeface="Calibri" pitchFamily="34" charset="0"/>
                <a:cs typeface="IrisUPC" pitchFamily="34" charset="-34"/>
              </a:endParaRPr>
            </a:p>
            <a:p>
              <a:pPr algn="ctr" eaLnBrk="0" hangingPunct="0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สภาการพยาบาล</a:t>
              </a:r>
              <a:endParaRPr lang="th-TH" sz="2400">
                <a:ea typeface="Calibri" pitchFamily="34" charset="0"/>
                <a:cs typeface="IrisUPC" pitchFamily="34" charset="-34"/>
              </a:endParaRPr>
            </a:p>
          </p:txBody>
        </p:sp>
        <p:cxnSp>
          <p:nvCxnSpPr>
            <p:cNvPr id="123915" name="AutoShape 12"/>
            <p:cNvCxnSpPr>
              <a:cxnSpLocks noChangeShapeType="1"/>
            </p:cNvCxnSpPr>
            <p:nvPr/>
          </p:nvCxnSpPr>
          <p:spPr bwMode="auto">
            <a:xfrm>
              <a:off x="3885" y="8790"/>
              <a:ext cx="115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23916" name="AutoShape 11"/>
            <p:cNvCxnSpPr>
              <a:cxnSpLocks noChangeShapeType="1"/>
            </p:cNvCxnSpPr>
            <p:nvPr/>
          </p:nvCxnSpPr>
          <p:spPr bwMode="auto">
            <a:xfrm>
              <a:off x="6900" y="8790"/>
              <a:ext cx="10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23917" name="AutoShape 10"/>
            <p:cNvCxnSpPr>
              <a:cxnSpLocks noChangeShapeType="1"/>
            </p:cNvCxnSpPr>
            <p:nvPr/>
          </p:nvCxnSpPr>
          <p:spPr bwMode="auto">
            <a:xfrm>
              <a:off x="5955" y="9240"/>
              <a:ext cx="0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3918" name="AutoShape 9"/>
            <p:cNvCxnSpPr>
              <a:cxnSpLocks noChangeShapeType="1"/>
            </p:cNvCxnSpPr>
            <p:nvPr/>
          </p:nvCxnSpPr>
          <p:spPr bwMode="auto">
            <a:xfrm>
              <a:off x="4080" y="9885"/>
              <a:ext cx="3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3919" name="AutoShape 8"/>
            <p:cNvCxnSpPr>
              <a:cxnSpLocks noChangeShapeType="1"/>
            </p:cNvCxnSpPr>
            <p:nvPr/>
          </p:nvCxnSpPr>
          <p:spPr bwMode="auto">
            <a:xfrm flipV="1">
              <a:off x="4080" y="9886"/>
              <a:ext cx="0" cy="44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3920" name="AutoShape 7"/>
            <p:cNvCxnSpPr>
              <a:cxnSpLocks noChangeShapeType="1"/>
            </p:cNvCxnSpPr>
            <p:nvPr/>
          </p:nvCxnSpPr>
          <p:spPr bwMode="auto">
            <a:xfrm flipV="1">
              <a:off x="7530" y="9885"/>
              <a:ext cx="0" cy="44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3921" name="AutoShape 6"/>
            <p:cNvCxnSpPr>
              <a:cxnSpLocks noChangeShapeType="1"/>
            </p:cNvCxnSpPr>
            <p:nvPr/>
          </p:nvCxnSpPr>
          <p:spPr bwMode="auto">
            <a:xfrm flipH="1">
              <a:off x="5280" y="10710"/>
              <a:ext cx="132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123922" name="Text Box 5"/>
            <p:cNvSpPr txBox="1">
              <a:spLocks noChangeArrowheads="1"/>
            </p:cNvSpPr>
            <p:nvPr/>
          </p:nvSpPr>
          <p:spPr bwMode="auto">
            <a:xfrm>
              <a:off x="5040" y="8364"/>
              <a:ext cx="1879" cy="831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นายก</a:t>
              </a:r>
              <a:endParaRPr lang="en-US" sz="2400">
                <a:ea typeface="Calibri" pitchFamily="34" charset="0"/>
                <a:cs typeface="IrisUPC" pitchFamily="34" charset="-34"/>
              </a:endParaRPr>
            </a:p>
            <a:p>
              <a:pPr algn="ctr" eaLnBrk="0" hangingPunct="0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สภาการพยาบาล</a:t>
              </a:r>
              <a:endParaRPr lang="th-TH" sz="2400">
                <a:ea typeface="Calibri" pitchFamily="34" charset="0"/>
                <a:cs typeface="IrisUPC" pitchFamily="34" charset="-34"/>
              </a:endParaRPr>
            </a:p>
          </p:txBody>
        </p:sp>
        <p:sp>
          <p:nvSpPr>
            <p:cNvPr id="123923" name="Text Box 4"/>
            <p:cNvSpPr txBox="1">
              <a:spLocks noChangeArrowheads="1"/>
            </p:cNvSpPr>
            <p:nvPr/>
          </p:nvSpPr>
          <p:spPr bwMode="auto">
            <a:xfrm>
              <a:off x="7864" y="8334"/>
              <a:ext cx="1879" cy="831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คณะกรรมการ</a:t>
              </a:r>
              <a:endParaRPr lang="en-US" sz="2400">
                <a:ea typeface="Calibri" pitchFamily="34" charset="0"/>
                <a:cs typeface="IrisUPC" pitchFamily="34" charset="-34"/>
              </a:endParaRPr>
            </a:p>
            <a:p>
              <a:pPr algn="ctr" eaLnBrk="0" hangingPunct="0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สภาการพยาบาล</a:t>
              </a:r>
              <a:endParaRPr lang="th-TH" sz="2400">
                <a:ea typeface="Calibri" pitchFamily="34" charset="0"/>
                <a:cs typeface="IrisUPC" pitchFamily="34" charset="-34"/>
              </a:endParaRPr>
            </a:p>
          </p:txBody>
        </p:sp>
        <p:sp>
          <p:nvSpPr>
            <p:cNvPr id="123924" name="Text Box 3"/>
            <p:cNvSpPr txBox="1">
              <a:spLocks noChangeArrowheads="1"/>
            </p:cNvSpPr>
            <p:nvPr/>
          </p:nvSpPr>
          <p:spPr bwMode="auto">
            <a:xfrm>
              <a:off x="3401" y="10335"/>
              <a:ext cx="1879" cy="831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เลขาธิการ</a:t>
              </a:r>
              <a:endParaRPr lang="en-US" sz="2400">
                <a:ea typeface="Calibri" pitchFamily="34" charset="0"/>
                <a:cs typeface="IrisUPC" pitchFamily="34" charset="-34"/>
              </a:endParaRPr>
            </a:p>
            <a:p>
              <a:pPr algn="ctr" eaLnBrk="0" hangingPunct="0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สภาการพยาบาล</a:t>
              </a:r>
              <a:endParaRPr lang="th-TH" sz="2400">
                <a:ea typeface="Calibri" pitchFamily="34" charset="0"/>
                <a:cs typeface="IrisUPC" pitchFamily="34" charset="-34"/>
              </a:endParaRPr>
            </a:p>
          </p:txBody>
        </p:sp>
        <p:sp>
          <p:nvSpPr>
            <p:cNvPr id="123925" name="Text Box 2"/>
            <p:cNvSpPr txBox="1">
              <a:spLocks noChangeArrowheads="1"/>
            </p:cNvSpPr>
            <p:nvPr/>
          </p:nvSpPr>
          <p:spPr bwMode="auto">
            <a:xfrm>
              <a:off x="6600" y="10335"/>
              <a:ext cx="3015" cy="690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b="1">
                  <a:latin typeface="Angsana New" pitchFamily="18" charset="-34"/>
                  <a:ea typeface="Calibri" pitchFamily="34" charset="0"/>
                  <a:cs typeface="IrisUPC" pitchFamily="34" charset="-34"/>
                </a:rPr>
                <a:t>ผู้แทนสภาการพยาบาลประจำจังหวัด/กรุงเทพฯ</a:t>
              </a:r>
              <a:endParaRPr lang="en-US" sz="2400">
                <a:ea typeface="Calibri" pitchFamily="34" charset="0"/>
                <a:cs typeface="IrisUPC" pitchFamily="34" charset="-34"/>
              </a:endParaRPr>
            </a:p>
          </p:txBody>
        </p:sp>
      </p:grpSp>
      <p:sp>
        <p:nvSpPr>
          <p:cNvPr id="123913" name="Rectangle 2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Content Placeholder 8"/>
          <p:cNvSpPr>
            <a:spLocks noGrp="1"/>
          </p:cNvSpPr>
          <p:nvPr>
            <p:ph idx="1"/>
          </p:nvPr>
        </p:nvSpPr>
        <p:spPr>
          <a:xfrm>
            <a:off x="1428750" y="2214563"/>
            <a:ext cx="7077075" cy="4214812"/>
          </a:xfrm>
        </p:spPr>
        <p:txBody>
          <a:bodyPr/>
          <a:lstStyle/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ผู้แทนผู้ประกอบวิชาชีพการพยาบาลและการผดุงครรภ์ ในอนุกรรมการควบคุมคุณภาพและมาตรฐานบริการสาธารณสุข ระดับจังหวัด    </a:t>
            </a:r>
            <a:r>
              <a:rPr lang="th-TH" sz="2800" b="1" smtClean="0">
                <a:latin typeface="CordiaUPC" pitchFamily="34" charset="-34"/>
                <a:cs typeface="IrisUPC" pitchFamily="34" charset="-34"/>
              </a:rPr>
              <a:t>1 คน</a:t>
            </a:r>
          </a:p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หัวหน้าพยาบาล หรือเทียบเท่า ของหน่วยบริการระดับจังหวัด ทั้งภาครัฐและเอกชน หรือผู้ประกอบวิชาชีพฯในสสจ.  รวมในระดับจังหวัด </a:t>
            </a:r>
            <a:r>
              <a:rPr lang="th-TH" sz="2800" b="1" smtClean="0">
                <a:latin typeface="CordiaUPC" pitchFamily="34" charset="-34"/>
                <a:cs typeface="IrisUPC" pitchFamily="34" charset="-34"/>
              </a:rPr>
              <a:t>3 คน</a:t>
            </a:r>
          </a:p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หัวหน้าพยาบาลหรือเทียบเท่าของหน่วยบริการ/หน่วยงานระดับอำเภอหรือตำบล   </a:t>
            </a:r>
            <a:r>
              <a:rPr lang="th-TH" sz="2800" b="1" smtClean="0">
                <a:latin typeface="CordiaUPC" pitchFamily="34" charset="-34"/>
                <a:cs typeface="IrisUPC" pitchFamily="34" charset="-34"/>
              </a:rPr>
              <a:t>2  คน</a:t>
            </a:r>
          </a:p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ผู้บริหารสถาบันการศึกษาพยาบาล </a:t>
            </a:r>
            <a:r>
              <a:rPr lang="th-TH" sz="2800" b="1" smtClean="0">
                <a:latin typeface="CordiaUPC" pitchFamily="34" charset="-34"/>
                <a:cs typeface="IrisUPC" pitchFamily="34" charset="-34"/>
              </a:rPr>
              <a:t>1 คน</a:t>
            </a: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JasmineUPC" pitchFamily="18" charset="-34"/>
            </a:endParaRPr>
          </a:p>
        </p:txBody>
      </p:sp>
      <p:sp>
        <p:nvSpPr>
          <p:cNvPr id="124936" name="TextBox 10"/>
          <p:cNvSpPr txBox="1">
            <a:spLocks noChangeArrowheads="1"/>
          </p:cNvSpPr>
          <p:nvPr/>
        </p:nvSpPr>
        <p:spPr bwMode="auto">
          <a:xfrm>
            <a:off x="1143000" y="1500188"/>
            <a:ext cx="5724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200">
                <a:cs typeface="IrisUPC" pitchFamily="34" charset="-34"/>
              </a:rPr>
              <a:t>องค์ประกอบของผู้แทนสภาการพยาบาลประจำจังหวัด</a:t>
            </a:r>
            <a:endParaRPr lang="en-US" sz="3200"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Content Placeholder 8"/>
          <p:cNvSpPr>
            <a:spLocks noGrp="1"/>
          </p:cNvSpPr>
          <p:nvPr>
            <p:ph idx="1"/>
          </p:nvPr>
        </p:nvSpPr>
        <p:spPr>
          <a:xfrm>
            <a:off x="1428750" y="2214563"/>
            <a:ext cx="7077075" cy="4214812"/>
          </a:xfrm>
        </p:spPr>
        <p:txBody>
          <a:bodyPr/>
          <a:lstStyle/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ผู้บริหารการพยาบาลในโรงพยาบาล</a:t>
            </a:r>
            <a:endParaRPr lang="en-US" sz="2800" smtClean="0">
              <a:latin typeface="CordiaUPC" pitchFamily="34" charset="-34"/>
              <a:cs typeface="IrisUPC" pitchFamily="34" charset="-34"/>
            </a:endParaRP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สังกัดกระทรวงสาธารณสุข 		3 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สังกัด กทม. 		 	1 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โรงพยาบาลมหาวิทยาลัย	 	</a:t>
            </a:r>
            <a:r>
              <a:rPr lang="en-US" smtClean="0">
                <a:latin typeface="CordiaUPC" pitchFamily="34" charset="-34"/>
                <a:cs typeface="IrisUPC" pitchFamily="34" charset="-34"/>
              </a:rPr>
              <a:t>	1  </a:t>
            </a:r>
            <a:r>
              <a:rPr lang="th-TH" smtClean="0">
                <a:latin typeface="CordiaUPC" pitchFamily="34" charset="-34"/>
                <a:cs typeface="IrisUPC" pitchFamily="34" charset="-34"/>
              </a:rPr>
              <a:t>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โรงพยาบาลกระทรวงกลาโหม	</a:t>
            </a:r>
            <a:r>
              <a:rPr lang="en-US" smtClean="0">
                <a:latin typeface="CordiaUPC" pitchFamily="34" charset="-34"/>
                <a:cs typeface="IrisUPC" pitchFamily="34" charset="-34"/>
              </a:rPr>
              <a:t>	</a:t>
            </a:r>
            <a:r>
              <a:rPr lang="th-TH" smtClean="0">
                <a:latin typeface="CordiaUPC" pitchFamily="34" charset="-34"/>
                <a:cs typeface="IrisUPC" pitchFamily="34" charset="-34"/>
              </a:rPr>
              <a:t> 1 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โรงพยาบาลตำรวจ		</a:t>
            </a:r>
            <a:r>
              <a:rPr lang="en-US" smtClean="0">
                <a:latin typeface="CordiaUPC" pitchFamily="34" charset="-34"/>
                <a:cs typeface="IrisUPC" pitchFamily="34" charset="-34"/>
              </a:rPr>
              <a:t>	</a:t>
            </a:r>
            <a:r>
              <a:rPr lang="th-TH" smtClean="0">
                <a:latin typeface="CordiaUPC" pitchFamily="34" charset="-34"/>
                <a:cs typeface="IrisUPC" pitchFamily="34" charset="-34"/>
              </a:rPr>
              <a:t> 1 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สภากาชาดไทย			 1 คน</a:t>
            </a:r>
          </a:p>
          <a:p>
            <a:pPr lvl="3"/>
            <a:r>
              <a:rPr lang="th-TH" smtClean="0">
                <a:latin typeface="CordiaUPC" pitchFamily="34" charset="-34"/>
                <a:cs typeface="IrisUPC" pitchFamily="34" charset="-34"/>
              </a:rPr>
              <a:t>โรงพยาบาลเอกชน		</a:t>
            </a:r>
            <a:r>
              <a:rPr lang="en-US" smtClean="0">
                <a:latin typeface="CordiaUPC" pitchFamily="34" charset="-34"/>
                <a:cs typeface="IrisUPC" pitchFamily="34" charset="-34"/>
              </a:rPr>
              <a:t>	</a:t>
            </a:r>
            <a:r>
              <a:rPr lang="th-TH" smtClean="0">
                <a:latin typeface="CordiaUPC" pitchFamily="34" charset="-34"/>
                <a:cs typeface="IrisUPC" pitchFamily="34" charset="-34"/>
              </a:rPr>
              <a:t> 1 คน</a:t>
            </a:r>
          </a:p>
          <a:p>
            <a:pPr lvl="2"/>
            <a:r>
              <a:rPr lang="th-TH" sz="2800" smtClean="0">
                <a:latin typeface="CordiaUPC" pitchFamily="34" charset="-34"/>
                <a:cs typeface="IrisUPC" pitchFamily="34" charset="-34"/>
              </a:rPr>
              <a:t>ผู้บริหารสถาบันการศึกษาพยาบาล </a:t>
            </a:r>
            <a:r>
              <a:rPr lang="th-TH" sz="2800" b="1" smtClean="0">
                <a:latin typeface="CordiaUPC" pitchFamily="34" charset="-34"/>
                <a:cs typeface="IrisUPC" pitchFamily="34" charset="-34"/>
              </a:rPr>
              <a:t>1 คน</a:t>
            </a:r>
          </a:p>
          <a:p>
            <a:pPr lvl="2"/>
            <a:endParaRPr lang="th-TH" sz="2800" smtClean="0">
              <a:latin typeface="CordiaUPC" pitchFamily="34" charset="-34"/>
              <a:cs typeface="IrisUPC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  <a:endParaRPr lang="th-TH" sz="4600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JasmineUPC" pitchFamily="18" charset="-34"/>
            </a:endParaRPr>
          </a:p>
        </p:txBody>
      </p:sp>
      <p:sp>
        <p:nvSpPr>
          <p:cNvPr id="125960" name="TextBox 10"/>
          <p:cNvSpPr txBox="1">
            <a:spLocks noChangeArrowheads="1"/>
          </p:cNvSpPr>
          <p:nvPr/>
        </p:nvSpPr>
        <p:spPr bwMode="auto">
          <a:xfrm>
            <a:off x="1143000" y="1500188"/>
            <a:ext cx="6567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200" b="1">
                <a:cs typeface="IrisUPC" pitchFamily="34" charset="-34"/>
              </a:rPr>
              <a:t>องค์ประกอบของผู้แทนสภาการพยาบาลประจำกรุงเทพฯ</a:t>
            </a:r>
            <a:endParaRPr lang="en-US" sz="3200" b="1"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Content Placeholder 8"/>
          <p:cNvSpPr>
            <a:spLocks noGrp="1"/>
          </p:cNvSpPr>
          <p:nvPr>
            <p:ph idx="1"/>
          </p:nvPr>
        </p:nvSpPr>
        <p:spPr>
          <a:xfrm>
            <a:off x="1214438" y="1447800"/>
            <a:ext cx="7720012" cy="1052513"/>
          </a:xfrm>
        </p:spPr>
        <p:txBody>
          <a:bodyPr/>
          <a:lstStyle/>
          <a:p>
            <a:pPr lvl="1">
              <a:buFont typeface="Verdana" pitchFamily="34" charset="0"/>
              <a:buNone/>
            </a:pPr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mtClean="0">
              <a:latin typeface="CordiaUPC" pitchFamily="34" charset="-34"/>
              <a:cs typeface="CordiaUPC" pitchFamily="34" charset="-34"/>
            </a:endParaRPr>
          </a:p>
          <a:p>
            <a:pPr lvl="1">
              <a:buFont typeface="Verdana" pitchFamily="34" charset="0"/>
              <a:buNone/>
            </a:pPr>
            <a:endParaRPr lang="en-US" sz="3200" smtClean="0">
              <a:latin typeface="CordiaUPC" pitchFamily="34" charset="-34"/>
              <a:cs typeface="CordiaUPC" pitchFamily="34" charset="-34"/>
            </a:endParaRPr>
          </a:p>
          <a:p>
            <a:pPr lvl="1">
              <a:buFont typeface="Verdana" pitchFamily="34" charset="0"/>
              <a:buNone/>
            </a:pPr>
            <a:endParaRPr lang="th-TH" sz="3200" smtClean="0">
              <a:latin typeface="CordiaUPC" pitchFamily="34" charset="-34"/>
              <a:cs typeface="CordiaUPC" pitchFamily="34" charset="-34"/>
            </a:endParaRPr>
          </a:p>
          <a:p>
            <a:pPr lvl="1"/>
            <a:endParaRPr lang="th-TH" sz="3200" smtClean="0"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  <p:sp>
        <p:nvSpPr>
          <p:cNvPr id="126984" name="TextBox 9"/>
          <p:cNvSpPr txBox="1">
            <a:spLocks noChangeArrowheads="1"/>
          </p:cNvSpPr>
          <p:nvPr/>
        </p:nvSpPr>
        <p:spPr bwMode="auto">
          <a:xfrm>
            <a:off x="1643063" y="1714500"/>
            <a:ext cx="59959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/>
              <a:t>วาระการดำรงตำแหน่ง 4 ปี นับแต่วันแต่งตั้ง</a:t>
            </a:r>
          </a:p>
          <a:p>
            <a:pPr>
              <a:buFont typeface="Arial" pitchFamily="34" charset="0"/>
              <a:buChar char="•"/>
            </a:pPr>
            <a:r>
              <a:rPr lang="th-TH"/>
              <a:t>การพ้นจากตำแหน่ง</a:t>
            </a:r>
          </a:p>
          <a:p>
            <a:pPr lvl="1">
              <a:buFont typeface="Arial" pitchFamily="34" charset="0"/>
              <a:buChar char="•"/>
            </a:pPr>
            <a:r>
              <a:rPr lang="th-TH"/>
              <a:t>เสียชีวิต</a:t>
            </a:r>
          </a:p>
          <a:p>
            <a:pPr lvl="1">
              <a:buFont typeface="Arial" pitchFamily="34" charset="0"/>
              <a:buChar char="•"/>
            </a:pPr>
            <a:r>
              <a:rPr lang="th-TH"/>
              <a:t>ลาออก</a:t>
            </a:r>
          </a:p>
          <a:p>
            <a:pPr lvl="1">
              <a:buFont typeface="Arial" pitchFamily="34" charset="0"/>
              <a:buChar char="•"/>
            </a:pPr>
            <a:r>
              <a:rPr lang="th-TH"/>
              <a:t>ขาดคุณสมบัติตามข้อ 5 ในระเบียบฯ</a:t>
            </a:r>
          </a:p>
          <a:p>
            <a:pPr lvl="2">
              <a:buFont typeface="Arial" pitchFamily="34" charset="0"/>
              <a:buChar char="•"/>
            </a:pPr>
            <a:r>
              <a:rPr lang="th-TH"/>
              <a:t>ใบอนุญาตฯหมดอายุ</a:t>
            </a:r>
          </a:p>
          <a:p>
            <a:pPr lvl="2">
              <a:buFont typeface="Arial" pitchFamily="34" charset="0"/>
              <a:buChar char="•"/>
            </a:pPr>
            <a:r>
              <a:rPr lang="th-TH"/>
              <a:t>พ้นจากตำแหน่ง อนุกรรมการฯควบคุม</a:t>
            </a:r>
          </a:p>
          <a:p>
            <a:pPr lvl="2">
              <a:buFont typeface="Arial" pitchFamily="34" charset="0"/>
              <a:buChar char="•"/>
            </a:pPr>
            <a:r>
              <a:rPr lang="th-TH"/>
              <a:t>พ้นจากตำแหน่งหัวหน้าพยาบาลหรือเทียบเท่าหรือ</a:t>
            </a:r>
          </a:p>
          <a:p>
            <a:pPr lvl="2"/>
            <a:r>
              <a:rPr lang="th-TH"/>
              <a:t>หัวหน้าสถาบันการศึกษา</a:t>
            </a:r>
          </a:p>
          <a:p>
            <a:pPr lvl="1">
              <a:buFont typeface="Arial" pitchFamily="34" charset="0"/>
              <a:buChar char="•"/>
            </a:pPr>
            <a:r>
              <a:rPr lang="th-TH"/>
              <a:t>กรรมการสภาฯมีมติให้พ้นจากตำแหน่ง</a:t>
            </a:r>
          </a:p>
          <a:p>
            <a:r>
              <a:rPr lang="th-TH"/>
              <a:t>	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B2859-2CF1-4C7A-A84B-E7AF92A66CA9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60725" y="2403475"/>
            <a:ext cx="2560638" cy="2560638"/>
            <a:chOff x="2054" y="1514"/>
            <a:chExt cx="1613" cy="1613"/>
          </a:xfrm>
        </p:grpSpPr>
        <p:sp>
          <p:nvSpPr>
            <p:cNvPr id="73736" name="Freeform 4"/>
            <p:cNvSpPr>
              <a:spLocks/>
            </p:cNvSpPr>
            <p:nvPr/>
          </p:nvSpPr>
          <p:spPr bwMode="auto">
            <a:xfrm>
              <a:off x="2644" y="1568"/>
              <a:ext cx="1023" cy="1559"/>
            </a:xfrm>
            <a:custGeom>
              <a:avLst/>
              <a:gdLst>
                <a:gd name="T0" fmla="*/ 1 w 2045"/>
                <a:gd name="T1" fmla="*/ 1 h 3118"/>
                <a:gd name="T2" fmla="*/ 1 w 2045"/>
                <a:gd name="T3" fmla="*/ 1 h 3118"/>
                <a:gd name="T4" fmla="*/ 1 w 2045"/>
                <a:gd name="T5" fmla="*/ 1 h 3118"/>
                <a:gd name="T6" fmla="*/ 1 w 2045"/>
                <a:gd name="T7" fmla="*/ 1 h 3118"/>
                <a:gd name="T8" fmla="*/ 1 w 2045"/>
                <a:gd name="T9" fmla="*/ 1 h 3118"/>
                <a:gd name="T10" fmla="*/ 1 w 2045"/>
                <a:gd name="T11" fmla="*/ 1 h 3118"/>
                <a:gd name="T12" fmla="*/ 1 w 2045"/>
                <a:gd name="T13" fmla="*/ 1 h 3118"/>
                <a:gd name="T14" fmla="*/ 1 w 2045"/>
                <a:gd name="T15" fmla="*/ 1 h 3118"/>
                <a:gd name="T16" fmla="*/ 1 w 2045"/>
                <a:gd name="T17" fmla="*/ 1 h 3118"/>
                <a:gd name="T18" fmla="*/ 1 w 2045"/>
                <a:gd name="T19" fmla="*/ 1 h 3118"/>
                <a:gd name="T20" fmla="*/ 1 w 2045"/>
                <a:gd name="T21" fmla="*/ 1 h 3118"/>
                <a:gd name="T22" fmla="*/ 1 w 2045"/>
                <a:gd name="T23" fmla="*/ 1 h 3118"/>
                <a:gd name="T24" fmla="*/ 0 w 2045"/>
                <a:gd name="T25" fmla="*/ 1 h 3118"/>
                <a:gd name="T26" fmla="*/ 1 w 2045"/>
                <a:gd name="T27" fmla="*/ 1 h 3118"/>
                <a:gd name="T28" fmla="*/ 1 w 2045"/>
                <a:gd name="T29" fmla="*/ 1 h 3118"/>
                <a:gd name="T30" fmla="*/ 1 w 2045"/>
                <a:gd name="T31" fmla="*/ 1 h 3118"/>
                <a:gd name="T32" fmla="*/ 1 w 2045"/>
                <a:gd name="T33" fmla="*/ 1 h 3118"/>
                <a:gd name="T34" fmla="*/ 1 w 2045"/>
                <a:gd name="T35" fmla="*/ 1 h 3118"/>
                <a:gd name="T36" fmla="*/ 1 w 2045"/>
                <a:gd name="T37" fmla="*/ 1 h 3118"/>
                <a:gd name="T38" fmla="*/ 1 w 2045"/>
                <a:gd name="T39" fmla="*/ 1 h 3118"/>
                <a:gd name="T40" fmla="*/ 1 w 2045"/>
                <a:gd name="T41" fmla="*/ 1 h 3118"/>
                <a:gd name="T42" fmla="*/ 1 w 2045"/>
                <a:gd name="T43" fmla="*/ 1 h 3118"/>
                <a:gd name="T44" fmla="*/ 1 w 2045"/>
                <a:gd name="T45" fmla="*/ 1 h 3118"/>
                <a:gd name="T46" fmla="*/ 1 w 2045"/>
                <a:gd name="T47" fmla="*/ 1 h 3118"/>
                <a:gd name="T48" fmla="*/ 1 w 2045"/>
                <a:gd name="T49" fmla="*/ 1 h 3118"/>
                <a:gd name="T50" fmla="*/ 1 w 2045"/>
                <a:gd name="T51" fmla="*/ 1 h 3118"/>
                <a:gd name="T52" fmla="*/ 1 w 2045"/>
                <a:gd name="T53" fmla="*/ 1 h 3118"/>
                <a:gd name="T54" fmla="*/ 1 w 2045"/>
                <a:gd name="T55" fmla="*/ 1 h 3118"/>
                <a:gd name="T56" fmla="*/ 1 w 2045"/>
                <a:gd name="T57" fmla="*/ 1 h 3118"/>
                <a:gd name="T58" fmla="*/ 1 w 2045"/>
                <a:gd name="T59" fmla="*/ 1 h 3118"/>
                <a:gd name="T60" fmla="*/ 1 w 2045"/>
                <a:gd name="T61" fmla="*/ 1 h 3118"/>
                <a:gd name="T62" fmla="*/ 1 w 2045"/>
                <a:gd name="T63" fmla="*/ 1 h 3118"/>
                <a:gd name="T64" fmla="*/ 1 w 2045"/>
                <a:gd name="T65" fmla="*/ 1 h 3118"/>
                <a:gd name="T66" fmla="*/ 1 w 2045"/>
                <a:gd name="T67" fmla="*/ 1 h 3118"/>
                <a:gd name="T68" fmla="*/ 1 w 2045"/>
                <a:gd name="T69" fmla="*/ 1 h 3118"/>
                <a:gd name="T70" fmla="*/ 1 w 2045"/>
                <a:gd name="T71" fmla="*/ 1 h 3118"/>
                <a:gd name="T72" fmla="*/ 1 w 2045"/>
                <a:gd name="T73" fmla="*/ 1 h 3118"/>
                <a:gd name="T74" fmla="*/ 1 w 2045"/>
                <a:gd name="T75" fmla="*/ 1 h 3118"/>
                <a:gd name="T76" fmla="*/ 1 w 2045"/>
                <a:gd name="T77" fmla="*/ 1 h 3118"/>
                <a:gd name="T78" fmla="*/ 1 w 2045"/>
                <a:gd name="T79" fmla="*/ 1 h 3118"/>
                <a:gd name="T80" fmla="*/ 1 w 2045"/>
                <a:gd name="T81" fmla="*/ 1 h 3118"/>
                <a:gd name="T82" fmla="*/ 1 w 2045"/>
                <a:gd name="T83" fmla="*/ 1 h 3118"/>
                <a:gd name="T84" fmla="*/ 1 w 2045"/>
                <a:gd name="T85" fmla="*/ 1 h 3118"/>
                <a:gd name="T86" fmla="*/ 1 w 2045"/>
                <a:gd name="T87" fmla="*/ 1 h 3118"/>
                <a:gd name="T88" fmla="*/ 1 w 2045"/>
                <a:gd name="T89" fmla="*/ 1 h 3118"/>
                <a:gd name="T90" fmla="*/ 1 w 2045"/>
                <a:gd name="T91" fmla="*/ 1 h 3118"/>
                <a:gd name="T92" fmla="*/ 1 w 2045"/>
                <a:gd name="T93" fmla="*/ 1 h 3118"/>
                <a:gd name="T94" fmla="*/ 1 w 2045"/>
                <a:gd name="T95" fmla="*/ 1 h 3118"/>
                <a:gd name="T96" fmla="*/ 1 w 2045"/>
                <a:gd name="T97" fmla="*/ 1 h 3118"/>
                <a:gd name="T98" fmla="*/ 1 w 2045"/>
                <a:gd name="T99" fmla="*/ 1 h 3118"/>
                <a:gd name="T100" fmla="*/ 1 w 2045"/>
                <a:gd name="T101" fmla="*/ 1 h 31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45"/>
                <a:gd name="T154" fmla="*/ 0 h 3118"/>
                <a:gd name="T155" fmla="*/ 2045 w 2045"/>
                <a:gd name="T156" fmla="*/ 3118 h 31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45" h="3118">
                  <a:moveTo>
                    <a:pt x="364" y="1368"/>
                  </a:moveTo>
                  <a:lnTo>
                    <a:pt x="436" y="1438"/>
                  </a:lnTo>
                  <a:lnTo>
                    <a:pt x="511" y="1497"/>
                  </a:lnTo>
                  <a:lnTo>
                    <a:pt x="673" y="1617"/>
                  </a:lnTo>
                  <a:lnTo>
                    <a:pt x="756" y="1694"/>
                  </a:lnTo>
                  <a:lnTo>
                    <a:pt x="816" y="1772"/>
                  </a:lnTo>
                  <a:lnTo>
                    <a:pt x="880" y="1891"/>
                  </a:lnTo>
                  <a:lnTo>
                    <a:pt x="915" y="1987"/>
                  </a:lnTo>
                  <a:lnTo>
                    <a:pt x="949" y="2086"/>
                  </a:lnTo>
                  <a:lnTo>
                    <a:pt x="961" y="2178"/>
                  </a:lnTo>
                  <a:lnTo>
                    <a:pt x="963" y="2268"/>
                  </a:lnTo>
                  <a:lnTo>
                    <a:pt x="957" y="2346"/>
                  </a:lnTo>
                  <a:lnTo>
                    <a:pt x="939" y="2454"/>
                  </a:lnTo>
                  <a:lnTo>
                    <a:pt x="904" y="2555"/>
                  </a:lnTo>
                  <a:lnTo>
                    <a:pt x="859" y="2644"/>
                  </a:lnTo>
                  <a:lnTo>
                    <a:pt x="800" y="2740"/>
                  </a:lnTo>
                  <a:lnTo>
                    <a:pt x="716" y="2837"/>
                  </a:lnTo>
                  <a:lnTo>
                    <a:pt x="650" y="2904"/>
                  </a:lnTo>
                  <a:lnTo>
                    <a:pt x="583" y="2956"/>
                  </a:lnTo>
                  <a:lnTo>
                    <a:pt x="514" y="2997"/>
                  </a:lnTo>
                  <a:lnTo>
                    <a:pt x="441" y="3029"/>
                  </a:lnTo>
                  <a:lnTo>
                    <a:pt x="364" y="3053"/>
                  </a:lnTo>
                  <a:lnTo>
                    <a:pt x="281" y="3064"/>
                  </a:lnTo>
                  <a:lnTo>
                    <a:pt x="225" y="3069"/>
                  </a:lnTo>
                  <a:lnTo>
                    <a:pt x="159" y="3071"/>
                  </a:lnTo>
                  <a:lnTo>
                    <a:pt x="0" y="3059"/>
                  </a:lnTo>
                  <a:lnTo>
                    <a:pt x="117" y="3087"/>
                  </a:lnTo>
                  <a:lnTo>
                    <a:pt x="203" y="3101"/>
                  </a:lnTo>
                  <a:lnTo>
                    <a:pt x="298" y="3113"/>
                  </a:lnTo>
                  <a:lnTo>
                    <a:pt x="394" y="3118"/>
                  </a:lnTo>
                  <a:lnTo>
                    <a:pt x="476" y="3118"/>
                  </a:lnTo>
                  <a:lnTo>
                    <a:pt x="561" y="3113"/>
                  </a:lnTo>
                  <a:lnTo>
                    <a:pt x="655" y="3104"/>
                  </a:lnTo>
                  <a:lnTo>
                    <a:pt x="740" y="3088"/>
                  </a:lnTo>
                  <a:lnTo>
                    <a:pt x="842" y="3064"/>
                  </a:lnTo>
                  <a:lnTo>
                    <a:pt x="953" y="3033"/>
                  </a:lnTo>
                  <a:lnTo>
                    <a:pt x="1061" y="2991"/>
                  </a:lnTo>
                  <a:lnTo>
                    <a:pt x="1146" y="2951"/>
                  </a:lnTo>
                  <a:lnTo>
                    <a:pt x="1240" y="2902"/>
                  </a:lnTo>
                  <a:lnTo>
                    <a:pt x="1338" y="2841"/>
                  </a:lnTo>
                  <a:lnTo>
                    <a:pt x="1409" y="2785"/>
                  </a:lnTo>
                  <a:lnTo>
                    <a:pt x="1479" y="2728"/>
                  </a:lnTo>
                  <a:lnTo>
                    <a:pt x="1552" y="2661"/>
                  </a:lnTo>
                  <a:lnTo>
                    <a:pt x="1618" y="2597"/>
                  </a:lnTo>
                  <a:lnTo>
                    <a:pt x="1672" y="2531"/>
                  </a:lnTo>
                  <a:lnTo>
                    <a:pt x="1729" y="2459"/>
                  </a:lnTo>
                  <a:lnTo>
                    <a:pt x="1779" y="2388"/>
                  </a:lnTo>
                  <a:lnTo>
                    <a:pt x="1831" y="2310"/>
                  </a:lnTo>
                  <a:lnTo>
                    <a:pt x="1872" y="2231"/>
                  </a:lnTo>
                  <a:lnTo>
                    <a:pt x="1911" y="2147"/>
                  </a:lnTo>
                  <a:lnTo>
                    <a:pt x="1946" y="2059"/>
                  </a:lnTo>
                  <a:lnTo>
                    <a:pt x="1976" y="1964"/>
                  </a:lnTo>
                  <a:lnTo>
                    <a:pt x="2003" y="1872"/>
                  </a:lnTo>
                  <a:lnTo>
                    <a:pt x="2022" y="1778"/>
                  </a:lnTo>
                  <a:lnTo>
                    <a:pt x="2036" y="1671"/>
                  </a:lnTo>
                  <a:lnTo>
                    <a:pt x="2042" y="1581"/>
                  </a:lnTo>
                  <a:lnTo>
                    <a:pt x="2045" y="1492"/>
                  </a:lnTo>
                  <a:lnTo>
                    <a:pt x="2042" y="1398"/>
                  </a:lnTo>
                  <a:lnTo>
                    <a:pt x="2029" y="1290"/>
                  </a:lnTo>
                  <a:lnTo>
                    <a:pt x="2012" y="1178"/>
                  </a:lnTo>
                  <a:lnTo>
                    <a:pt x="1988" y="1084"/>
                  </a:lnTo>
                  <a:lnTo>
                    <a:pt x="1962" y="988"/>
                  </a:lnTo>
                  <a:lnTo>
                    <a:pt x="1932" y="910"/>
                  </a:lnTo>
                  <a:lnTo>
                    <a:pt x="1892" y="826"/>
                  </a:lnTo>
                  <a:lnTo>
                    <a:pt x="1857" y="749"/>
                  </a:lnTo>
                  <a:lnTo>
                    <a:pt x="1807" y="659"/>
                  </a:lnTo>
                  <a:lnTo>
                    <a:pt x="1749" y="571"/>
                  </a:lnTo>
                  <a:lnTo>
                    <a:pt x="1690" y="498"/>
                  </a:lnTo>
                  <a:lnTo>
                    <a:pt x="1634" y="428"/>
                  </a:lnTo>
                  <a:lnTo>
                    <a:pt x="1570" y="360"/>
                  </a:lnTo>
                  <a:lnTo>
                    <a:pt x="1505" y="296"/>
                  </a:lnTo>
                  <a:lnTo>
                    <a:pt x="1449" y="249"/>
                  </a:lnTo>
                  <a:lnTo>
                    <a:pt x="1377" y="191"/>
                  </a:lnTo>
                  <a:lnTo>
                    <a:pt x="1301" y="143"/>
                  </a:lnTo>
                  <a:lnTo>
                    <a:pt x="1240" y="107"/>
                  </a:lnTo>
                  <a:lnTo>
                    <a:pt x="1176" y="75"/>
                  </a:lnTo>
                  <a:lnTo>
                    <a:pt x="1116" y="52"/>
                  </a:lnTo>
                  <a:lnTo>
                    <a:pt x="1057" y="33"/>
                  </a:lnTo>
                  <a:lnTo>
                    <a:pt x="967" y="12"/>
                  </a:lnTo>
                  <a:lnTo>
                    <a:pt x="899" y="3"/>
                  </a:lnTo>
                  <a:lnTo>
                    <a:pt x="829" y="0"/>
                  </a:lnTo>
                  <a:lnTo>
                    <a:pt x="765" y="3"/>
                  </a:lnTo>
                  <a:lnTo>
                    <a:pt x="678" y="15"/>
                  </a:lnTo>
                  <a:lnTo>
                    <a:pt x="594" y="36"/>
                  </a:lnTo>
                  <a:lnTo>
                    <a:pt x="519" y="66"/>
                  </a:lnTo>
                  <a:lnTo>
                    <a:pt x="458" y="101"/>
                  </a:lnTo>
                  <a:lnTo>
                    <a:pt x="388" y="143"/>
                  </a:lnTo>
                  <a:lnTo>
                    <a:pt x="333" y="191"/>
                  </a:lnTo>
                  <a:lnTo>
                    <a:pt x="275" y="245"/>
                  </a:lnTo>
                  <a:lnTo>
                    <a:pt x="225" y="308"/>
                  </a:lnTo>
                  <a:lnTo>
                    <a:pt x="179" y="376"/>
                  </a:lnTo>
                  <a:lnTo>
                    <a:pt x="143" y="448"/>
                  </a:lnTo>
                  <a:lnTo>
                    <a:pt x="117" y="529"/>
                  </a:lnTo>
                  <a:lnTo>
                    <a:pt x="96" y="613"/>
                  </a:lnTo>
                  <a:lnTo>
                    <a:pt x="84" y="699"/>
                  </a:lnTo>
                  <a:lnTo>
                    <a:pt x="82" y="788"/>
                  </a:lnTo>
                  <a:lnTo>
                    <a:pt x="94" y="888"/>
                  </a:lnTo>
                  <a:lnTo>
                    <a:pt x="113" y="974"/>
                  </a:lnTo>
                  <a:lnTo>
                    <a:pt x="147" y="1057"/>
                  </a:lnTo>
                  <a:lnTo>
                    <a:pt x="185" y="1135"/>
                  </a:lnTo>
                  <a:lnTo>
                    <a:pt x="233" y="1204"/>
                  </a:lnTo>
                  <a:lnTo>
                    <a:pt x="293" y="1288"/>
                  </a:lnTo>
                  <a:lnTo>
                    <a:pt x="364" y="1368"/>
                  </a:lnTo>
                  <a:close/>
                </a:path>
              </a:pathLst>
            </a:custGeom>
            <a:solidFill>
              <a:srgbClr val="6699FF"/>
            </a:solidFill>
            <a:ln w="14288">
              <a:noFill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3737" name="Freeform 5"/>
            <p:cNvSpPr>
              <a:spLocks/>
            </p:cNvSpPr>
            <p:nvPr/>
          </p:nvSpPr>
          <p:spPr bwMode="auto">
            <a:xfrm>
              <a:off x="2054" y="1514"/>
              <a:ext cx="1022" cy="1559"/>
            </a:xfrm>
            <a:custGeom>
              <a:avLst/>
              <a:gdLst>
                <a:gd name="T0" fmla="*/ 0 w 2046"/>
                <a:gd name="T1" fmla="*/ 0 h 3119"/>
                <a:gd name="T2" fmla="*/ 0 w 2046"/>
                <a:gd name="T3" fmla="*/ 0 h 3119"/>
                <a:gd name="T4" fmla="*/ 0 w 2046"/>
                <a:gd name="T5" fmla="*/ 0 h 3119"/>
                <a:gd name="T6" fmla="*/ 0 w 2046"/>
                <a:gd name="T7" fmla="*/ 0 h 3119"/>
                <a:gd name="T8" fmla="*/ 0 w 2046"/>
                <a:gd name="T9" fmla="*/ 0 h 3119"/>
                <a:gd name="T10" fmla="*/ 0 w 2046"/>
                <a:gd name="T11" fmla="*/ 0 h 3119"/>
                <a:gd name="T12" fmla="*/ 0 w 2046"/>
                <a:gd name="T13" fmla="*/ 0 h 3119"/>
                <a:gd name="T14" fmla="*/ 0 w 2046"/>
                <a:gd name="T15" fmla="*/ 0 h 3119"/>
                <a:gd name="T16" fmla="*/ 0 w 2046"/>
                <a:gd name="T17" fmla="*/ 0 h 3119"/>
                <a:gd name="T18" fmla="*/ 0 w 2046"/>
                <a:gd name="T19" fmla="*/ 0 h 3119"/>
                <a:gd name="T20" fmla="*/ 0 w 2046"/>
                <a:gd name="T21" fmla="*/ 0 h 3119"/>
                <a:gd name="T22" fmla="*/ 0 w 2046"/>
                <a:gd name="T23" fmla="*/ 0 h 3119"/>
                <a:gd name="T24" fmla="*/ 0 w 2046"/>
                <a:gd name="T25" fmla="*/ 0 h 3119"/>
                <a:gd name="T26" fmla="*/ 0 w 2046"/>
                <a:gd name="T27" fmla="*/ 0 h 3119"/>
                <a:gd name="T28" fmla="*/ 0 w 2046"/>
                <a:gd name="T29" fmla="*/ 0 h 3119"/>
                <a:gd name="T30" fmla="*/ 0 w 2046"/>
                <a:gd name="T31" fmla="*/ 0 h 3119"/>
                <a:gd name="T32" fmla="*/ 0 w 2046"/>
                <a:gd name="T33" fmla="*/ 0 h 3119"/>
                <a:gd name="T34" fmla="*/ 0 w 2046"/>
                <a:gd name="T35" fmla="*/ 0 h 3119"/>
                <a:gd name="T36" fmla="*/ 0 w 2046"/>
                <a:gd name="T37" fmla="*/ 0 h 3119"/>
                <a:gd name="T38" fmla="*/ 0 w 2046"/>
                <a:gd name="T39" fmla="*/ 0 h 3119"/>
                <a:gd name="T40" fmla="*/ 0 w 2046"/>
                <a:gd name="T41" fmla="*/ 0 h 3119"/>
                <a:gd name="T42" fmla="*/ 0 w 2046"/>
                <a:gd name="T43" fmla="*/ 0 h 3119"/>
                <a:gd name="T44" fmla="*/ 0 w 2046"/>
                <a:gd name="T45" fmla="*/ 0 h 3119"/>
                <a:gd name="T46" fmla="*/ 0 w 2046"/>
                <a:gd name="T47" fmla="*/ 0 h 3119"/>
                <a:gd name="T48" fmla="*/ 0 w 2046"/>
                <a:gd name="T49" fmla="*/ 0 h 3119"/>
                <a:gd name="T50" fmla="*/ 0 w 2046"/>
                <a:gd name="T51" fmla="*/ 0 h 3119"/>
                <a:gd name="T52" fmla="*/ 0 w 2046"/>
                <a:gd name="T53" fmla="*/ 0 h 3119"/>
                <a:gd name="T54" fmla="*/ 0 w 2046"/>
                <a:gd name="T55" fmla="*/ 0 h 3119"/>
                <a:gd name="T56" fmla="*/ 0 w 2046"/>
                <a:gd name="T57" fmla="*/ 0 h 3119"/>
                <a:gd name="T58" fmla="*/ 0 w 2046"/>
                <a:gd name="T59" fmla="*/ 0 h 3119"/>
                <a:gd name="T60" fmla="*/ 0 w 2046"/>
                <a:gd name="T61" fmla="*/ 0 h 3119"/>
                <a:gd name="T62" fmla="*/ 0 w 2046"/>
                <a:gd name="T63" fmla="*/ 0 h 3119"/>
                <a:gd name="T64" fmla="*/ 0 w 2046"/>
                <a:gd name="T65" fmla="*/ 0 h 3119"/>
                <a:gd name="T66" fmla="*/ 0 w 2046"/>
                <a:gd name="T67" fmla="*/ 0 h 3119"/>
                <a:gd name="T68" fmla="*/ 0 w 2046"/>
                <a:gd name="T69" fmla="*/ 0 h 3119"/>
                <a:gd name="T70" fmla="*/ 0 w 2046"/>
                <a:gd name="T71" fmla="*/ 0 h 3119"/>
                <a:gd name="T72" fmla="*/ 0 w 2046"/>
                <a:gd name="T73" fmla="*/ 0 h 3119"/>
                <a:gd name="T74" fmla="*/ 0 w 2046"/>
                <a:gd name="T75" fmla="*/ 0 h 3119"/>
                <a:gd name="T76" fmla="*/ 0 w 2046"/>
                <a:gd name="T77" fmla="*/ 0 h 3119"/>
                <a:gd name="T78" fmla="*/ 0 w 2046"/>
                <a:gd name="T79" fmla="*/ 0 h 3119"/>
                <a:gd name="T80" fmla="*/ 0 w 2046"/>
                <a:gd name="T81" fmla="*/ 0 h 3119"/>
                <a:gd name="T82" fmla="*/ 0 w 2046"/>
                <a:gd name="T83" fmla="*/ 0 h 3119"/>
                <a:gd name="T84" fmla="*/ 0 w 2046"/>
                <a:gd name="T85" fmla="*/ 0 h 3119"/>
                <a:gd name="T86" fmla="*/ 0 w 2046"/>
                <a:gd name="T87" fmla="*/ 0 h 3119"/>
                <a:gd name="T88" fmla="*/ 0 w 2046"/>
                <a:gd name="T89" fmla="*/ 0 h 3119"/>
                <a:gd name="T90" fmla="*/ 0 w 2046"/>
                <a:gd name="T91" fmla="*/ 0 h 3119"/>
                <a:gd name="T92" fmla="*/ 0 w 2046"/>
                <a:gd name="T93" fmla="*/ 0 h 3119"/>
                <a:gd name="T94" fmla="*/ 0 w 2046"/>
                <a:gd name="T95" fmla="*/ 0 h 3119"/>
                <a:gd name="T96" fmla="*/ 0 w 2046"/>
                <a:gd name="T97" fmla="*/ 0 h 3119"/>
                <a:gd name="T98" fmla="*/ 0 w 2046"/>
                <a:gd name="T99" fmla="*/ 0 h 3119"/>
                <a:gd name="T100" fmla="*/ 0 w 2046"/>
                <a:gd name="T101" fmla="*/ 0 h 31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46"/>
                <a:gd name="T154" fmla="*/ 0 h 3119"/>
                <a:gd name="T155" fmla="*/ 2046 w 2046"/>
                <a:gd name="T156" fmla="*/ 3119 h 31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46" h="3119">
                  <a:moveTo>
                    <a:pt x="1682" y="1751"/>
                  </a:moveTo>
                  <a:lnTo>
                    <a:pt x="1609" y="1681"/>
                  </a:lnTo>
                  <a:lnTo>
                    <a:pt x="1534" y="1621"/>
                  </a:lnTo>
                  <a:lnTo>
                    <a:pt x="1372" y="1502"/>
                  </a:lnTo>
                  <a:lnTo>
                    <a:pt x="1290" y="1424"/>
                  </a:lnTo>
                  <a:lnTo>
                    <a:pt x="1229" y="1347"/>
                  </a:lnTo>
                  <a:lnTo>
                    <a:pt x="1166" y="1227"/>
                  </a:lnTo>
                  <a:lnTo>
                    <a:pt x="1130" y="1131"/>
                  </a:lnTo>
                  <a:lnTo>
                    <a:pt x="1097" y="1032"/>
                  </a:lnTo>
                  <a:lnTo>
                    <a:pt x="1085" y="941"/>
                  </a:lnTo>
                  <a:lnTo>
                    <a:pt x="1083" y="850"/>
                  </a:lnTo>
                  <a:lnTo>
                    <a:pt x="1088" y="773"/>
                  </a:lnTo>
                  <a:lnTo>
                    <a:pt x="1106" y="665"/>
                  </a:lnTo>
                  <a:lnTo>
                    <a:pt x="1142" y="564"/>
                  </a:lnTo>
                  <a:lnTo>
                    <a:pt x="1186" y="474"/>
                  </a:lnTo>
                  <a:lnTo>
                    <a:pt x="1245" y="378"/>
                  </a:lnTo>
                  <a:lnTo>
                    <a:pt x="1329" y="281"/>
                  </a:lnTo>
                  <a:lnTo>
                    <a:pt x="1395" y="215"/>
                  </a:lnTo>
                  <a:lnTo>
                    <a:pt x="1463" y="163"/>
                  </a:lnTo>
                  <a:lnTo>
                    <a:pt x="1532" y="122"/>
                  </a:lnTo>
                  <a:lnTo>
                    <a:pt x="1604" y="90"/>
                  </a:lnTo>
                  <a:lnTo>
                    <a:pt x="1682" y="66"/>
                  </a:lnTo>
                  <a:lnTo>
                    <a:pt x="1765" y="54"/>
                  </a:lnTo>
                  <a:lnTo>
                    <a:pt x="1821" y="50"/>
                  </a:lnTo>
                  <a:lnTo>
                    <a:pt x="1886" y="48"/>
                  </a:lnTo>
                  <a:lnTo>
                    <a:pt x="2046" y="60"/>
                  </a:lnTo>
                  <a:lnTo>
                    <a:pt x="1928" y="32"/>
                  </a:lnTo>
                  <a:lnTo>
                    <a:pt x="1842" y="18"/>
                  </a:lnTo>
                  <a:lnTo>
                    <a:pt x="1747" y="6"/>
                  </a:lnTo>
                  <a:lnTo>
                    <a:pt x="1651" y="0"/>
                  </a:lnTo>
                  <a:lnTo>
                    <a:pt x="1570" y="0"/>
                  </a:lnTo>
                  <a:lnTo>
                    <a:pt x="1485" y="6"/>
                  </a:lnTo>
                  <a:lnTo>
                    <a:pt x="1391" y="14"/>
                  </a:lnTo>
                  <a:lnTo>
                    <a:pt x="1306" y="30"/>
                  </a:lnTo>
                  <a:lnTo>
                    <a:pt x="1203" y="54"/>
                  </a:lnTo>
                  <a:lnTo>
                    <a:pt x="1092" y="85"/>
                  </a:lnTo>
                  <a:lnTo>
                    <a:pt x="985" y="127"/>
                  </a:lnTo>
                  <a:lnTo>
                    <a:pt x="900" y="167"/>
                  </a:lnTo>
                  <a:lnTo>
                    <a:pt x="806" y="217"/>
                  </a:lnTo>
                  <a:lnTo>
                    <a:pt x="708" y="277"/>
                  </a:lnTo>
                  <a:lnTo>
                    <a:pt x="637" y="333"/>
                  </a:lnTo>
                  <a:lnTo>
                    <a:pt x="567" y="390"/>
                  </a:lnTo>
                  <a:lnTo>
                    <a:pt x="494" y="458"/>
                  </a:lnTo>
                  <a:lnTo>
                    <a:pt x="428" y="522"/>
                  </a:lnTo>
                  <a:lnTo>
                    <a:pt x="374" y="587"/>
                  </a:lnTo>
                  <a:lnTo>
                    <a:pt x="317" y="660"/>
                  </a:lnTo>
                  <a:lnTo>
                    <a:pt x="266" y="731"/>
                  </a:lnTo>
                  <a:lnTo>
                    <a:pt x="215" y="808"/>
                  </a:lnTo>
                  <a:lnTo>
                    <a:pt x="174" y="888"/>
                  </a:lnTo>
                  <a:lnTo>
                    <a:pt x="135" y="972"/>
                  </a:lnTo>
                  <a:lnTo>
                    <a:pt x="99" y="1059"/>
                  </a:lnTo>
                  <a:lnTo>
                    <a:pt x="69" y="1155"/>
                  </a:lnTo>
                  <a:lnTo>
                    <a:pt x="42" y="1247"/>
                  </a:lnTo>
                  <a:lnTo>
                    <a:pt x="24" y="1340"/>
                  </a:lnTo>
                  <a:lnTo>
                    <a:pt x="10" y="1448"/>
                  </a:lnTo>
                  <a:lnTo>
                    <a:pt x="3" y="1537"/>
                  </a:lnTo>
                  <a:lnTo>
                    <a:pt x="0" y="1627"/>
                  </a:lnTo>
                  <a:lnTo>
                    <a:pt x="3" y="1720"/>
                  </a:lnTo>
                  <a:lnTo>
                    <a:pt x="16" y="1828"/>
                  </a:lnTo>
                  <a:lnTo>
                    <a:pt x="34" y="1940"/>
                  </a:lnTo>
                  <a:lnTo>
                    <a:pt x="57" y="2035"/>
                  </a:lnTo>
                  <a:lnTo>
                    <a:pt x="83" y="2131"/>
                  </a:lnTo>
                  <a:lnTo>
                    <a:pt x="113" y="2208"/>
                  </a:lnTo>
                  <a:lnTo>
                    <a:pt x="153" y="2292"/>
                  </a:lnTo>
                  <a:lnTo>
                    <a:pt x="189" y="2370"/>
                  </a:lnTo>
                  <a:lnTo>
                    <a:pt x="238" y="2459"/>
                  </a:lnTo>
                  <a:lnTo>
                    <a:pt x="296" y="2548"/>
                  </a:lnTo>
                  <a:lnTo>
                    <a:pt x="356" y="2621"/>
                  </a:lnTo>
                  <a:lnTo>
                    <a:pt x="412" y="2691"/>
                  </a:lnTo>
                  <a:lnTo>
                    <a:pt x="475" y="2759"/>
                  </a:lnTo>
                  <a:lnTo>
                    <a:pt x="541" y="2822"/>
                  </a:lnTo>
                  <a:lnTo>
                    <a:pt x="597" y="2870"/>
                  </a:lnTo>
                  <a:lnTo>
                    <a:pt x="668" y="2928"/>
                  </a:lnTo>
                  <a:lnTo>
                    <a:pt x="745" y="2975"/>
                  </a:lnTo>
                  <a:lnTo>
                    <a:pt x="806" y="3012"/>
                  </a:lnTo>
                  <a:lnTo>
                    <a:pt x="869" y="3043"/>
                  </a:lnTo>
                  <a:lnTo>
                    <a:pt x="930" y="3067"/>
                  </a:lnTo>
                  <a:lnTo>
                    <a:pt x="989" y="3085"/>
                  </a:lnTo>
                  <a:lnTo>
                    <a:pt x="1078" y="3107"/>
                  </a:lnTo>
                  <a:lnTo>
                    <a:pt x="1146" y="3115"/>
                  </a:lnTo>
                  <a:lnTo>
                    <a:pt x="1216" y="3119"/>
                  </a:lnTo>
                  <a:lnTo>
                    <a:pt x="1281" y="3115"/>
                  </a:lnTo>
                  <a:lnTo>
                    <a:pt x="1367" y="3104"/>
                  </a:lnTo>
                  <a:lnTo>
                    <a:pt x="1451" y="3083"/>
                  </a:lnTo>
                  <a:lnTo>
                    <a:pt x="1527" y="3053"/>
                  </a:lnTo>
                  <a:lnTo>
                    <a:pt x="1588" y="3017"/>
                  </a:lnTo>
                  <a:lnTo>
                    <a:pt x="1658" y="2975"/>
                  </a:lnTo>
                  <a:lnTo>
                    <a:pt x="1713" y="2928"/>
                  </a:lnTo>
                  <a:lnTo>
                    <a:pt x="1771" y="2874"/>
                  </a:lnTo>
                  <a:lnTo>
                    <a:pt x="1821" y="2811"/>
                  </a:lnTo>
                  <a:lnTo>
                    <a:pt x="1867" y="2743"/>
                  </a:lnTo>
                  <a:lnTo>
                    <a:pt x="1902" y="2671"/>
                  </a:lnTo>
                  <a:lnTo>
                    <a:pt x="1928" y="2590"/>
                  </a:lnTo>
                  <a:lnTo>
                    <a:pt x="1950" y="2506"/>
                  </a:lnTo>
                  <a:lnTo>
                    <a:pt x="1962" y="2420"/>
                  </a:lnTo>
                  <a:lnTo>
                    <a:pt x="1964" y="2330"/>
                  </a:lnTo>
                  <a:lnTo>
                    <a:pt x="1952" y="2231"/>
                  </a:lnTo>
                  <a:lnTo>
                    <a:pt x="1933" y="2145"/>
                  </a:lnTo>
                  <a:lnTo>
                    <a:pt x="1898" y="2062"/>
                  </a:lnTo>
                  <a:lnTo>
                    <a:pt x="1860" y="1983"/>
                  </a:lnTo>
                  <a:lnTo>
                    <a:pt x="1813" y="1914"/>
                  </a:lnTo>
                  <a:lnTo>
                    <a:pt x="1753" y="1830"/>
                  </a:lnTo>
                  <a:lnTo>
                    <a:pt x="1682" y="1751"/>
                  </a:lnTo>
                  <a:close/>
                </a:path>
              </a:pathLst>
            </a:custGeom>
            <a:solidFill>
              <a:schemeClr val="tx2"/>
            </a:solidFill>
            <a:ln w="14288">
              <a:noFill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28625" y="285750"/>
            <a:ext cx="3643313" cy="852488"/>
          </a:xfrm>
          <a:prstGeom prst="rect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ilyUPC" pitchFamily="34" charset="-34"/>
              </a:rPr>
              <a:t>  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ilyUPC" pitchFamily="34" charset="-34"/>
              </a:rPr>
              <a:t>สมาคมพยาบาล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LilyUPC" pitchFamily="34" charset="-34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857750" y="285750"/>
            <a:ext cx="3848100" cy="757238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ilyUPC" pitchFamily="34" charset="-34"/>
              </a:rPr>
              <a:t>สภาพยาบาล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LilyUPC" pitchFamily="34" charset="-34"/>
            </a:endParaRPr>
          </a:p>
        </p:txBody>
      </p:sp>
      <p:sp>
        <p:nvSpPr>
          <p:cNvPr id="73734" name="Rectangle 3"/>
          <p:cNvSpPr>
            <a:spLocks noChangeArrowheads="1"/>
          </p:cNvSpPr>
          <p:nvPr/>
        </p:nvSpPr>
        <p:spPr bwMode="auto">
          <a:xfrm>
            <a:off x="285750" y="1285875"/>
            <a:ext cx="3810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cs typeface="LilyUPC" pitchFamily="34" charset="-34"/>
              </a:rPr>
              <a:t>1. เป็นนิติบุคคล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0000"/>
                </a:solidFill>
                <a:cs typeface="LilyUPC" pitchFamily="34" charset="-34"/>
              </a:rPr>
              <a:t>2. เกิดขึ้นจากการสมัครใจและขอจดทะเบียน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0070C0"/>
                </a:solidFill>
                <a:cs typeface="LilyUPC" pitchFamily="34" charset="-34"/>
              </a:rPr>
              <a:t>3.</a:t>
            </a:r>
            <a:r>
              <a:rPr lang="th-TH" b="1">
                <a:solidFill>
                  <a:srgbClr val="0070C0"/>
                </a:solidFill>
                <a:latin typeface="Cordia New" pitchFamily="34" charset="-34"/>
                <a:cs typeface="LilyUPC" pitchFamily="34" charset="-34"/>
              </a:rPr>
              <a:t> มีบทบาทภารกิจหลัก คือ การพิทักษ์สิทธิประโยชน์ของสมาชิก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6699"/>
                </a:solidFill>
                <a:cs typeface="LilyUPC" pitchFamily="34" charset="-34"/>
              </a:rPr>
              <a:t>4.</a:t>
            </a:r>
            <a:r>
              <a:rPr lang="th-TH" b="1">
                <a:solidFill>
                  <a:srgbClr val="FF6699"/>
                </a:solidFill>
                <a:latin typeface="Cordia New" pitchFamily="34" charset="-34"/>
                <a:cs typeface="LilyUPC" pitchFamily="34" charset="-34"/>
              </a:rPr>
              <a:t>ภารกิจอื่นเป็นไปตามที่สมาชิกเห็นควร ตามความพร้อมและโอกาส</a:t>
            </a:r>
          </a:p>
        </p:txBody>
      </p:sp>
      <p:sp>
        <p:nvSpPr>
          <p:cNvPr id="73735" name="Rectangle 4"/>
          <p:cNvSpPr>
            <a:spLocks noChangeArrowheads="1"/>
          </p:cNvSpPr>
          <p:nvPr/>
        </p:nvSpPr>
        <p:spPr bwMode="auto">
          <a:xfrm>
            <a:off x="4572000" y="1295400"/>
            <a:ext cx="4572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cs typeface="LilyUPC" pitchFamily="34" charset="-34"/>
              </a:rPr>
              <a:t>1. เป็นนิติบุคคล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0000"/>
                </a:solidFill>
                <a:cs typeface="LilyUPC" pitchFamily="34" charset="-34"/>
              </a:rPr>
              <a:t>2. เกิดขึ้นจากกฎหมายกำหนด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0000"/>
                </a:solidFill>
                <a:cs typeface="LilyUPC" pitchFamily="34" charset="-34"/>
              </a:rPr>
              <a:t>    ให้มีขึ้น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0070C0"/>
                </a:solidFill>
                <a:cs typeface="LilyUPC" pitchFamily="34" charset="-34"/>
              </a:rPr>
              <a:t>3. มีบทบาทและภารกิจหลัก คือ   การพิทักษ์สิทธิประโยชน์ และ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0070C0"/>
                </a:solidFill>
                <a:cs typeface="LilyUPC" pitchFamily="34" charset="-34"/>
              </a:rPr>
              <a:t>   คุ้มครองผู้บริโภค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6699"/>
                </a:solidFill>
                <a:cs typeface="LilyUPC" pitchFamily="34" charset="-34"/>
              </a:rPr>
              <a:t>4. ภารกิจกำหนดไว้เป็นกฎหมาย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th-TH" b="1">
                <a:solidFill>
                  <a:srgbClr val="FF6699"/>
                </a:solidFill>
                <a:cs typeface="LilyUPC" pitchFamily="34" charset="-34"/>
              </a:rPr>
              <a:t>    ไม่ปฏิบัติไม่ได้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1563"/>
            <a:ext cx="8458200" cy="2743200"/>
          </a:xfrm>
        </p:spPr>
        <p:txBody>
          <a:bodyPr/>
          <a:lstStyle/>
          <a:p>
            <a:pPr algn="ctr">
              <a:defRPr/>
            </a:pPr>
            <a:r>
              <a:rPr lang="en-US" sz="4400" dirty="0" smtClean="0">
                <a:cs typeface="IrisUPC" pitchFamily="34" charset="-34"/>
              </a:rPr>
              <a:t/>
            </a:r>
            <a:br>
              <a:rPr lang="en-US" sz="4400" dirty="0" smtClean="0">
                <a:cs typeface="IrisUPC" pitchFamily="34" charset="-34"/>
              </a:rPr>
            </a:br>
            <a:r>
              <a:rPr lang="th-TH" sz="4400" b="1" dirty="0" smtClean="0">
                <a:cs typeface="IrisUPC" pitchFamily="34" charset="-34"/>
              </a:rPr>
              <a:t>บทบาทหน้าที่ของผู้แทนสภาการพยาบาล</a:t>
            </a:r>
            <a:endParaRPr lang="th-TH" sz="4400" b="1" spc="-150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28003" name="สี่เหลี่ยมผืนผ้า 4"/>
          <p:cNvSpPr>
            <a:spLocks noChangeArrowheads="1"/>
          </p:cNvSpPr>
          <p:nvPr/>
        </p:nvSpPr>
        <p:spPr bwMode="auto">
          <a:xfrm>
            <a:off x="1785938" y="4143375"/>
            <a:ext cx="72151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002060"/>
                </a:solidFill>
                <a:cs typeface="IrisUPC" pitchFamily="34" charset="-34"/>
              </a:rPr>
              <a:t>ตามระเบียบสภาการพยาบาลว่าด้วยการแต่งตั้งผู้แทนสภาการพยาบาล พ.ศ.๒๕๕๓</a:t>
            </a:r>
          </a:p>
          <a:p>
            <a:endParaRPr lang="th-TH" sz="3600" b="1">
              <a:solidFill>
                <a:srgbClr val="002060"/>
              </a:solidFill>
              <a:cs typeface="IrisUPC" pitchFamily="34" charset="-34"/>
            </a:endParaRPr>
          </a:p>
        </p:txBody>
      </p:sp>
      <p:pic>
        <p:nvPicPr>
          <p:cNvPr id="128004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7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Box 7"/>
          <p:cNvSpPr txBox="1">
            <a:spLocks noChangeArrowheads="1"/>
          </p:cNvSpPr>
          <p:nvPr/>
        </p:nvSpPr>
        <p:spPr bwMode="auto">
          <a:xfrm>
            <a:off x="1357313" y="2000250"/>
            <a:ext cx="69961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1. การให้ข้อมูลข่าวสาร  แก่สภาการพยาบาลและสมาชิก   ติดต่อประสานงานกับสมาชิกและประชาชนในจังหวัด และกรุงเทพมหานคร </a:t>
            </a:r>
            <a:endParaRPr lang="en-US" sz="3200" b="1">
              <a:solidFill>
                <a:srgbClr val="002060"/>
              </a:solidFill>
              <a:cs typeface="IrisUPC" pitchFamily="34" charset="-34"/>
            </a:endParaRPr>
          </a:p>
          <a:p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 </a:t>
            </a:r>
          </a:p>
        </p:txBody>
      </p:sp>
      <p:pic>
        <p:nvPicPr>
          <p:cNvPr id="129027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7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สี่เหลี่ยมผืนผ้า 6"/>
          <p:cNvSpPr>
            <a:spLocks noChangeArrowheads="1"/>
          </p:cNvSpPr>
          <p:nvPr/>
        </p:nvSpPr>
        <p:spPr bwMode="auto">
          <a:xfrm>
            <a:off x="1428750" y="1571625"/>
            <a:ext cx="73580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ngsanaUPC" pitchFamily="18" charset="-34"/>
                <a:cs typeface="IrisUPC" pitchFamily="34" charset="-34"/>
              </a:rPr>
              <a:t>2</a:t>
            </a:r>
            <a:r>
              <a:rPr lang="en-US" sz="3200" b="1">
                <a:solidFill>
                  <a:srgbClr val="002060"/>
                </a:solidFill>
                <a:cs typeface="IrisUPC" pitchFamily="34" charset="-34"/>
              </a:rPr>
              <a:t>.</a:t>
            </a:r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 ร่วมดำเนินกิจการของสภาการพยาบาลในเรื่อง ต่อไปนี้</a:t>
            </a:r>
          </a:p>
          <a:p>
            <a:endParaRPr lang="en-US" sz="3200" b="1">
              <a:solidFill>
                <a:srgbClr val="002060"/>
              </a:solidFill>
              <a:cs typeface="IrisUPC" pitchFamily="34" charset="-34"/>
            </a:endParaRPr>
          </a:p>
          <a:p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	(</a:t>
            </a:r>
            <a:r>
              <a:rPr lang="en-US" sz="3200" b="1">
                <a:solidFill>
                  <a:srgbClr val="002060"/>
                </a:solidFill>
                <a:latin typeface="AngsanaUPC" pitchFamily="18" charset="-34"/>
                <a:cs typeface="IrisUPC" pitchFamily="34" charset="-34"/>
              </a:rPr>
              <a:t>1</a:t>
            </a:r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) จัดกิจกรรมวันพยาบาลแห่งชาติในจังหวัด และกรุงเทพมหานคร</a:t>
            </a:r>
            <a:endParaRPr lang="en-US" sz="3200" b="1">
              <a:solidFill>
                <a:srgbClr val="002060"/>
              </a:solidFill>
              <a:cs typeface="IrisUPC" pitchFamily="34" charset="-34"/>
            </a:endParaRPr>
          </a:p>
          <a:p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	(</a:t>
            </a:r>
            <a:r>
              <a:rPr lang="en-US" sz="3200" b="1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2</a:t>
            </a:r>
            <a:r>
              <a:rPr lang="th-TH" sz="3200" b="1">
                <a:solidFill>
                  <a:srgbClr val="002060"/>
                </a:solidFill>
                <a:cs typeface="IrisUPC" pitchFamily="34" charset="-34"/>
              </a:rPr>
              <a:t>) แสวงหาข้อมูลเบื้องต้น ในกรณีที่มีเรื่องร้องเรียน หรือ เป็นข่าวเกี่ยวกับความประพฤติของสมาชิกในจังหวัด และกรุงเทพมหานคร </a:t>
            </a:r>
            <a:endParaRPr lang="en-US" sz="3200" b="1">
              <a:solidFill>
                <a:srgbClr val="002060"/>
              </a:solidFill>
              <a:cs typeface="IrisUPC" pitchFamily="34" charset="-34"/>
            </a:endParaRPr>
          </a:p>
          <a:p>
            <a:endParaRPr lang="th-TH" sz="3200" b="1">
              <a:solidFill>
                <a:srgbClr val="002060"/>
              </a:solidFill>
              <a:cs typeface="IrisUPC" pitchFamily="34" charset="-34"/>
            </a:endParaRPr>
          </a:p>
          <a:p>
            <a:endParaRPr lang="th-TH" sz="3200" b="1">
              <a:solidFill>
                <a:srgbClr val="002060"/>
              </a:solidFill>
              <a:cs typeface="IrisUPC" pitchFamily="34" charset="-34"/>
            </a:endParaRPr>
          </a:p>
        </p:txBody>
      </p:sp>
      <p:pic>
        <p:nvPicPr>
          <p:cNvPr id="130051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6" name="ตัวเชื่อมต่อตรง 7"/>
          <p:cNvCxnSpPr/>
          <p:nvPr/>
        </p:nvCxnSpPr>
        <p:spPr>
          <a:xfrm>
            <a:off x="1000100" y="841375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1214438" y="1857375"/>
            <a:ext cx="7543800" cy="48006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(</a:t>
            </a:r>
            <a:r>
              <a:rPr lang="en-US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3</a:t>
            </a: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) รับเรื่องราวร้องทุกข์จากสมาชิกและประชาชนในจังหวัด และกรุงเทพมหานคร และหาทางแก้ไขคลี่คลายในเบื้องต้น และหรือเสนอให้สภาการพยาบาลทราบเพื่อพิจารณาดำเนินการต่อไป</a:t>
            </a:r>
            <a:endParaRPr lang="en-US" smtClean="0">
              <a:solidFill>
                <a:srgbClr val="002060"/>
              </a:solidFill>
              <a:cs typeface="IrisUPC" pitchFamily="34" charset="-34"/>
            </a:endParaRPr>
          </a:p>
          <a:p>
            <a:pPr>
              <a:buFont typeface="Wingdings 2" pitchFamily="18" charset="2"/>
              <a:buNone/>
            </a:pP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(</a:t>
            </a:r>
            <a:r>
              <a:rPr lang="en-US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4</a:t>
            </a: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) ช่วยเหลือเพื่อปกป้องและผดุงเกียรติของวิชาชีพ รวมทั้งผดุงความเป็นธรรมให้กับสมาชิกในจังหวัดในเบื้องต้น และแจ้งให้สภาการพยาบาลทราบเพื่อพิจารณาดำเนินการต่อไป</a:t>
            </a:r>
            <a:endParaRPr lang="en-US" smtClean="0">
              <a:solidFill>
                <a:srgbClr val="002060"/>
              </a:solidFill>
              <a:cs typeface="IrisUPC" pitchFamily="34" charset="-34"/>
            </a:endParaRPr>
          </a:p>
          <a:p>
            <a:pPr>
              <a:buFont typeface="Wingdings 2" pitchFamily="18" charset="2"/>
              <a:buNone/>
            </a:pP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(</a:t>
            </a:r>
            <a:r>
              <a:rPr lang="en-US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5</a:t>
            </a:r>
            <a:r>
              <a:rPr lang="th-TH" smtClean="0">
                <a:solidFill>
                  <a:srgbClr val="002060"/>
                </a:solidFill>
                <a:cs typeface="IrisUPC" pitchFamily="34" charset="-34"/>
              </a:rPr>
              <a:t>) จัดทำฐานข้อมูลสมาชิกสภาการพยาบาลในจังหวัดให้เป็นปัจจุบัน</a:t>
            </a:r>
            <a:endParaRPr lang="en-US" smtClean="0">
              <a:solidFill>
                <a:srgbClr val="002060"/>
              </a:solidFill>
              <a:cs typeface="IrisUPC" pitchFamily="34" charset="-34"/>
            </a:endParaRPr>
          </a:p>
          <a:p>
            <a:pPr>
              <a:buFont typeface="Wingdings 2" pitchFamily="18" charset="2"/>
              <a:buNone/>
            </a:pPr>
            <a:endParaRPr lang="th-TH" smtClean="0">
              <a:solidFill>
                <a:srgbClr val="002060"/>
              </a:solidFill>
              <a:latin typeface="Tahoma" pitchFamily="34" charset="0"/>
              <a:cs typeface="IrisUPC" pitchFamily="34" charset="-34"/>
            </a:endParaRPr>
          </a:p>
        </p:txBody>
      </p:sp>
      <p:pic>
        <p:nvPicPr>
          <p:cNvPr id="131075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6" name="ตัวเชื่อมต่อตรง 7"/>
          <p:cNvCxnSpPr/>
          <p:nvPr/>
        </p:nvCxnSpPr>
        <p:spPr>
          <a:xfrm>
            <a:off x="1000100" y="102393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6"/>
          <p:cNvSpPr txBox="1">
            <a:spLocks noChangeArrowheads="1"/>
          </p:cNvSpPr>
          <p:nvPr/>
        </p:nvSpPr>
        <p:spPr bwMode="auto">
          <a:xfrm>
            <a:off x="1500188" y="2000250"/>
            <a:ext cx="7239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ngsanaUPC" pitchFamily="18" charset="-34"/>
                <a:cs typeface="IrisUPC" pitchFamily="34" charset="-34"/>
              </a:rPr>
              <a:t>3</a:t>
            </a:r>
            <a:r>
              <a:rPr lang="th-TH" sz="3600">
                <a:solidFill>
                  <a:srgbClr val="002060"/>
                </a:solidFill>
                <a:cs typeface="IrisUPC" pitchFamily="34" charset="-34"/>
              </a:rPr>
              <a:t>. เป็นแหล่งข้อมูลเกี่ยวกับสมาชิกในจังหวัด และกรุงเทพมหานคร</a:t>
            </a:r>
            <a:endParaRPr lang="en-US" sz="3600">
              <a:solidFill>
                <a:srgbClr val="002060"/>
              </a:solidFill>
              <a:cs typeface="IrisUPC" pitchFamily="34" charset="-34"/>
            </a:endParaRPr>
          </a:p>
          <a:p>
            <a:r>
              <a:rPr lang="en-US" sz="360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4</a:t>
            </a:r>
            <a:r>
              <a:rPr lang="en-US" sz="3600">
                <a:solidFill>
                  <a:srgbClr val="002060"/>
                </a:solidFill>
                <a:cs typeface="IrisUPC" pitchFamily="34" charset="-34"/>
              </a:rPr>
              <a:t>. </a:t>
            </a:r>
            <a:r>
              <a:rPr lang="th-TH" sz="3600">
                <a:solidFill>
                  <a:srgbClr val="002060"/>
                </a:solidFill>
                <a:cs typeface="IrisUPC" pitchFamily="34" charset="-34"/>
              </a:rPr>
              <a:t>พบปะสมาชิกและสร้างความเข้าใจประสานงานในการจัดประชุมสภาสัญจรในจังหวัด หรือเขตใกล้เคียง</a:t>
            </a:r>
            <a:endParaRPr lang="en-US" sz="3600">
              <a:solidFill>
                <a:srgbClr val="002060"/>
              </a:solidFill>
              <a:cs typeface="IrisUPC" pitchFamily="34" charset="-34"/>
            </a:endParaRPr>
          </a:p>
          <a:p>
            <a:r>
              <a:rPr lang="en-US" sz="360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5</a:t>
            </a:r>
            <a:r>
              <a:rPr lang="th-TH" sz="3600">
                <a:solidFill>
                  <a:srgbClr val="002060"/>
                </a:solidFill>
                <a:cs typeface="IrisUPC" pitchFamily="34" charset="-34"/>
              </a:rPr>
              <a:t>. ดำเนินกิจกรรมอื่นๆ ตามที่สภาการพยาบาลมอบหมาย</a:t>
            </a:r>
            <a:endParaRPr lang="en-US" sz="3600">
              <a:solidFill>
                <a:srgbClr val="002060"/>
              </a:solidFill>
              <a:cs typeface="IrisUPC" pitchFamily="34" charset="-34"/>
            </a:endParaRPr>
          </a:p>
          <a:p>
            <a:endParaRPr lang="en-US" sz="3600">
              <a:solidFill>
                <a:srgbClr val="002060"/>
              </a:solidFill>
              <a:cs typeface="IrisUPC" pitchFamily="34" charset="-34"/>
            </a:endParaRPr>
          </a:p>
        </p:txBody>
      </p:sp>
      <p:pic>
        <p:nvPicPr>
          <p:cNvPr id="132099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9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7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  <p:sp>
        <p:nvSpPr>
          <p:cNvPr id="133127" name="TextBox 9"/>
          <p:cNvSpPr txBox="1">
            <a:spLocks noChangeArrowheads="1"/>
          </p:cNvSpPr>
          <p:nvPr/>
        </p:nvSpPr>
        <p:spPr bwMode="auto">
          <a:xfrm>
            <a:off x="1071563" y="1571625"/>
            <a:ext cx="6072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000">
                <a:solidFill>
                  <a:srgbClr val="002060"/>
                </a:solidFill>
                <a:cs typeface="IrisUPC" pitchFamily="34" charset="-34"/>
              </a:rPr>
              <a:t>บทบาทหน้าที่ประธานผู้แทนสภาประจำจังหวัด</a:t>
            </a:r>
            <a:endParaRPr lang="en-US" sz="4000"/>
          </a:p>
        </p:txBody>
      </p:sp>
      <p:sp>
        <p:nvSpPr>
          <p:cNvPr id="11" name="TextBox 10"/>
          <p:cNvSpPr txBox="1"/>
          <p:nvPr/>
        </p:nvSpPr>
        <p:spPr>
          <a:xfrm>
            <a:off x="1143000" y="2214563"/>
            <a:ext cx="7215188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.</a:t>
            </a: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จัดให้มีสำนักงานผู้แทนสภาการพยาบาลประจำจังหวัด</a:t>
            </a:r>
            <a:endParaRPr lang="en-US" sz="3200" b="1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  <a:p>
            <a:pPr marL="514350" indent="-514350"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2.ประสานการดำเนินงานของผู้แทนสภาการพยาบาลประจำจังหวัดกับสภาการพยาบาล</a:t>
            </a:r>
            <a:endParaRPr lang="en-US" sz="3200" b="1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  <a:p>
            <a:pPr marL="514350" indent="-514350"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3.ดำเนินการจัดประชุมในเรื่องที่เกี่ยวข้องกับกิจการของสภาการพยาบาล</a:t>
            </a:r>
            <a:endParaRPr lang="en-US" sz="3200" b="1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  <a:p>
            <a:pPr marL="514350" indent="-514350"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4.แจ้งรายชื่อผู้แทนสภาการพยาบาลในจังหวัดที่สิ้นสุดลง</a:t>
            </a:r>
          </a:p>
          <a:p>
            <a:pPr marL="514350" indent="-514350"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 ให้สภาการพยาบาลทราบ</a:t>
            </a:r>
            <a:endParaRPr lang="en-US" sz="3200" b="1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  <a:p>
            <a:pPr marL="514350" indent="-514350">
              <a:defRPr/>
            </a:pPr>
            <a:r>
              <a:rPr lang="th-TH" sz="3200" b="1" dirty="0">
                <a:solidFill>
                  <a:srgbClr val="002060"/>
                </a:solidFill>
                <a:latin typeface="Arial" charset="0"/>
                <a:cs typeface="IrisUPC" pitchFamily="34" charset="-34"/>
              </a:rPr>
              <a:t>5. เรื่องอื่นๆ ตามที่สภาการพยาบาลมอบหมาย</a:t>
            </a:r>
            <a:endParaRPr lang="en-US" sz="3200" b="1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  <a:p>
            <a:pPr>
              <a:defRPr/>
            </a:pPr>
            <a:endParaRPr lang="en-US" sz="3200" dirty="0">
              <a:solidFill>
                <a:srgbClr val="002060"/>
              </a:solidFill>
              <a:latin typeface="Arial" charset="0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h-TH" sz="2800" smtClean="0">
                <a:latin typeface="Tahoma" pitchFamily="34" charset="0"/>
                <a:cs typeface="Tahoma" pitchFamily="34" charset="0"/>
              </a:rPr>
              <a:t>1. การอบรมทบทวนความรู้เกี่ยวกับบทบาท หน้าที่ ตามกรอบกฎหมาย  จริยธรรม และมาตรฐานวิชาชีพอย่างต่อเนื่อง</a:t>
            </a:r>
          </a:p>
          <a:p>
            <a:pPr>
              <a:buFontTx/>
              <a:buNone/>
            </a:pPr>
            <a:r>
              <a:rPr lang="th-TH" sz="2800" smtClean="0">
                <a:latin typeface="Tahoma" pitchFamily="34" charset="0"/>
                <a:cs typeface="Tahoma" pitchFamily="34" charset="0"/>
              </a:rPr>
              <a:t>2. ประชาสัมพันธ์ให้สาธารณชนรับรู้  การร้องเรียนต่อสภาการพยาบาล เมื่อได้รับความเสียหายจากผู้ประกอบวิชาชีพฯ</a:t>
            </a:r>
          </a:p>
          <a:p>
            <a:pPr>
              <a:buFontTx/>
              <a:buNone/>
            </a:pPr>
            <a:endParaRPr lang="th-TH" sz="2800" smtClean="0"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th-TH" sz="2800" smtClean="0">
                <a:latin typeface="Tahoma" pitchFamily="34" charset="0"/>
                <a:cs typeface="Tahoma" pitchFamily="34" charset="0"/>
              </a:rPr>
              <a:t>3. ติดตามข่าวสารจากสื่อมวลชนและให้ความสำคัญกับกรณีที่ประชาชน/สังคมได้รับความเสียหายจากผู้ประกอบวิชาชีพฯ</a:t>
            </a:r>
          </a:p>
          <a:p>
            <a:pPr>
              <a:buFontTx/>
              <a:buNone/>
            </a:pPr>
            <a:r>
              <a:rPr lang="th-TH" sz="2800" smtClean="0">
                <a:latin typeface="Tahoma" pitchFamily="34" charset="0"/>
                <a:cs typeface="Tahoma" pitchFamily="34" charset="0"/>
              </a:rPr>
              <a:t>4. ดำเนินการทางจริยธรรมในกรณีที่ผู้ประกอบวิชาชีพฯ ถูกกล่าวหา หรือกล่าวโทษเกี่ยวกับการประพฤติปฏิบัติทีีขัดต่อจริยธรรมของวิชาชีพฯ</a:t>
            </a:r>
          </a:p>
          <a:p>
            <a:endParaRPr lang="th-TH" sz="280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71625"/>
            <a:ext cx="7091363" cy="1285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cs typeface="IrisUPC" pitchFamily="34" charset="-34"/>
              </a:rPr>
              <a:t>แนวทางการดำเนินงาน</a:t>
            </a:r>
            <a:b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cs typeface="IrisUPC" pitchFamily="34" charset="-34"/>
              </a:rPr>
            </a:b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cs typeface="IrisUPC" pitchFamily="34" charset="-34"/>
              </a:rPr>
              <a:t>ของผู้แทนสภาการพยาบาลประจำจังหวัด</a:t>
            </a:r>
            <a:endParaRPr lang="en-US" sz="4000" dirty="0">
              <a:solidFill>
                <a:schemeClr val="accent4">
                  <a:lumMod val="50000"/>
                </a:schemeClr>
              </a:solidFill>
              <a:cs typeface="IrisUPC" pitchFamily="34" charset="-34"/>
            </a:endParaRPr>
          </a:p>
        </p:txBody>
      </p:sp>
      <p:pic>
        <p:nvPicPr>
          <p:cNvPr id="135171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7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175" name="TextBox 7"/>
          <p:cNvSpPr txBox="1">
            <a:spLocks noChangeArrowheads="1"/>
          </p:cNvSpPr>
          <p:nvPr/>
        </p:nvSpPr>
        <p:spPr bwMode="auto">
          <a:xfrm>
            <a:off x="1500188" y="3071813"/>
            <a:ext cx="6654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>
                <a:cs typeface="IrisUPC" pitchFamily="34" charset="-34"/>
              </a:rPr>
              <a:t> </a:t>
            </a:r>
            <a:r>
              <a:rPr lang="th-TH" b="1" u="sng">
                <a:cs typeface="IrisUPC" pitchFamily="34" charset="-34"/>
              </a:rPr>
              <a:t>แผนงานที่ 1</a:t>
            </a:r>
            <a:r>
              <a:rPr lang="th-TH" b="1">
                <a:cs typeface="IrisUPC" pitchFamily="34" charset="-34"/>
              </a:rPr>
              <a:t>     การส่งเสริมการปฏิบัติวิชาชีพตามกรอบจริยธรรมและจรรยาบรรณวิชาชีพและการผดุงความเป็นธรรม</a:t>
            </a:r>
            <a:endParaRPr lang="en-US">
              <a:cs typeface="IrisUPC" pitchFamily="34" charset="-34"/>
            </a:endParaRPr>
          </a:p>
          <a:p>
            <a:r>
              <a:rPr lang="th-TH" b="1" u="sng">
                <a:cs typeface="IrisUPC" pitchFamily="34" charset="-34"/>
              </a:rPr>
              <a:t>แผนงานที่ 2</a:t>
            </a:r>
            <a:r>
              <a:rPr lang="th-TH" b="1">
                <a:cs typeface="IrisUPC" pitchFamily="34" charset="-34"/>
              </a:rPr>
              <a:t>    การส่งเสริมและสนับสนุนการบริหารจัดการองค์กรพยาบาลและองค์กรวิชาชีพ</a:t>
            </a:r>
          </a:p>
          <a:p>
            <a:r>
              <a:rPr lang="th-TH" b="1" u="sng">
                <a:cs typeface="IrisUPC" pitchFamily="34" charset="-34"/>
              </a:rPr>
              <a:t>แผนงานที่ 3</a:t>
            </a:r>
            <a:r>
              <a:rPr lang="th-TH" b="1">
                <a:cs typeface="IrisUPC" pitchFamily="34" charset="-34"/>
              </a:rPr>
              <a:t>     การเพิ่มความสามารถเข้าถึงข้อมูลข่าวสารเกี่ยวกับสภาการพยาบาล</a:t>
            </a:r>
          </a:p>
          <a:p>
            <a:r>
              <a:rPr lang="th-TH" b="1" u="sng">
                <a:cs typeface="IrisUPC" pitchFamily="34" charset="-34"/>
              </a:rPr>
              <a:t>แผนงานที่ 4</a:t>
            </a:r>
            <a:r>
              <a:rPr lang="th-TH" b="1">
                <a:cs typeface="IrisUPC" pitchFamily="34" charset="-34"/>
              </a:rPr>
              <a:t>   การส่งเสริมความสามัคคี และผดุงเกียรติผู้ประกอบวิชาชีพการพยาบาลในจังหวัด</a:t>
            </a:r>
            <a:endParaRPr lang="en-US">
              <a:cs typeface="IrisUPC" pitchFamily="34" charset="-34"/>
            </a:endParaRP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2"/>
          <p:cNvSpPr>
            <a:spLocks noChangeArrowheads="1"/>
          </p:cNvSpPr>
          <p:nvPr/>
        </p:nvSpPr>
        <p:spPr bwMode="auto">
          <a:xfrm>
            <a:off x="5867400" y="6597650"/>
            <a:ext cx="3276600" cy="260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36195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7" name="ตัวเชื่อมต่อตรง 7"/>
          <p:cNvCxnSpPr/>
          <p:nvPr/>
        </p:nvCxnSpPr>
        <p:spPr>
          <a:xfrm>
            <a:off x="1000100" y="950913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  <p:sp>
        <p:nvSpPr>
          <p:cNvPr id="136200" name="TextBox 8"/>
          <p:cNvSpPr txBox="1">
            <a:spLocks noChangeArrowheads="1"/>
          </p:cNvSpPr>
          <p:nvPr/>
        </p:nvSpPr>
        <p:spPr bwMode="auto">
          <a:xfrm>
            <a:off x="1143000" y="2286000"/>
            <a:ext cx="7264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latin typeface="AngsanaUPC" pitchFamily="18" charset="-34"/>
                <a:cs typeface="IrisUPC" pitchFamily="34" charset="-34"/>
              </a:rPr>
              <a:t>1</a:t>
            </a:r>
            <a:r>
              <a:rPr lang="th-TH" sz="3200" b="1">
                <a:latin typeface="Times New Roman" pitchFamily="18" charset="0"/>
                <a:cs typeface="IrisUPC" pitchFamily="34" charset="-34"/>
              </a:rPr>
              <a:t>.</a:t>
            </a:r>
            <a:r>
              <a:rPr lang="th-TH" sz="3200" b="1">
                <a:cs typeface="IrisUPC" pitchFamily="34" charset="-34"/>
              </a:rPr>
              <a:t> ผู้แทนสภาการพยาบาลประจำจังหวัด จัดหาสถานที่จัดตั้ง </a:t>
            </a:r>
          </a:p>
          <a:p>
            <a:r>
              <a:rPr lang="th-TH" sz="3200" b="1">
                <a:cs typeface="IrisUPC" pitchFamily="34" charset="-34"/>
              </a:rPr>
              <a:t>“สำนักงานผู้แทนสภาการพยาบาล</a:t>
            </a:r>
          </a:p>
          <a:p>
            <a:r>
              <a:rPr lang="th-TH" sz="3200" b="1">
                <a:cs typeface="IrisUPC" pitchFamily="34" charset="-34"/>
              </a:rPr>
              <a:t>2. จัดหา อุปกรณ์สำนักงาน เครื่องมือสื่อสาร ที่จำเป็น </a:t>
            </a:r>
          </a:p>
          <a:p>
            <a:r>
              <a:rPr lang="th-TH" sz="3200" b="1">
                <a:cs typeface="IrisUPC" pitchFamily="34" charset="-34"/>
              </a:rPr>
              <a:t>และจัดเตรียมเอกสาร คู่มือ แบบฟอร์มต่างๆที่เกี่ยวข้อง กับสภาการพยาบาล</a:t>
            </a:r>
          </a:p>
          <a:p>
            <a:endParaRPr lang="en-US" sz="3200">
              <a:cs typeface="IrisUPC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63" y="1643063"/>
            <a:ext cx="6318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IrisUPC" pitchFamily="34" charset="-34"/>
              </a:rPr>
              <a:t>การบริหารงานสำนักงานผู้แทนสภาการพยาบาล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charset="0"/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4400" b="1" dirty="0" smtClean="0"/>
              <a:t>การเปลี่ยนตำแหน่งพยาบาลเทคนิค เป็นพยาบาลวิชาชีพ</a:t>
            </a:r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9"/>
            <a:ext cx="9144000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131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3"/>
          <p:cNvSpPr txBox="1">
            <a:spLocks noChangeArrowheads="1"/>
          </p:cNvSpPr>
          <p:nvPr/>
        </p:nvSpPr>
        <p:spPr bwMode="auto">
          <a:xfrm>
            <a:off x="8677275" y="6019800"/>
            <a:ext cx="314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1800" smtClean="0">
                <a:solidFill>
                  <a:srgbClr val="000000"/>
                </a:solidFill>
                <a:latin typeface="Cordia New" pitchFamily="34" charset="-34"/>
                <a:cs typeface="JasmineUPC" pitchFamily="18" charset="-34"/>
              </a:rPr>
              <a:t>7</a:t>
            </a: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1500188" y="285750"/>
            <a:ext cx="51450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สภาการพยาบาล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85750" y="1571625"/>
            <a:ext cx="8562975" cy="483235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Times New Roman"/>
                <a:cs typeface="LilyUPC" pitchFamily="34" charset="-34"/>
              </a:rPr>
              <a:t>เป็นองค์กรวิชาชีพการพยาบาลและการผดุงครรภ์</a:t>
            </a:r>
            <a:endParaRPr lang="en-US" sz="4400" b="1" kern="0">
              <a:solidFill>
                <a:srgbClr val="000000"/>
              </a:solidFill>
              <a:latin typeface="Times New Roman"/>
              <a:cs typeface="LilyUPC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Times New Roman"/>
                <a:cs typeface="LilyUPC" pitchFamily="34" charset="-34"/>
              </a:rPr>
              <a:t>ที่จัดตั้งขึ้นตามพระราชบัญญัติวิชาชีพ</a:t>
            </a:r>
          </a:p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Times New Roman"/>
                <a:cs typeface="LilyUPC" pitchFamily="34" charset="-34"/>
              </a:rPr>
              <a:t>การพยาบาลและการผดุงครรภ์  พ.ศ. </a:t>
            </a:r>
            <a:r>
              <a:rPr lang="th-TH" sz="4400" b="1" kern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2528</a:t>
            </a:r>
          </a:p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  </a:t>
            </a:r>
          </a:p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ประกาศในราชกิจจานุเบกษา  ฉบับพิเศษ เล่ม 102  </a:t>
            </a:r>
          </a:p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4400" b="1" kern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ตอนที่ 120    เมื่อวันที่  5 กันยายน พ.ศ. 2528</a:t>
            </a:r>
            <a:endParaRPr lang="th-TH" sz="4400" kern="0" dirty="0">
              <a:solidFill>
                <a:srgbClr val="000000"/>
              </a:solidFill>
              <a:latin typeface="Times New Roman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8959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42852"/>
            <a:ext cx="8577292" cy="1143000"/>
          </a:xfrm>
        </p:spPr>
        <p:txBody>
          <a:bodyPr>
            <a:normAutofit/>
          </a:bodyPr>
          <a:lstStyle/>
          <a:p>
            <a:r>
              <a:rPr lang="th-TH" sz="4400" b="1" dirty="0" smtClean="0"/>
              <a:t>เจ้าพนักงานสาธารณสุขตามมา</a:t>
            </a:r>
            <a:endParaRPr lang="th-TH" sz="4400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336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12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21537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dirty="0" smtClean="0"/>
              <a:t>ไม่ลดตำแหน่ง ไม่ลดเงิน</a:t>
            </a:r>
            <a:endParaRPr lang="th-TH" dirty="0"/>
          </a:p>
        </p:txBody>
      </p:sp>
      <p:pic>
        <p:nvPicPr>
          <p:cNvPr id="143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5100" y="1654175"/>
            <a:ext cx="7499350" cy="4387850"/>
          </a:xfrm>
          <a:noFill/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370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h-TH" smtClean="0"/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33400"/>
            <a:ext cx="8458200" cy="5943600"/>
          </a:xfrm>
          <a:ln cap="flat"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dirty="0" smtClean="0"/>
              <a:t>ไม่ลดเงินไม่ลดตำแหน่ง คืนเงิน</a:t>
            </a:r>
            <a:endParaRPr lang="th-TH" dirty="0"/>
          </a:p>
        </p:txBody>
      </p:sp>
      <p:pic>
        <p:nvPicPr>
          <p:cNvPr id="144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25" y="1071563"/>
            <a:ext cx="7934325" cy="5286375"/>
          </a:xfr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sz="4800" b="1" smtClean="0"/>
              <a:t>ไม่มี ไม่ต่อ ใบอนุญาตประกอบวิชาชีพ ?????</a:t>
            </a:r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447800"/>
            <a:ext cx="8178800" cy="4800600"/>
          </a:xfrm>
          <a:ln cap="flat"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h-TH" smtClean="0"/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67000"/>
            <a:ext cx="8178800" cy="946150"/>
          </a:xfrm>
          <a:ln cap="flat"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6200"/>
            <a:ext cx="9144000" cy="26289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55651" name="Picture 5" descr="คู่มือการใช้ยาในการรักษาโรคเบื้องต้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964612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smtClean="0"/>
              <a:t>ปัญหา อุปสรรค</a:t>
            </a:r>
          </a:p>
        </p:txBody>
      </p:sp>
      <p:sp>
        <p:nvSpPr>
          <p:cNvPr id="15974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78800" cy="4381500"/>
          </a:xfrm>
        </p:spPr>
        <p:txBody>
          <a:bodyPr/>
          <a:lstStyle/>
          <a:p>
            <a:r>
              <a:rPr lang="th-TH" sz="4400" b="1" smtClean="0"/>
              <a:t>ความรู้และความใจในพระราชบัญญัติวิชาชีพ</a:t>
            </a:r>
          </a:p>
          <a:p>
            <a:r>
              <a:rPr lang="th-TH" sz="4400" b="1" smtClean="0"/>
              <a:t>ความชัดเจนในบทบาทหน้าที่ของสภาการพยาบาล</a:t>
            </a:r>
          </a:p>
          <a:p>
            <a:r>
              <a:rPr lang="th-TH" sz="4400" b="1" smtClean="0"/>
              <a:t>การติดต่อสื่อสารกับองค์กรวิชาชีพ</a:t>
            </a:r>
          </a:p>
          <a:p>
            <a:r>
              <a:rPr lang="th-TH" sz="4400" b="1" smtClean="0"/>
              <a:t>บทบาทและภาระหน้าที่ หลายบทบาท </a:t>
            </a:r>
          </a:p>
          <a:p>
            <a:r>
              <a:rPr lang="th-TH" sz="4400" b="1" smtClean="0"/>
              <a:t>ความมั่นใจในการให้คำปรึกษา</a:t>
            </a:r>
          </a:p>
          <a:p>
            <a:r>
              <a:rPr lang="th-TH" sz="4400" b="1" smtClean="0"/>
              <a:t>ข้อมูล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4"/>
          <p:cNvSpPr txBox="1">
            <a:spLocks noChangeArrowheads="1"/>
          </p:cNvSpPr>
          <p:nvPr/>
        </p:nvSpPr>
        <p:spPr bwMode="auto">
          <a:xfrm>
            <a:off x="468313" y="846138"/>
            <a:ext cx="8424862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200" b="1">
                <a:solidFill>
                  <a:srgbClr val="990000"/>
                </a:solidFill>
                <a:latin typeface="Angsana New" pitchFamily="18" charset="-34"/>
              </a:rPr>
              <a:t>การ</a:t>
            </a:r>
            <a:r>
              <a:rPr lang="th-TH" sz="6200" b="1" u="sng">
                <a:solidFill>
                  <a:srgbClr val="990000"/>
                </a:solidFill>
                <a:latin typeface="Angsana New" pitchFamily="18" charset="-34"/>
              </a:rPr>
              <a:t>ปฏิเสธการกระทำ</a:t>
            </a:r>
            <a:r>
              <a:rPr lang="th-TH" sz="6200" b="1">
                <a:solidFill>
                  <a:srgbClr val="990000"/>
                </a:solidFill>
                <a:latin typeface="Angsana New" pitchFamily="18" charset="-34"/>
              </a:rPr>
              <a:t>ที่ไม่ชอบด้วยกฎหมาย  หรือการกระทำที่มีกฎหมายรองรับ หากกระทำนั้นเกินขีดความสามารถของตน และอาจจะบังเกิดผลเสียหายต่อผู้ใช้บริการได้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2824163" y="4941888"/>
            <a:ext cx="1841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57313" y="500063"/>
            <a:ext cx="7543800" cy="914400"/>
          </a:xfrm>
          <a:prstGeom prst="rect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lIns="91436" tIns="45718" rIns="91436" bIns="45718" anchor="ctr"/>
          <a:lstStyle/>
          <a:p>
            <a:pPr>
              <a:defRPr/>
            </a:pPr>
            <a:r>
              <a:rPr lang="th-TH" sz="5400" b="1" kern="0">
                <a:solidFill>
                  <a:srgbClr val="000000"/>
                </a:solidFill>
                <a:latin typeface="+mn-lt"/>
                <a:cs typeface="LilyUPC" pitchFamily="34" charset="-34"/>
              </a:rPr>
              <a:t>องค์ประกอบของสภาการพยาบาล</a:t>
            </a:r>
            <a:endParaRPr lang="th-TH" sz="5400" b="1" kern="0" dirty="0">
              <a:solidFill>
                <a:srgbClr val="000000"/>
              </a:solidFill>
              <a:latin typeface="+mn-lt"/>
              <a:cs typeface="LilyUPC" pitchFamily="34" charset="-34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57375" y="2000250"/>
            <a:ext cx="7286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>
              <a:spcBef>
                <a:spcPct val="20000"/>
              </a:spcBef>
              <a:defRPr/>
            </a:pPr>
            <a:r>
              <a:rPr lang="th-TH" sz="6600" b="1" kern="0" dirty="0">
                <a:solidFill>
                  <a:srgbClr val="C30916"/>
                </a:solidFill>
                <a:latin typeface="+mn-lt"/>
                <a:cs typeface="JasmineUPC" pitchFamily="18" charset="-34"/>
              </a:rPr>
              <a:t>        คณะกรรมการ</a:t>
            </a:r>
          </a:p>
          <a:p>
            <a:pPr>
              <a:spcBef>
                <a:spcPct val="20000"/>
              </a:spcBef>
              <a:defRPr/>
            </a:pPr>
            <a:r>
              <a:rPr lang="th-TH" sz="6600" b="1" kern="0" dirty="0">
                <a:solidFill>
                  <a:srgbClr val="C30916"/>
                </a:solidFill>
                <a:latin typeface="+mn-lt"/>
                <a:cs typeface="JasmineUPC" pitchFamily="18" charset="-34"/>
              </a:rPr>
              <a:t>           สภาการพยาบาล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14663" y="5000625"/>
            <a:ext cx="6129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th-TH" sz="5400" b="1">
                <a:solidFill>
                  <a:srgbClr val="000000"/>
                </a:solidFill>
                <a:latin typeface="Times New Roman" pitchFamily="18" charset="0"/>
                <a:cs typeface="JasmineUPC" pitchFamily="18" charset="-34"/>
              </a:rPr>
              <a:t>สมาชิกสภาการพยาบาล</a:t>
            </a:r>
          </a:p>
        </p:txBody>
      </p:sp>
      <p:sp>
        <p:nvSpPr>
          <p:cNvPr id="11" name="5-Point Star 10"/>
          <p:cNvSpPr/>
          <p:nvPr/>
        </p:nvSpPr>
        <p:spPr bwMode="auto">
          <a:xfrm>
            <a:off x="2714625" y="2214563"/>
            <a:ext cx="571500" cy="5715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h-TH" b="1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2286000" y="5143500"/>
            <a:ext cx="714375" cy="6429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h-TH" b="1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build="p" autoUpdateAnimBg="0" advAuto="1000"/>
      <p:bldP spid="10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smtClean="0"/>
              <a:t>ความท้าทายจากการเข้ามาแสวงหาผลประโยชน์จากการผลิตพยาบาลความพยายามจะเปิดสถาบันการศึกษาโดยไม่ผ่านการรับรอง</a:t>
            </a:r>
          </a:p>
          <a:p>
            <a:r>
              <a:rPr lang="th-TH" sz="3600" smtClean="0"/>
              <a:t>ความท้าทายจากการเปิดเสรีทางการค้าและบริการ  การไหลของผู้ประกอบวิชาชีพ</a:t>
            </a:r>
          </a:p>
          <a:p>
            <a:r>
              <a:rPr lang="th-TH" sz="3600" smtClean="0"/>
              <a:t>ความท้าทายจากการเปิดสถานบริการทั้งในและนอกระบบ</a:t>
            </a:r>
          </a:p>
          <a:p>
            <a:r>
              <a:rPr lang="th-TH" sz="3600" smtClean="0"/>
              <a:t>บริการภาพใหญ่ยังอยู่ในมือกระทรวงสาธารณสุข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65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24625"/>
          </a:xfrm>
        </p:spPr>
      </p:pic>
      <p:pic>
        <p:nvPicPr>
          <p:cNvPr id="1828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692150"/>
            <a:ext cx="85947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8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871378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2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1438" y="0"/>
            <a:ext cx="2120900" cy="206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-25400" y="130175"/>
            <a:ext cx="9169400" cy="0"/>
          </a:xfrm>
          <a:prstGeom prst="line">
            <a:avLst/>
          </a:prstGeom>
          <a:ln w="6032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0" y="1241425"/>
            <a:ext cx="9144000" cy="0"/>
          </a:xfrm>
          <a:prstGeom prst="line">
            <a:avLst/>
          </a:prstGeom>
          <a:ln w="6032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รูปภาพ 3" descr="logo_สีฟ้า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6350"/>
            <a:ext cx="14557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188913"/>
            <a:ext cx="739775" cy="1008062"/>
          </a:xfrm>
          <a:prstGeom prst="rect">
            <a:avLst/>
          </a:prstGeom>
          <a:solidFill>
            <a:srgbClr val="71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443663" y="5589588"/>
            <a:ext cx="2700337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2195513" y="188913"/>
            <a:ext cx="4776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2411413" y="2781300"/>
            <a:ext cx="1857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2192338" y="450850"/>
            <a:ext cx="48593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Thailand Nursing and Midwifery Council </a:t>
            </a:r>
          </a:p>
        </p:txBody>
      </p:sp>
      <p:sp>
        <p:nvSpPr>
          <p:cNvPr id="24587" name="TextBox 17"/>
          <p:cNvSpPr txBox="1">
            <a:spLocks noChangeArrowheads="1"/>
          </p:cNvSpPr>
          <p:nvPr/>
        </p:nvSpPr>
        <p:spPr bwMode="auto">
          <a:xfrm>
            <a:off x="2195513" y="717550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www.tnc.or.th</a:t>
            </a:r>
            <a:endParaRPr lang="th-TH" b="1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588" name="TextBox 18"/>
          <p:cNvSpPr txBox="1">
            <a:spLocks noChangeArrowheads="1"/>
          </p:cNvSpPr>
          <p:nvPr/>
        </p:nvSpPr>
        <p:spPr bwMode="auto">
          <a:xfrm>
            <a:off x="2195513" y="188913"/>
            <a:ext cx="1835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สภาการพยาบาล</a:t>
            </a:r>
          </a:p>
        </p:txBody>
      </p:sp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590550" y="2060575"/>
            <a:ext cx="8196263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Are you man enough to be a nurse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จำนวนมาก แต่พลังน้อย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การสื่อสาร  เครือข่ายผู้แทนสภาการพยาบาล </a:t>
            </a:r>
            <a:r>
              <a:rPr lang="en-US" sz="2400" b="1" dirty="0">
                <a:solidFill>
                  <a:srgbClr val="B32C16">
                    <a:lumMod val="75000"/>
                  </a:srgbClr>
                </a:solidFill>
                <a:latin typeface="TH SarabunPSK" pitchFamily="34" charset="-34"/>
                <a:cs typeface="TH SarabunPSK" pitchFamily="34" charset="-34"/>
              </a:rPr>
              <a:t>tnc_network@hotmail.com </a:t>
            </a:r>
            <a:endParaRPr lang="th-TH" sz="2400" b="1" dirty="0">
              <a:solidFill>
                <a:srgbClr val="B32C16">
                  <a:lumMod val="75000"/>
                </a:srgbClr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ความเข้มแข็งของผู้แทนสภาการพยาบาลประจำจังหวัด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เครือข่ายในจังหวัด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เครือข่ายในภูมิภาค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เครือข่ายระดับประเทศ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การรู้เท่าทันความเปลี่ยนแปลง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กฎหมาย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องค์ความรู้ ในการประกอบวิชาชีพ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11413" y="1444625"/>
            <a:ext cx="3068637" cy="584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ความท้าทายในการพัฒนา</a:t>
            </a:r>
          </a:p>
        </p:txBody>
      </p:sp>
    </p:spTree>
    <p:extLst>
      <p:ext uri="{BB962C8B-B14F-4D97-AF65-F5344CB8AC3E}">
        <p14:creationId xmlns:p14="http://schemas.microsoft.com/office/powerpoint/2010/main" val="27266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0342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429" name="Picture 3" descr="D:\ภาพ\สสจ\75055_512013855510670_805149956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0"/>
            <a:ext cx="39290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5214938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dirty="0">
                <a:latin typeface="AngsanaUPC" pitchFamily="18" charset="-34"/>
                <a:cs typeface="AngsanaUPC" pitchFamily="18" charset="-34"/>
              </a:rPr>
              <a:t>ผลักดันให้กำหนดนโยบาย</a:t>
            </a:r>
            <a:endParaRPr lang="th-TH" sz="4800" dirty="0"/>
          </a:p>
        </p:txBody>
      </p:sp>
      <p:pic>
        <p:nvPicPr>
          <p:cNvPr id="103431" name="Picture 3" descr="D:\ภาพ\ภาพใช้บรรยาย\379233_253812451417098_5400960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2863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7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0445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8475"/>
            <a:ext cx="8843963" cy="6073775"/>
          </a:xfrm>
        </p:spPr>
      </p:pic>
      <p:pic>
        <p:nvPicPr>
          <p:cNvPr id="119811" name="Picture 7" descr="logo ppt-blue-righ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58738"/>
            <a:ext cx="1500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1142976" y="3143248"/>
            <a:ext cx="7162800" cy="2819400"/>
            <a:chOff x="1219200" y="2971800"/>
            <a:chExt cx="7162800" cy="2819400"/>
          </a:xfrm>
          <a:solidFill>
            <a:srgbClr val="FFFF00"/>
          </a:solidFill>
        </p:grpSpPr>
        <p:sp>
          <p:nvSpPr>
            <p:cNvPr id="10" name="Right Triangle 9"/>
            <p:cNvSpPr/>
            <p:nvPr/>
          </p:nvSpPr>
          <p:spPr>
            <a:xfrm>
              <a:off x="5715000" y="2971800"/>
              <a:ext cx="2667000" cy="2819400"/>
            </a:xfrm>
            <a:prstGeom prst="rtTriangl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9200" y="2971800"/>
              <a:ext cx="4495800" cy="2819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20835" name="Content Placeholder 2"/>
          <p:cNvGraphicFramePr>
            <a:graphicFrameLocks noGrp="1"/>
          </p:cNvGraphicFramePr>
          <p:nvPr>
            <p:ph idx="1"/>
          </p:nvPr>
        </p:nvGraphicFramePr>
        <p:xfrm>
          <a:off x="0" y="1671638"/>
          <a:ext cx="9144000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แผ่นงาน" r:id="rId4" imgW="8658130" imgH="4419622" progId="Excel.Sheet.8">
                  <p:embed/>
                </p:oleObj>
              </mc:Choice>
              <mc:Fallback>
                <p:oleObj name="แผ่นงาน" r:id="rId4" imgW="8658130" imgH="4419622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71638"/>
                        <a:ext cx="9144000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55588"/>
            <a:ext cx="7572375" cy="368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วิกฤติพยาบาลวิชาชีพ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ขาดกำลังคนรุ่นเยาว์ โครงสร้างกำลังคนสูงอายุ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0837" name="TextBox 11"/>
          <p:cNvSpPr txBox="1">
            <a:spLocks noChangeArrowheads="1"/>
          </p:cNvSpPr>
          <p:nvPr/>
        </p:nvSpPr>
        <p:spPr bwMode="auto">
          <a:xfrm>
            <a:off x="3841750" y="104775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C00000"/>
                </a:solidFill>
                <a:latin typeface="TH SarabunPSK"/>
                <a:ea typeface="TH SarabunPSK"/>
                <a:cs typeface="TH SarabunPSK"/>
              </a:rPr>
              <a:t>อายุเฉลี่ย 42.34 ปี</a:t>
            </a:r>
          </a:p>
        </p:txBody>
      </p:sp>
      <p:sp>
        <p:nvSpPr>
          <p:cNvPr id="120838" name="สี่เหลี่ยมผืนผ้า 11"/>
          <p:cNvSpPr>
            <a:spLocks noChangeArrowheads="1"/>
          </p:cNvSpPr>
          <p:nvPr/>
        </p:nvSpPr>
        <p:spPr bwMode="auto">
          <a:xfrm>
            <a:off x="0" y="6242050"/>
            <a:ext cx="626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2400" b="1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ข้อมูลจาก กลุ่มบริหารงานบุคคล กระทรวงสาธารณสุข 1 พย 2558</a:t>
            </a:r>
          </a:p>
        </p:txBody>
      </p:sp>
      <p:sp>
        <p:nvSpPr>
          <p:cNvPr id="120839" name="TextBox 14"/>
          <p:cNvSpPr txBox="1">
            <a:spLocks noChangeArrowheads="1"/>
          </p:cNvSpPr>
          <p:nvPr/>
        </p:nvSpPr>
        <p:spPr bwMode="auto">
          <a:xfrm>
            <a:off x="8166100" y="5786438"/>
            <a:ext cx="9588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อายุ (ปี)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000750" y="2857500"/>
            <a:ext cx="285750" cy="6429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286375" y="2095500"/>
            <a:ext cx="2214563" cy="13239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ลาออก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 เงินเดือนเต็ม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(loss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143000" y="2571750"/>
            <a:ext cx="285750" cy="6429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071563" y="1524000"/>
            <a:ext cx="1785937" cy="1077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จบปี 56-58 ควรมีประมาณ 7500 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   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(Loss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75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786313" y="1571625"/>
            <a:ext cx="142875" cy="28575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pic>
        <p:nvPicPr>
          <p:cNvPr id="120845" name="Picture 7" descr="logo ppt-blue-right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58738"/>
            <a:ext cx="1500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2493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8913"/>
            <a:ext cx="9139237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4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2185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5508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6096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0"/>
            <a:ext cx="4981575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3429000"/>
            <a:ext cx="36083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8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ตัวยึดเนื้อหา 4"/>
          <p:cNvSpPr>
            <a:spLocks noGrp="1"/>
          </p:cNvSpPr>
          <p:nvPr>
            <p:ph idx="1"/>
          </p:nvPr>
        </p:nvSpPr>
        <p:spPr>
          <a:xfrm>
            <a:off x="1143000" y="1785938"/>
            <a:ext cx="7348538" cy="4357687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>
                <a:cs typeface="IrisUPC" pitchFamily="34" charset="-34"/>
              </a:rPr>
              <a:t>  </a:t>
            </a:r>
            <a:r>
              <a:rPr lang="th-TH" sz="3600" b="1" smtClean="0">
                <a:cs typeface="IrisUPC" pitchFamily="34" charset="-34"/>
              </a:rPr>
              <a:t>สำนักงานสภาการพยาบาล</a:t>
            </a:r>
            <a:r>
              <a:rPr lang="en-US" sz="3600" b="1" smtClean="0">
                <a:cs typeface="IrisUPC" pitchFamily="34" charset="-34"/>
              </a:rPr>
              <a:t>  </a:t>
            </a:r>
            <a:r>
              <a:rPr lang="th-TH" sz="3600" b="1" smtClean="0">
                <a:cs typeface="IrisUPC" pitchFamily="34" charset="-34"/>
              </a:rPr>
              <a:t>อาคารนครินทรศรี กระทรวงสาธารณสุข</a:t>
            </a:r>
            <a:r>
              <a:rPr lang="en-US" sz="3600" b="1" smtClean="0">
                <a:cs typeface="IrisUPC" pitchFamily="34" charset="-34"/>
              </a:rPr>
              <a:t>  </a:t>
            </a:r>
            <a:r>
              <a:rPr lang="th-TH" sz="3600" b="1" smtClean="0">
                <a:cs typeface="IrisUPC" pitchFamily="34" charset="-34"/>
              </a:rPr>
              <a:t>ถนนติวานนท์</a:t>
            </a:r>
            <a:r>
              <a:rPr lang="en-US" sz="3600" b="1" smtClean="0">
                <a:cs typeface="IrisUPC" pitchFamily="34" charset="-34"/>
              </a:rPr>
              <a:t> </a:t>
            </a:r>
          </a:p>
          <a:p>
            <a:pPr>
              <a:buFontTx/>
              <a:buNone/>
            </a:pPr>
            <a:r>
              <a:rPr lang="en-US" sz="3600" b="1" smtClean="0">
                <a:cs typeface="IrisUPC" pitchFamily="34" charset="-34"/>
              </a:rPr>
              <a:t>  </a:t>
            </a:r>
            <a:r>
              <a:rPr lang="th-TH" sz="3600" b="1" smtClean="0">
                <a:cs typeface="IrisUPC" pitchFamily="34" charset="-34"/>
              </a:rPr>
              <a:t>อำเภอเมือง</a:t>
            </a:r>
            <a:r>
              <a:rPr lang="en-US" sz="3600" b="1" smtClean="0">
                <a:cs typeface="IrisUPC" pitchFamily="34" charset="-34"/>
              </a:rPr>
              <a:t>  </a:t>
            </a:r>
            <a:r>
              <a:rPr lang="th-TH" sz="3600" b="1" smtClean="0">
                <a:cs typeface="IrisUPC" pitchFamily="34" charset="-34"/>
              </a:rPr>
              <a:t>จังหวัดนนทบุรี</a:t>
            </a:r>
            <a:r>
              <a:rPr lang="en-US" sz="3600" b="1" smtClean="0">
                <a:cs typeface="IrisUPC" pitchFamily="34" charset="-34"/>
              </a:rPr>
              <a:t>  </a:t>
            </a:r>
            <a:r>
              <a:rPr lang="en-US" sz="3600" b="1" smtClean="0">
                <a:latin typeface="AngsanaUPC" pitchFamily="18" charset="-34"/>
                <a:cs typeface="IrisUPC" pitchFamily="34" charset="-34"/>
              </a:rPr>
              <a:t>11000</a:t>
            </a:r>
            <a:r>
              <a:rPr lang="en-US" sz="3600" b="1" smtClean="0">
                <a:cs typeface="IrisUPC" pitchFamily="34" charset="-34"/>
              </a:rPr>
              <a:t/>
            </a:r>
            <a:br>
              <a:rPr lang="en-US" sz="3600" b="1" smtClean="0">
                <a:cs typeface="IrisUPC" pitchFamily="34" charset="-34"/>
              </a:rPr>
            </a:br>
            <a:r>
              <a:rPr lang="th-TH" sz="3600" b="1" smtClean="0">
                <a:cs typeface="IrisUPC" pitchFamily="34" charset="-34"/>
              </a:rPr>
              <a:t>โทรศัพท์</a:t>
            </a:r>
            <a:r>
              <a:rPr lang="en-US" sz="3600" b="1" smtClean="0">
                <a:cs typeface="IrisUPC" pitchFamily="34" charset="-34"/>
              </a:rPr>
              <a:t> </a:t>
            </a:r>
            <a:r>
              <a:rPr lang="en-US" sz="3600" b="1" smtClean="0">
                <a:latin typeface="AngsanaUPC" pitchFamily="18" charset="-34"/>
                <a:cs typeface="IrisUPC" pitchFamily="34" charset="-34"/>
              </a:rPr>
              <a:t>02-596-7572  </a:t>
            </a:r>
            <a:endParaRPr lang="th-TH" sz="3600" b="1" smtClean="0">
              <a:latin typeface="AngsanaUPC" pitchFamily="18" charset="-34"/>
              <a:cs typeface="IrisUPC" pitchFamily="34" charset="-34"/>
            </a:endParaRPr>
          </a:p>
          <a:p>
            <a:pPr>
              <a:buFontTx/>
              <a:buNone/>
            </a:pPr>
            <a:r>
              <a:rPr lang="en-US" sz="3600" b="1" smtClean="0">
                <a:cs typeface="IrisUPC" pitchFamily="34" charset="-34"/>
              </a:rPr>
              <a:t>  </a:t>
            </a:r>
            <a:r>
              <a:rPr lang="th-TH" sz="3600" b="1" smtClean="0">
                <a:cs typeface="IrisUPC" pitchFamily="34" charset="-34"/>
              </a:rPr>
              <a:t>โทรสาร </a:t>
            </a:r>
            <a:r>
              <a:rPr lang="en-US" sz="3600" b="1" smtClean="0">
                <a:latin typeface="AngsanaUPC" pitchFamily="18" charset="-34"/>
                <a:cs typeface="IrisUPC" pitchFamily="34" charset="-34"/>
              </a:rPr>
              <a:t>0-2589-2305</a:t>
            </a:r>
          </a:p>
          <a:p>
            <a:pPr>
              <a:buFontTx/>
              <a:buNone/>
            </a:pPr>
            <a:r>
              <a:rPr lang="en-US" sz="3600" b="1" smtClean="0">
                <a:cs typeface="IrisUPC" pitchFamily="34" charset="-34"/>
              </a:rPr>
              <a:t>  </a:t>
            </a:r>
            <a:r>
              <a:rPr lang="th-TH" sz="3600" b="1" smtClean="0">
                <a:cs typeface="IrisUPC" pitchFamily="34" charset="-34"/>
              </a:rPr>
              <a:t>เว็บไซด์ </a:t>
            </a:r>
            <a:r>
              <a:rPr lang="en-US" sz="3600" b="1" smtClean="0">
                <a:latin typeface="AngsanaUPC" pitchFamily="18" charset="-34"/>
                <a:cs typeface="IrisUPC" pitchFamily="34" charset="-34"/>
              </a:rPr>
              <a:t>www.tnc.or.th</a:t>
            </a:r>
            <a:endParaRPr lang="th-TH" sz="4000" b="1" smtClean="0">
              <a:latin typeface="AngsanaUPC" pitchFamily="18" charset="-34"/>
              <a:cs typeface="IrisUPC" pitchFamily="34" charset="-34"/>
            </a:endParaRPr>
          </a:p>
          <a:p>
            <a:pPr>
              <a:buFontTx/>
              <a:buNone/>
            </a:pPr>
            <a:r>
              <a:rPr lang="en-US" sz="3600" b="1" smtClean="0">
                <a:latin typeface="AngsanaUPC" pitchFamily="18" charset="-34"/>
                <a:cs typeface="IrisUPC" pitchFamily="34" charset="-34"/>
              </a:rPr>
              <a:t>    E-mail : tnc_network@hotmail.com</a:t>
            </a:r>
          </a:p>
          <a:p>
            <a:pPr algn="ctr">
              <a:buFontTx/>
              <a:buNone/>
            </a:pPr>
            <a:endParaRPr lang="th-TH" sz="3600" b="1" smtClean="0">
              <a:cs typeface="IrisUPC" pitchFamily="34" charset="-34"/>
            </a:endParaRPr>
          </a:p>
        </p:txBody>
      </p:sp>
      <p:pic>
        <p:nvPicPr>
          <p:cNvPr id="166915" name="รูปภาพ 3" descr="logo_สีฟ้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15888"/>
            <a:ext cx="11684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224088" y="661988"/>
            <a:ext cx="3427412" cy="36036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5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Thailand Nursing and Midwifery Council</a:t>
            </a:r>
            <a:endParaRPr lang="th-TH" sz="15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39963" y="952500"/>
            <a:ext cx="1697037" cy="360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www.tnc.or.th</a:t>
            </a:r>
            <a:endParaRPr lang="th-TH" sz="1600" dirty="0">
              <a:solidFill>
                <a:srgbClr val="0070C0"/>
              </a:solidFill>
              <a:latin typeface="Times New Roman" pitchFamily="18" charset="0"/>
              <a:ea typeface="+mj-ea"/>
              <a:cs typeface="JasmineUPC" pitchFamily="18" charset="-34"/>
            </a:endParaRPr>
          </a:p>
        </p:txBody>
      </p:sp>
      <p:cxnSp>
        <p:nvCxnSpPr>
          <p:cNvPr id="6" name="ตัวเชื่อมต่อตรง 7"/>
          <p:cNvCxnSpPr/>
          <p:nvPr/>
        </p:nvCxnSpPr>
        <p:spPr>
          <a:xfrm>
            <a:off x="1000100" y="1023938"/>
            <a:ext cx="7848872" cy="0"/>
          </a:xfrm>
          <a:prstGeom prst="line">
            <a:avLst/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195513" y="44450"/>
            <a:ext cx="3240087" cy="7921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h-TH" sz="46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JasmineUPC" pitchFamily="18" charset="-34"/>
              </a:rPr>
              <a:t>สภาการพยาบาล</a:t>
            </a:r>
          </a:p>
        </p:txBody>
      </p:sp>
    </p:spTree>
    <p:extLst>
      <p:ext uri="{BB962C8B-B14F-4D97-AF65-F5344CB8AC3E}">
        <p14:creationId xmlns:p14="http://schemas.microsoft.com/office/powerpoint/2010/main" val="10546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1BE904-1F30-44B4-AE7B-BD98F6C5816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th-TH" smtClean="0"/>
          </a:p>
        </p:txBody>
      </p:sp>
      <p:sp>
        <p:nvSpPr>
          <p:cNvPr id="99331" name="Line 2"/>
          <p:cNvSpPr>
            <a:spLocks noChangeShapeType="1"/>
          </p:cNvSpPr>
          <p:nvPr/>
        </p:nvSpPr>
        <p:spPr bwMode="auto">
          <a:xfrm>
            <a:off x="1295400" y="28194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mtClean="0">
              <a:solidFill>
                <a:srgbClr val="FFFFFF"/>
              </a:solidFill>
            </a:endParaRPr>
          </a:p>
        </p:txBody>
      </p:sp>
      <p:sp>
        <p:nvSpPr>
          <p:cNvPr id="99332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10200" cy="731838"/>
          </a:xfrm>
          <a:prstGeom prst="rect">
            <a:avLst/>
          </a:prstGeom>
          <a:solidFill>
            <a:srgbClr val="99CC00"/>
          </a:solidFill>
          <a:ln w="76200" cap="rnd">
            <a:solidFill>
              <a:srgbClr val="FF00FF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200" b="1" smtClean="0">
                <a:solidFill>
                  <a:srgbClr val="800080"/>
                </a:solidFill>
                <a:latin typeface="Helvetica Narrow" pitchFamily="34" charset="0"/>
                <a:cs typeface="JasmineUPC" pitchFamily="18" charset="-34"/>
              </a:rPr>
              <a:t>คณะกรรมการสภาการพยาบาล</a:t>
            </a:r>
            <a:endParaRPr lang="en-US" sz="3200" b="1" smtClean="0">
              <a:solidFill>
                <a:srgbClr val="800080"/>
              </a:solidFill>
              <a:latin typeface="Helvetica Narrow" pitchFamily="34" charset="0"/>
              <a:cs typeface="JasmineUPC" pitchFamily="18" charset="-34"/>
            </a:endParaRPr>
          </a:p>
        </p:txBody>
      </p:sp>
      <p:sp>
        <p:nvSpPr>
          <p:cNvPr id="99333" name="Text Box 4"/>
          <p:cNvSpPr txBox="1">
            <a:spLocks noChangeArrowheads="1"/>
          </p:cNvSpPr>
          <p:nvPr/>
        </p:nvSpPr>
        <p:spPr bwMode="auto">
          <a:xfrm>
            <a:off x="3200400" y="1447800"/>
            <a:ext cx="2971800" cy="70167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 smtClean="0">
                <a:solidFill>
                  <a:srgbClr val="FFFFFF"/>
                </a:solidFill>
                <a:latin typeface="Helvetica Narrow" pitchFamily="34" charset="0"/>
                <a:cs typeface="JasmineUPC" pitchFamily="18" charset="-34"/>
              </a:rPr>
              <a:t>นายกสภาการพยาบาล</a:t>
            </a:r>
            <a:endParaRPr lang="en-US" b="1" smtClean="0">
              <a:solidFill>
                <a:srgbClr val="FFFFFF"/>
              </a:solidFill>
              <a:latin typeface="Helvetica Narrow" pitchFamily="34" charset="0"/>
              <a:cs typeface="JasmineUPC" pitchFamily="18" charset="-34"/>
            </a:endParaRPr>
          </a:p>
        </p:txBody>
      </p:sp>
      <p:sp>
        <p:nvSpPr>
          <p:cNvPr id="99334" name="Text Box 5"/>
          <p:cNvSpPr txBox="1">
            <a:spLocks noChangeArrowheads="1"/>
          </p:cNvSpPr>
          <p:nvPr/>
        </p:nvSpPr>
        <p:spPr bwMode="auto">
          <a:xfrm>
            <a:off x="533400" y="3048000"/>
            <a:ext cx="2667000" cy="838200"/>
          </a:xfrm>
          <a:prstGeom prst="rect">
            <a:avLst/>
          </a:prstGeom>
          <a:solidFill>
            <a:srgbClr val="3366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200" b="1" smtClean="0">
                <a:solidFill>
                  <a:srgbClr val="FFFFFF"/>
                </a:solidFill>
                <a:latin typeface="Helvetica Narrow" pitchFamily="34" charset="0"/>
                <a:cs typeface="JasmineUPC" pitchFamily="18" charset="-34"/>
              </a:rPr>
              <a:t>คณะกรรมการที่มาจากการแต่งตั้ง จำนวน 16 คน</a:t>
            </a:r>
            <a:endParaRPr lang="en-US" sz="2200" b="1" smtClean="0">
              <a:solidFill>
                <a:srgbClr val="FFFFFF"/>
              </a:solidFill>
              <a:latin typeface="Helvetica Narrow" pitchFamily="34" charset="0"/>
              <a:cs typeface="JasmineUPC" pitchFamily="18" charset="-34"/>
            </a:endParaRPr>
          </a:p>
        </p:txBody>
      </p:sp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5562600" y="3124200"/>
            <a:ext cx="2819400" cy="838200"/>
          </a:xfrm>
          <a:prstGeom prst="rect">
            <a:avLst/>
          </a:prstGeom>
          <a:solidFill>
            <a:srgbClr val="00808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200" b="1" smtClean="0">
                <a:solidFill>
                  <a:srgbClr val="FFFFFF"/>
                </a:solidFill>
                <a:latin typeface="Helvetica Narrow" pitchFamily="34" charset="0"/>
                <a:cs typeface="JasmineUPC" pitchFamily="18" charset="-34"/>
              </a:rPr>
              <a:t>คณะกรรมการที่มากจากการเลือกตั้ง จำนวน 16 คน</a:t>
            </a:r>
            <a:endParaRPr lang="en-US" sz="2200" b="1" smtClean="0">
              <a:solidFill>
                <a:srgbClr val="FFFFFF"/>
              </a:solidFill>
              <a:latin typeface="Helvetica Narrow" pitchFamily="34" charset="0"/>
              <a:cs typeface="JasmineUPC" pitchFamily="18" charset="-34"/>
            </a:endParaRPr>
          </a:p>
        </p:txBody>
      </p:sp>
      <p:sp>
        <p:nvSpPr>
          <p:cNvPr id="99336" name="Text Box 7"/>
          <p:cNvSpPr txBox="1">
            <a:spLocks noChangeArrowheads="1"/>
          </p:cNvSpPr>
          <p:nvPr/>
        </p:nvSpPr>
        <p:spPr bwMode="auto">
          <a:xfrm>
            <a:off x="762000" y="2211388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en-US" b="1" smtClean="0">
                <a:solidFill>
                  <a:srgbClr val="0000FF"/>
                </a:solidFill>
                <a:latin typeface="Helvetica Narrow" pitchFamily="34" charset="0"/>
                <a:cs typeface="JasmineUPC" pitchFamily="18" charset="-34"/>
              </a:rPr>
              <a:t>(</a:t>
            </a:r>
            <a:r>
              <a:rPr lang="th-TH" b="1" smtClean="0">
                <a:solidFill>
                  <a:srgbClr val="0000FF"/>
                </a:solidFill>
                <a:latin typeface="Helvetica Narrow" pitchFamily="34" charset="0"/>
                <a:cs typeface="JasmineUPC" pitchFamily="18" charset="-34"/>
              </a:rPr>
              <a:t>เลือกจากคณะกรรมการสภาการพยาบาล</a:t>
            </a:r>
            <a:r>
              <a:rPr lang="en-US" b="1" smtClean="0">
                <a:solidFill>
                  <a:srgbClr val="0000FF"/>
                </a:solidFill>
                <a:latin typeface="Helvetica Narrow" pitchFamily="34" charset="0"/>
                <a:cs typeface="JasmineUPC" pitchFamily="18" charset="-34"/>
              </a:rPr>
              <a:t>)</a:t>
            </a:r>
            <a:endParaRPr lang="en-US" smtClean="0">
              <a:solidFill>
                <a:srgbClr val="0000FF"/>
              </a:solidFill>
              <a:latin typeface="Helvetica Narrow" pitchFamily="34" charset="0"/>
              <a:cs typeface="JasmineUPC" pitchFamily="18" charset="-34"/>
            </a:endParaRPr>
          </a:p>
        </p:txBody>
      </p:sp>
      <p:sp>
        <p:nvSpPr>
          <p:cNvPr id="99337" name="Text Box 8"/>
          <p:cNvSpPr txBox="1">
            <a:spLocks noChangeArrowheads="1"/>
          </p:cNvSpPr>
          <p:nvPr/>
        </p:nvSpPr>
        <p:spPr bwMode="auto">
          <a:xfrm>
            <a:off x="609600" y="4086225"/>
            <a:ext cx="5683250" cy="2678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นายกสมาคมพยาบาลแห่งประเทศไทยฯ   จำนวน  1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ผู้แทนจากกระทรวงสาธารณสุข            จำนวน  5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ผู้แทนจากทบวงมหาวิทยาลัย               จำนวน  4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ผู้แทนจากกระทรวงกลาโหม                จำนวน  3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ผู้แทนจากกระทรวงมหาดไทย              จำนวน  1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en-US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</a:t>
            </a:r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ผู้แทนจากสภากาชาดไทย                   จำนวน  1 คน</a:t>
            </a:r>
            <a:endParaRPr lang="en-US" sz="2400" b="1" smtClean="0">
              <a:solidFill>
                <a:srgbClr val="0D0D0D"/>
              </a:solidFill>
              <a:latin typeface="Helvetica Narrow" pitchFamily="34" charset="0"/>
              <a:cs typeface="JasmineUPC" pitchFamily="18" charset="-34"/>
            </a:endParaRPr>
          </a:p>
          <a:p>
            <a:r>
              <a:rPr lang="th-TH" sz="2400" b="1" smtClean="0">
                <a:solidFill>
                  <a:srgbClr val="0D0D0D"/>
                </a:solidFill>
                <a:latin typeface="Helvetica Narrow" pitchFamily="34" charset="0"/>
                <a:cs typeface="JasmineUPC" pitchFamily="18" charset="-34"/>
              </a:rPr>
              <a:t> ผู้แทนจากกรุงเทพมหานคร                จำนวน  1 คน</a:t>
            </a:r>
            <a:endParaRPr lang="th-TH" sz="2400" smtClean="0">
              <a:solidFill>
                <a:srgbClr val="0D0D0D"/>
              </a:solidFill>
              <a:latin typeface="Angsana New" pitchFamily="18" charset="-34"/>
              <a:cs typeface="JasmineUPC" pitchFamily="18" charset="-34"/>
            </a:endParaRPr>
          </a:p>
        </p:txBody>
      </p:sp>
      <p:sp>
        <p:nvSpPr>
          <p:cNvPr id="99338" name="Line 9"/>
          <p:cNvSpPr>
            <a:spLocks noChangeShapeType="1"/>
          </p:cNvSpPr>
          <p:nvPr/>
        </p:nvSpPr>
        <p:spPr bwMode="auto">
          <a:xfrm>
            <a:off x="4572000" y="2133600"/>
            <a:ext cx="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mtClean="0">
              <a:solidFill>
                <a:srgbClr val="FFFFFF"/>
              </a:solidFill>
            </a:endParaRPr>
          </a:p>
        </p:txBody>
      </p:sp>
      <p:sp>
        <p:nvSpPr>
          <p:cNvPr id="99339" name="Line 10"/>
          <p:cNvSpPr>
            <a:spLocks noChangeShapeType="1"/>
          </p:cNvSpPr>
          <p:nvPr/>
        </p:nvSpPr>
        <p:spPr bwMode="auto">
          <a:xfrm>
            <a:off x="1295400" y="2819400"/>
            <a:ext cx="601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mtClean="0">
              <a:solidFill>
                <a:srgbClr val="FFFFFF"/>
              </a:solidFill>
            </a:endParaRPr>
          </a:p>
        </p:txBody>
      </p:sp>
      <p:sp>
        <p:nvSpPr>
          <p:cNvPr id="99340" name="Line 11"/>
          <p:cNvSpPr>
            <a:spLocks noChangeShapeType="1"/>
          </p:cNvSpPr>
          <p:nvPr/>
        </p:nvSpPr>
        <p:spPr bwMode="auto">
          <a:xfrm>
            <a:off x="7315200" y="2819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177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C25FC-276C-431C-844A-5E62EBE98B0C}" type="slidenum">
              <a:rPr lang="en-US" smtClean="0"/>
              <a:pPr>
                <a:defRPr/>
              </a:pPr>
              <a:t>90</a:t>
            </a:fld>
            <a:endParaRPr lang="th-TH"/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285852" y="4500570"/>
            <a:ext cx="6572296" cy="18573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b="1" kern="10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/>
                <a:cs typeface="Tahoma"/>
              </a:rPr>
              <a:t>สวัสดี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จุดที่สุด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จุดที่สุด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จุดที่สุด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ค่าเริ่มต้นการออกแบบ">
  <a:themeElements>
    <a:clrScheme name="5_ค่าเริ่มต้นการออกแบ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ค่าเริ่มต้นการออกแบบ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lnDef>
  </a:objectDefaults>
  <a:extraClrSchemeLst>
    <a:extraClrScheme>
      <a:clrScheme name="5_ค่าเริ่มต้นการออกแบ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ngsana New" pitchFamily="18" charset="-34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ค่าเริ่มต้นการออกแบบ">
  <a:themeElements>
    <a:clrScheme name="5_ค่าเริ่มต้นการออกแบ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ค่าเริ่มต้นการออกแบบ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lnDef>
  </a:objectDefaults>
  <a:extraClrSchemeLst>
    <a:extraClrScheme>
      <a:clrScheme name="5_ค่าเริ่มต้นการออกแบ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ค่าเริ่มต้นการออกแบบ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powerpoint-templates-20">
  <a:themeElements>
    <a:clrScheme name="201Gp_edu_light 3">
      <a:dk1>
        <a:srgbClr val="000000"/>
      </a:dk1>
      <a:lt1>
        <a:srgbClr val="FFFFFF"/>
      </a:lt1>
      <a:dk2>
        <a:srgbClr val="480048"/>
      </a:dk2>
      <a:lt2>
        <a:srgbClr val="C0C0C0"/>
      </a:lt2>
      <a:accent1>
        <a:srgbClr val="2353D9"/>
      </a:accent1>
      <a:accent2>
        <a:srgbClr val="38A0DA"/>
      </a:accent2>
      <a:accent3>
        <a:srgbClr val="FFFFFF"/>
      </a:accent3>
      <a:accent4>
        <a:srgbClr val="000000"/>
      </a:accent4>
      <a:accent5>
        <a:srgbClr val="ACB3E9"/>
      </a:accent5>
      <a:accent6>
        <a:srgbClr val="3291C5"/>
      </a:accent6>
      <a:hlink>
        <a:srgbClr val="009999"/>
      </a:hlink>
      <a:folHlink>
        <a:srgbClr val="D77A5D"/>
      </a:folHlink>
    </a:clrScheme>
    <a:fontScheme name="201Gp_edu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1Gp_edu_light 1">
        <a:dk1>
          <a:srgbClr val="000000"/>
        </a:dk1>
        <a:lt1>
          <a:srgbClr val="FFFFFF"/>
        </a:lt1>
        <a:dk2>
          <a:srgbClr val="660033"/>
        </a:dk2>
        <a:lt2>
          <a:srgbClr val="C0C0C0"/>
        </a:lt2>
        <a:accent1>
          <a:srgbClr val="0E50A8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AB3D1"/>
        </a:accent5>
        <a:accent6>
          <a:srgbClr val="CE7C2A"/>
        </a:accent6>
        <a:hlink>
          <a:srgbClr val="0099CC"/>
        </a:hlink>
        <a:folHlink>
          <a:srgbClr val="736F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Gp_edu_light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64B4DC"/>
        </a:accent1>
        <a:accent2>
          <a:srgbClr val="EA4A46"/>
        </a:accent2>
        <a:accent3>
          <a:srgbClr val="FFFFFF"/>
        </a:accent3>
        <a:accent4>
          <a:srgbClr val="000000"/>
        </a:accent4>
        <a:accent5>
          <a:srgbClr val="B8D6EB"/>
        </a:accent5>
        <a:accent6>
          <a:srgbClr val="D4423F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Gp_edu_light 3">
        <a:dk1>
          <a:srgbClr val="000000"/>
        </a:dk1>
        <a:lt1>
          <a:srgbClr val="FFFFFF"/>
        </a:lt1>
        <a:dk2>
          <a:srgbClr val="480048"/>
        </a:dk2>
        <a:lt2>
          <a:srgbClr val="C0C0C0"/>
        </a:lt2>
        <a:accent1>
          <a:srgbClr val="2353D9"/>
        </a:accent1>
        <a:accent2>
          <a:srgbClr val="38A0DA"/>
        </a:accent2>
        <a:accent3>
          <a:srgbClr val="FFFFFF"/>
        </a:accent3>
        <a:accent4>
          <a:srgbClr val="000000"/>
        </a:accent4>
        <a:accent5>
          <a:srgbClr val="ACB3E9"/>
        </a:accent5>
        <a:accent6>
          <a:srgbClr val="3291C5"/>
        </a:accent6>
        <a:hlink>
          <a:srgbClr val="009999"/>
        </a:hlink>
        <a:folHlink>
          <a:srgbClr val="D77A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pu_template_182[1]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dpu_template_182[1]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pu_template_182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u_template_182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u_template_182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u_template_182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u_template_182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u_template_182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u_template_182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GLOBAL">
  <a:themeElements>
    <a:clrScheme name="GLOB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OBAL">
      <a:majorFont>
        <a:latin typeface="Times New Roman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JasmineUPC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JasmineUPC" pitchFamily="18" charset="-34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1697</TotalTime>
  <Words>3197</Words>
  <Application>Microsoft Office PowerPoint</Application>
  <PresentationFormat>นำเสนอทางหน้าจอ (4:3)</PresentationFormat>
  <Paragraphs>423</Paragraphs>
  <Slides>90</Slides>
  <Notes>3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10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90</vt:i4>
      </vt:variant>
    </vt:vector>
  </HeadingPairs>
  <TitlesOfParts>
    <vt:vector size="101" baseType="lpstr">
      <vt:lpstr>จุดที่สุด</vt:lpstr>
      <vt:lpstr>Contemporary Portrait</vt:lpstr>
      <vt:lpstr>5_ค่าเริ่มต้นการออกแบบ</vt:lpstr>
      <vt:lpstr>Oriel</vt:lpstr>
      <vt:lpstr>1_Office Theme</vt:lpstr>
      <vt:lpstr>1_powerpoint-templates-20</vt:lpstr>
      <vt:lpstr>dpu_template_182[1]</vt:lpstr>
      <vt:lpstr>1_GLOBAL</vt:lpstr>
      <vt:lpstr>Soaring</vt:lpstr>
      <vt:lpstr>6_ค่าเริ่มต้นการออกแบบ</vt:lpstr>
      <vt:lpstr>แผ่นงาน</vt:lpstr>
      <vt:lpstr>สภาการพยาบาล</vt:lpstr>
      <vt:lpstr>งานนำเสนอ PowerPoint</vt:lpstr>
      <vt:lpstr>งานนำเสนอ PowerPoint</vt:lpstr>
      <vt:lpstr>งานนำเสนอ PowerPoint</vt:lpstr>
      <vt:lpstr>กฎหมายที่เกี่ยวข้อง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การทำงานกรรมการสภา</vt:lpstr>
      <vt:lpstr>สภาการพยาบาล</vt:lpstr>
      <vt:lpstr>สภาการพยาบาล</vt:lpstr>
      <vt:lpstr>สภาการพยาบาล</vt:lpstr>
      <vt:lpstr>สภาการพยาบาล</vt:lpstr>
      <vt:lpstr>สภาการพยาบาล</vt:lpstr>
      <vt:lpstr>สภาการพยาบาล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2. แสดงความเห็นเป็นหนังสือ เกี่ยวกับกิจการของสภาการพยาบาลส่งไปยังคณะกรรมการเพื่อพิจารณา และในกรณีที่สมาชิกสามัญร่วมกันตั้งแต่ห้าสิบคนขึ้นไปเสนอให้คณะกรรมการพิจารณาเรื่องใดที่เกี่ยวกับกิจการของสภาการพยาบาล คณะกรรมการต้องพิจารณาและแจ้งผลการพิจารณาการพิจารณาให้ผู้เสนอทราบโดยมิชักช้า</vt:lpstr>
      <vt:lpstr>งานนำเสนอ PowerPoint</vt:lpstr>
      <vt:lpstr>งานนำเสนอ PowerPoint</vt:lpstr>
      <vt:lpstr>งานนำเสนอ PowerPoint</vt:lpstr>
      <vt:lpstr>จริยธรรมแห่งวิชาชีพการพยาบาลและการผดุงครรภ์</vt:lpstr>
      <vt:lpstr>หลักทั่วไป</vt:lpstr>
      <vt:lpstr>การปฏิบัติต่อผู้ป่วยหรือผู้รับบริการ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การปฏิบัติต่อผู้ร่วมวิชาชีพ /ผู้ร่วมงาน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บทบาทหน้าที่ของผู้แทนสภาการพยาบาล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แนวทางการดำเนินงาน ของผู้แทนสภาการพยาบาลประจำจังหวัด</vt:lpstr>
      <vt:lpstr>งานนำเสนอ PowerPoint</vt:lpstr>
      <vt:lpstr>การเปลี่ยนตำแหน่งพยาบาลเทคนิค เป็นพยาบาลวิชาชีพ</vt:lpstr>
      <vt:lpstr>เจ้าพนักงานสาธารณสุขตามมา</vt:lpstr>
      <vt:lpstr>งานนำเสนอ PowerPoint</vt:lpstr>
      <vt:lpstr>ไม่ลดตำแหน่ง ไม่ลดเงิน</vt:lpstr>
      <vt:lpstr>งานนำเสนอ PowerPoint</vt:lpstr>
      <vt:lpstr>ไม่ลดเงินไม่ลดตำแหน่ง คืนเงิน</vt:lpstr>
      <vt:lpstr>ไม่มี ไม่ต่อ ใบอนุญาตประกอบวิชาชีพ ?????</vt:lpstr>
      <vt:lpstr>งานนำเสนอ PowerPoint</vt:lpstr>
      <vt:lpstr>งานนำเสนอ PowerPoint</vt:lpstr>
      <vt:lpstr>ปัญหา อุปสรรค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สภาการพยาบาล</dc:title>
  <dc:creator>ratchadaporn</dc:creator>
  <cp:lastModifiedBy>MKC</cp:lastModifiedBy>
  <cp:revision>186</cp:revision>
  <dcterms:created xsi:type="dcterms:W3CDTF">2010-11-03T03:11:30Z</dcterms:created>
  <dcterms:modified xsi:type="dcterms:W3CDTF">2017-11-18T13:54:12Z</dcterms:modified>
</cp:coreProperties>
</file>