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1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2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4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5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9" r:id="rId2"/>
    <p:sldMasterId id="2147483751" r:id="rId3"/>
    <p:sldMasterId id="2147483857" r:id="rId4"/>
    <p:sldMasterId id="2147484402" r:id="rId5"/>
    <p:sldMasterId id="2147484414" r:id="rId6"/>
    <p:sldMasterId id="2147484585" r:id="rId7"/>
    <p:sldMasterId id="2147484598" r:id="rId8"/>
    <p:sldMasterId id="2147484610" r:id="rId9"/>
    <p:sldMasterId id="2147484623" r:id="rId10"/>
    <p:sldMasterId id="2147484650" r:id="rId11"/>
    <p:sldMasterId id="2147484676" r:id="rId12"/>
    <p:sldMasterId id="2147484688" r:id="rId13"/>
    <p:sldMasterId id="2147485021" r:id="rId14"/>
    <p:sldMasterId id="2147485992" r:id="rId15"/>
    <p:sldMasterId id="2147486004" r:id="rId16"/>
    <p:sldMasterId id="2147486016" r:id="rId17"/>
    <p:sldMasterId id="2147486380" r:id="rId18"/>
    <p:sldMasterId id="2147486394" r:id="rId19"/>
    <p:sldMasterId id="2147486408" r:id="rId20"/>
    <p:sldMasterId id="2147486422" r:id="rId21"/>
    <p:sldMasterId id="2147486434" r:id="rId22"/>
    <p:sldMasterId id="2147486447" r:id="rId23"/>
    <p:sldMasterId id="2147486459" r:id="rId24"/>
    <p:sldMasterId id="2147486472" r:id="rId25"/>
    <p:sldMasterId id="2147486484" r:id="rId26"/>
  </p:sldMasterIdLst>
  <p:notesMasterIdLst>
    <p:notesMasterId r:id="rId201"/>
  </p:notesMasterIdLst>
  <p:sldIdLst>
    <p:sldId id="544" r:id="rId27"/>
    <p:sldId id="666" r:id="rId28"/>
    <p:sldId id="546" r:id="rId29"/>
    <p:sldId id="779" r:id="rId30"/>
    <p:sldId id="787" r:id="rId31"/>
    <p:sldId id="781" r:id="rId32"/>
    <p:sldId id="782" r:id="rId33"/>
    <p:sldId id="783" r:id="rId34"/>
    <p:sldId id="784" r:id="rId35"/>
    <p:sldId id="785" r:id="rId36"/>
    <p:sldId id="786" r:id="rId37"/>
    <p:sldId id="788" r:id="rId38"/>
    <p:sldId id="899" r:id="rId39"/>
    <p:sldId id="900" r:id="rId40"/>
    <p:sldId id="901" r:id="rId41"/>
    <p:sldId id="902" r:id="rId42"/>
    <p:sldId id="903" r:id="rId43"/>
    <p:sldId id="904" r:id="rId44"/>
    <p:sldId id="860" r:id="rId45"/>
    <p:sldId id="861" r:id="rId46"/>
    <p:sldId id="905" r:id="rId47"/>
    <p:sldId id="796" r:id="rId48"/>
    <p:sldId id="651" r:id="rId49"/>
    <p:sldId id="789" r:id="rId50"/>
    <p:sldId id="790" r:id="rId51"/>
    <p:sldId id="864" r:id="rId52"/>
    <p:sldId id="791" r:id="rId53"/>
    <p:sldId id="792" r:id="rId54"/>
    <p:sldId id="841" r:id="rId55"/>
    <p:sldId id="843" r:id="rId56"/>
    <p:sldId id="844" r:id="rId57"/>
    <p:sldId id="845" r:id="rId58"/>
    <p:sldId id="847" r:id="rId59"/>
    <p:sldId id="848" r:id="rId60"/>
    <p:sldId id="849" r:id="rId61"/>
    <p:sldId id="850" r:id="rId62"/>
    <p:sldId id="851" r:id="rId63"/>
    <p:sldId id="852" r:id="rId64"/>
    <p:sldId id="853" r:id="rId65"/>
    <p:sldId id="854" r:id="rId66"/>
    <p:sldId id="793" r:id="rId67"/>
    <p:sldId id="896" r:id="rId68"/>
    <p:sldId id="892" r:id="rId69"/>
    <p:sldId id="898" r:id="rId70"/>
    <p:sldId id="794" r:id="rId71"/>
    <p:sldId id="935" r:id="rId72"/>
    <p:sldId id="1012" r:id="rId73"/>
    <p:sldId id="1013" r:id="rId74"/>
    <p:sldId id="1014" r:id="rId75"/>
    <p:sldId id="1015" r:id="rId76"/>
    <p:sldId id="1016" r:id="rId77"/>
    <p:sldId id="1017" r:id="rId78"/>
    <p:sldId id="795" r:id="rId79"/>
    <p:sldId id="906" r:id="rId80"/>
    <p:sldId id="907" r:id="rId81"/>
    <p:sldId id="1003" r:id="rId82"/>
    <p:sldId id="1004" r:id="rId83"/>
    <p:sldId id="1005" r:id="rId84"/>
    <p:sldId id="1006" r:id="rId85"/>
    <p:sldId id="1007" r:id="rId86"/>
    <p:sldId id="1008" r:id="rId87"/>
    <p:sldId id="1009" r:id="rId88"/>
    <p:sldId id="1000" r:id="rId89"/>
    <p:sldId id="1001" r:id="rId90"/>
    <p:sldId id="1002" r:id="rId91"/>
    <p:sldId id="1010" r:id="rId92"/>
    <p:sldId id="909" r:id="rId93"/>
    <p:sldId id="911" r:id="rId94"/>
    <p:sldId id="912" r:id="rId95"/>
    <p:sldId id="913" r:id="rId96"/>
    <p:sldId id="915" r:id="rId97"/>
    <p:sldId id="924" r:id="rId98"/>
    <p:sldId id="925" r:id="rId99"/>
    <p:sldId id="926" r:id="rId100"/>
    <p:sldId id="927" r:id="rId101"/>
    <p:sldId id="930" r:id="rId102"/>
    <p:sldId id="931" r:id="rId103"/>
    <p:sldId id="932" r:id="rId104"/>
    <p:sldId id="933" r:id="rId105"/>
    <p:sldId id="934" r:id="rId106"/>
    <p:sldId id="777" r:id="rId107"/>
    <p:sldId id="778" r:id="rId108"/>
    <p:sldId id="936" r:id="rId109"/>
    <p:sldId id="937" r:id="rId110"/>
    <p:sldId id="938" r:id="rId111"/>
    <p:sldId id="939" r:id="rId112"/>
    <p:sldId id="940" r:id="rId113"/>
    <p:sldId id="941" r:id="rId114"/>
    <p:sldId id="942" r:id="rId115"/>
    <p:sldId id="943" r:id="rId116"/>
    <p:sldId id="944" r:id="rId117"/>
    <p:sldId id="945" r:id="rId118"/>
    <p:sldId id="946" r:id="rId119"/>
    <p:sldId id="951" r:id="rId120"/>
    <p:sldId id="952" r:id="rId121"/>
    <p:sldId id="953" r:id="rId122"/>
    <p:sldId id="954" r:id="rId123"/>
    <p:sldId id="955" r:id="rId124"/>
    <p:sldId id="956" r:id="rId125"/>
    <p:sldId id="957" r:id="rId126"/>
    <p:sldId id="958" r:id="rId127"/>
    <p:sldId id="959" r:id="rId128"/>
    <p:sldId id="960" r:id="rId129"/>
    <p:sldId id="961" r:id="rId130"/>
    <p:sldId id="962" r:id="rId131"/>
    <p:sldId id="963" r:id="rId132"/>
    <p:sldId id="964" r:id="rId133"/>
    <p:sldId id="965" r:id="rId134"/>
    <p:sldId id="966" r:id="rId135"/>
    <p:sldId id="967" r:id="rId136"/>
    <p:sldId id="968" r:id="rId137"/>
    <p:sldId id="969" r:id="rId138"/>
    <p:sldId id="970" r:id="rId139"/>
    <p:sldId id="971" r:id="rId140"/>
    <p:sldId id="981" r:id="rId141"/>
    <p:sldId id="982" r:id="rId142"/>
    <p:sldId id="986" r:id="rId143"/>
    <p:sldId id="987" r:id="rId144"/>
    <p:sldId id="988" r:id="rId145"/>
    <p:sldId id="989" r:id="rId146"/>
    <p:sldId id="990" r:id="rId147"/>
    <p:sldId id="991" r:id="rId148"/>
    <p:sldId id="992" r:id="rId149"/>
    <p:sldId id="993" r:id="rId150"/>
    <p:sldId id="994" r:id="rId151"/>
    <p:sldId id="995" r:id="rId152"/>
    <p:sldId id="996" r:id="rId153"/>
    <p:sldId id="997" r:id="rId154"/>
    <p:sldId id="998" r:id="rId155"/>
    <p:sldId id="897" r:id="rId156"/>
    <p:sldId id="800" r:id="rId157"/>
    <p:sldId id="803" r:id="rId158"/>
    <p:sldId id="804" r:id="rId159"/>
    <p:sldId id="807" r:id="rId160"/>
    <p:sldId id="808" r:id="rId161"/>
    <p:sldId id="815" r:id="rId162"/>
    <p:sldId id="816" r:id="rId163"/>
    <p:sldId id="817" r:id="rId164"/>
    <p:sldId id="822" r:id="rId165"/>
    <p:sldId id="823" r:id="rId166"/>
    <p:sldId id="824" r:id="rId167"/>
    <p:sldId id="825" r:id="rId168"/>
    <p:sldId id="826" r:id="rId169"/>
    <p:sldId id="827" r:id="rId170"/>
    <p:sldId id="828" r:id="rId171"/>
    <p:sldId id="829" r:id="rId172"/>
    <p:sldId id="830" r:id="rId173"/>
    <p:sldId id="831" r:id="rId174"/>
    <p:sldId id="839" r:id="rId175"/>
    <p:sldId id="865" r:id="rId176"/>
    <p:sldId id="866" r:id="rId177"/>
    <p:sldId id="867" r:id="rId178"/>
    <p:sldId id="868" r:id="rId179"/>
    <p:sldId id="869" r:id="rId180"/>
    <p:sldId id="870" r:id="rId181"/>
    <p:sldId id="871" r:id="rId182"/>
    <p:sldId id="872" r:id="rId183"/>
    <p:sldId id="834" r:id="rId184"/>
    <p:sldId id="873" r:id="rId185"/>
    <p:sldId id="874" r:id="rId186"/>
    <p:sldId id="875" r:id="rId187"/>
    <p:sldId id="876" r:id="rId188"/>
    <p:sldId id="835" r:id="rId189"/>
    <p:sldId id="836" r:id="rId190"/>
    <p:sldId id="837" r:id="rId191"/>
    <p:sldId id="838" r:id="rId192"/>
    <p:sldId id="880" r:id="rId193"/>
    <p:sldId id="877" r:id="rId194"/>
    <p:sldId id="878" r:id="rId195"/>
    <p:sldId id="879" r:id="rId196"/>
    <p:sldId id="883" r:id="rId197"/>
    <p:sldId id="884" r:id="rId198"/>
    <p:sldId id="895" r:id="rId199"/>
    <p:sldId id="891" r:id="rId200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icrosoft Sans Serif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2" autoAdjust="0"/>
    <p:restoredTop sz="94660"/>
  </p:normalViewPr>
  <p:slideViewPr>
    <p:cSldViewPr>
      <p:cViewPr varScale="1">
        <p:scale>
          <a:sx n="65" d="100"/>
          <a:sy n="65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63" Type="http://schemas.openxmlformats.org/officeDocument/2006/relationships/slide" Target="slides/slide37.xml"/><Relationship Id="rId84" Type="http://schemas.openxmlformats.org/officeDocument/2006/relationships/slide" Target="slides/slide58.xml"/><Relationship Id="rId138" Type="http://schemas.openxmlformats.org/officeDocument/2006/relationships/slide" Target="slides/slide112.xml"/><Relationship Id="rId159" Type="http://schemas.openxmlformats.org/officeDocument/2006/relationships/slide" Target="slides/slide133.xml"/><Relationship Id="rId170" Type="http://schemas.openxmlformats.org/officeDocument/2006/relationships/slide" Target="slides/slide144.xml"/><Relationship Id="rId191" Type="http://schemas.openxmlformats.org/officeDocument/2006/relationships/slide" Target="slides/slide165.xml"/><Relationship Id="rId205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28" Type="http://schemas.openxmlformats.org/officeDocument/2006/relationships/slide" Target="slides/slide102.xml"/><Relationship Id="rId144" Type="http://schemas.openxmlformats.org/officeDocument/2006/relationships/slide" Target="slides/slide118.xml"/><Relationship Id="rId149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60" Type="http://schemas.openxmlformats.org/officeDocument/2006/relationships/slide" Target="slides/slide134.xml"/><Relationship Id="rId165" Type="http://schemas.openxmlformats.org/officeDocument/2006/relationships/slide" Target="slides/slide139.xml"/><Relationship Id="rId181" Type="http://schemas.openxmlformats.org/officeDocument/2006/relationships/slide" Target="slides/slide155.xml"/><Relationship Id="rId186" Type="http://schemas.openxmlformats.org/officeDocument/2006/relationships/slide" Target="slides/slide16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34" Type="http://schemas.openxmlformats.org/officeDocument/2006/relationships/slide" Target="slides/slide108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slide" Target="slides/slide124.xml"/><Relationship Id="rId155" Type="http://schemas.openxmlformats.org/officeDocument/2006/relationships/slide" Target="slides/slide129.xml"/><Relationship Id="rId171" Type="http://schemas.openxmlformats.org/officeDocument/2006/relationships/slide" Target="slides/slide145.xml"/><Relationship Id="rId176" Type="http://schemas.openxmlformats.org/officeDocument/2006/relationships/slide" Target="slides/slide150.xml"/><Relationship Id="rId192" Type="http://schemas.openxmlformats.org/officeDocument/2006/relationships/slide" Target="slides/slide166.xml"/><Relationship Id="rId197" Type="http://schemas.openxmlformats.org/officeDocument/2006/relationships/slide" Target="slides/slide171.xml"/><Relationship Id="rId201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61" Type="http://schemas.openxmlformats.org/officeDocument/2006/relationships/slide" Target="slides/slide135.xml"/><Relationship Id="rId166" Type="http://schemas.openxmlformats.org/officeDocument/2006/relationships/slide" Target="slides/slide140.xml"/><Relationship Id="rId182" Type="http://schemas.openxmlformats.org/officeDocument/2006/relationships/slide" Target="slides/slide156.xml"/><Relationship Id="rId187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44" Type="http://schemas.openxmlformats.org/officeDocument/2006/relationships/slide" Target="slides/slide18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51" Type="http://schemas.openxmlformats.org/officeDocument/2006/relationships/slide" Target="slides/slide125.xml"/><Relationship Id="rId156" Type="http://schemas.openxmlformats.org/officeDocument/2006/relationships/slide" Target="slides/slide130.xml"/><Relationship Id="rId177" Type="http://schemas.openxmlformats.org/officeDocument/2006/relationships/slide" Target="slides/slide151.xml"/><Relationship Id="rId198" Type="http://schemas.openxmlformats.org/officeDocument/2006/relationships/slide" Target="slides/slide172.xml"/><Relationship Id="rId172" Type="http://schemas.openxmlformats.org/officeDocument/2006/relationships/slide" Target="slides/slide146.xml"/><Relationship Id="rId193" Type="http://schemas.openxmlformats.org/officeDocument/2006/relationships/slide" Target="slides/slide167.xml"/><Relationship Id="rId202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167" Type="http://schemas.openxmlformats.org/officeDocument/2006/relationships/slide" Target="slides/slide141.xml"/><Relationship Id="rId188" Type="http://schemas.openxmlformats.org/officeDocument/2006/relationships/slide" Target="slides/slide1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162" Type="http://schemas.openxmlformats.org/officeDocument/2006/relationships/slide" Target="slides/slide136.xml"/><Relationship Id="rId183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157" Type="http://schemas.openxmlformats.org/officeDocument/2006/relationships/slide" Target="slides/slide131.xml"/><Relationship Id="rId178" Type="http://schemas.openxmlformats.org/officeDocument/2006/relationships/slide" Target="slides/slide152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slide" Target="slides/slide126.xml"/><Relationship Id="rId173" Type="http://schemas.openxmlformats.org/officeDocument/2006/relationships/slide" Target="slides/slide147.xml"/><Relationship Id="rId194" Type="http://schemas.openxmlformats.org/officeDocument/2006/relationships/slide" Target="slides/slide168.xml"/><Relationship Id="rId199" Type="http://schemas.openxmlformats.org/officeDocument/2006/relationships/slide" Target="slides/slide173.xml"/><Relationship Id="rId203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168" Type="http://schemas.openxmlformats.org/officeDocument/2006/relationships/slide" Target="slides/slide1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163" Type="http://schemas.openxmlformats.org/officeDocument/2006/relationships/slide" Target="slides/slide137.xml"/><Relationship Id="rId184" Type="http://schemas.openxmlformats.org/officeDocument/2006/relationships/slide" Target="slides/slide158.xml"/><Relationship Id="rId189" Type="http://schemas.openxmlformats.org/officeDocument/2006/relationships/slide" Target="slides/slide16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158" Type="http://schemas.openxmlformats.org/officeDocument/2006/relationships/slide" Target="slides/slide1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53" Type="http://schemas.openxmlformats.org/officeDocument/2006/relationships/slide" Target="slides/slide127.xml"/><Relationship Id="rId174" Type="http://schemas.openxmlformats.org/officeDocument/2006/relationships/slide" Target="slides/slide148.xml"/><Relationship Id="rId179" Type="http://schemas.openxmlformats.org/officeDocument/2006/relationships/slide" Target="slides/slide153.xml"/><Relationship Id="rId195" Type="http://schemas.openxmlformats.org/officeDocument/2006/relationships/slide" Target="slides/slide169.xml"/><Relationship Id="rId190" Type="http://schemas.openxmlformats.org/officeDocument/2006/relationships/slide" Target="slides/slide164.xml"/><Relationship Id="rId20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0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43" Type="http://schemas.openxmlformats.org/officeDocument/2006/relationships/slide" Target="slides/slide117.xml"/><Relationship Id="rId148" Type="http://schemas.openxmlformats.org/officeDocument/2006/relationships/slide" Target="slides/slide122.xml"/><Relationship Id="rId164" Type="http://schemas.openxmlformats.org/officeDocument/2006/relationships/slide" Target="slides/slide138.xml"/><Relationship Id="rId169" Type="http://schemas.openxmlformats.org/officeDocument/2006/relationships/slide" Target="slides/slide143.xml"/><Relationship Id="rId185" Type="http://schemas.openxmlformats.org/officeDocument/2006/relationships/slide" Target="slides/slide15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4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1.xml"/><Relationship Id="rId68" Type="http://schemas.openxmlformats.org/officeDocument/2006/relationships/slide" Target="slides/slide42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54" Type="http://schemas.openxmlformats.org/officeDocument/2006/relationships/slide" Target="slides/slide128.xml"/><Relationship Id="rId175" Type="http://schemas.openxmlformats.org/officeDocument/2006/relationships/slide" Target="slides/slide149.xml"/><Relationship Id="rId196" Type="http://schemas.openxmlformats.org/officeDocument/2006/relationships/slide" Target="slides/slide170.xml"/><Relationship Id="rId200" Type="http://schemas.openxmlformats.org/officeDocument/2006/relationships/slide" Target="slides/slide17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Ton\Desktop\WUP2011-F02-Proportion_Urban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Urban</c:v>
                </c:pt>
              </c:strCache>
            </c:strRef>
          </c:tx>
          <c:cat>
            <c:numRef>
              <c:f>Sheet1!$B$1:$J$1</c:f>
              <c:numCache>
                <c:formatCode>General</c:formatCode>
                <c:ptCount val="9"/>
                <c:pt idx="0">
                  <c:v>1950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2040</c:v>
                </c:pt>
                <c:pt idx="8">
                  <c:v>2050</c:v>
                </c:pt>
              </c:numCache>
            </c:numRef>
          </c:cat>
          <c:val>
            <c:numRef>
              <c:f>Sheet1!$B$2:$J$2</c:f>
              <c:numCache>
                <c:formatCode>###,###,##0;\-###,###,##0;_("—"</c:formatCode>
                <c:ptCount val="9"/>
                <c:pt idx="0">
                  <c:v>3395.9190000000012</c:v>
                </c:pt>
                <c:pt idx="1">
                  <c:v>19668.633999999896</c:v>
                </c:pt>
                <c:pt idx="2">
                  <c:v>23314.815999999952</c:v>
                </c:pt>
                <c:pt idx="3">
                  <c:v>25254.702000000001</c:v>
                </c:pt>
                <c:pt idx="4">
                  <c:v>27374.868999999999</c:v>
                </c:pt>
                <c:pt idx="5">
                  <c:v>29704.278999999999</c:v>
                </c:pt>
                <c:pt idx="6">
                  <c:v>32039.226000000021</c:v>
                </c:pt>
                <c:pt idx="7">
                  <c:v>36273.726999999992</c:v>
                </c:pt>
                <c:pt idx="8">
                  <c:v>39567.479000000007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Rural</c:v>
                </c:pt>
              </c:strCache>
            </c:strRef>
          </c:tx>
          <c:cat>
            <c:numRef>
              <c:f>Sheet1!$B$1:$J$1</c:f>
              <c:numCache>
                <c:formatCode>General</c:formatCode>
                <c:ptCount val="9"/>
                <c:pt idx="0">
                  <c:v>1950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2040</c:v>
                </c:pt>
                <c:pt idx="8">
                  <c:v>2050</c:v>
                </c:pt>
              </c:numCache>
            </c:numRef>
          </c:cat>
          <c:val>
            <c:numRef>
              <c:f>Sheet1!$B$3:$J$3</c:f>
              <c:numCache>
                <c:formatCode>###,###,##0;\-###,###,##0;_("—"</c:formatCode>
                <c:ptCount val="9"/>
                <c:pt idx="0">
                  <c:v>17211.40400000002</c:v>
                </c:pt>
                <c:pt idx="1">
                  <c:v>43486.395000000004</c:v>
                </c:pt>
                <c:pt idx="2">
                  <c:v>45807.418000000012</c:v>
                </c:pt>
                <c:pt idx="3">
                  <c:v>45620.934000000001</c:v>
                </c:pt>
                <c:pt idx="4">
                  <c:v>44716.13</c:v>
                </c:pt>
                <c:pt idx="5">
                  <c:v>43180.002</c:v>
                </c:pt>
                <c:pt idx="6">
                  <c:v>41282.167999999998</c:v>
                </c:pt>
                <c:pt idx="7">
                  <c:v>36720.306000000011</c:v>
                </c:pt>
                <c:pt idx="8">
                  <c:v>31469.231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233664"/>
        <c:axId val="131235200"/>
      </c:lineChart>
      <c:catAx>
        <c:axId val="13123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1235200"/>
        <c:crosses val="autoZero"/>
        <c:auto val="1"/>
        <c:lblAlgn val="ctr"/>
        <c:lblOffset val="100"/>
        <c:noMultiLvlLbl val="0"/>
      </c:catAx>
      <c:valAx>
        <c:axId val="131235200"/>
        <c:scaling>
          <c:orientation val="minMax"/>
        </c:scaling>
        <c:delete val="0"/>
        <c:axPos val="l"/>
        <c:majorGridlines/>
        <c:numFmt formatCode="###,###,##0;\-###,###,##0;_(&quot;—&quot;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12336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350B057C-14B2-46DA-AC52-8FFC9FBBB80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652BC941-CABA-4D00-AA5B-D12B9644A32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8701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th-TH" smtClean="0"/>
              <a:t> ปัจจุบันสังคมไทยได้เปลี่ยนแปลงจากสังคมเกษตรกรรม เป็นสังคมอุตสาหกรรมหรือสังคมเมืองมากยิ่งขึ้น สัดส่วนของประชากรในเขตชนบทนั้นมีแนวโน้มที่จะลดลงอย่างต่อเนื่อง </a:t>
            </a:r>
          </a:p>
          <a:p>
            <a:pPr>
              <a:buFontTx/>
              <a:buChar char="•"/>
            </a:pPr>
            <a:r>
              <a:rPr lang="th-TH" smtClean="0"/>
              <a:t>คนไทยมีลูกน้อยลง และครอบครัวไทยมีขนาดเล็กลง</a:t>
            </a:r>
          </a:p>
          <a:p>
            <a:pPr>
              <a:buFontTx/>
              <a:buChar char="•"/>
            </a:pPr>
            <a:r>
              <a:rPr lang="th-TH" smtClean="0"/>
              <a:t>ชนชั้นกลางมีบทบาทมากขึ้น ต่อเศรษฐกิจในอนาคต การเปลี่ยนแปลงทางสังคม วัฒนธรรม การเมือง เนื่องจากมีจำนวนเพิ่มมากขึ้น มีความรู้ความสามารถและเข้าถึงเทคโนโลยีสารสนเทศ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36045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EDD0704A-88EC-47B8-8945-7613EAECE5E8}" type="slidenum">
              <a:rPr lang="en-US" sz="1200" smtClean="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68</a:t>
            </a:fld>
            <a:endParaRPr lang="en-US" sz="1200" smtClean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5E33A952-5206-457C-A975-0A442CF696DF}" type="slidenum">
              <a:rPr lang="en-US" sz="1200" smtClean="0">
                <a:latin typeface="Calibri" pitchFamily="34" charset="0"/>
                <a:cs typeface="Cordia New" pitchFamily="34" charset="-34"/>
              </a:rPr>
              <a:pPr eaLnBrk="1" hangingPunct="1"/>
              <a:t>85</a:t>
            </a:fld>
            <a:endParaRPr lang="en-US" sz="1200" smtClean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61476" name="Notes Placeholder 4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.pn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7543800" cy="704850"/>
          </a:xfrm>
          <a:extLst/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/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9410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89422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19" indent="0">
              <a:buNone/>
              <a:defRPr sz="2400"/>
            </a:lvl3pPr>
            <a:lvl4pPr marL="1371479" indent="0">
              <a:buNone/>
              <a:defRPr sz="2000"/>
            </a:lvl4pPr>
            <a:lvl5pPr marL="1828639" indent="0">
              <a:buNone/>
              <a:defRPr sz="2000"/>
            </a:lvl5pPr>
            <a:lvl6pPr marL="2285799" indent="0">
              <a:buNone/>
              <a:defRPr sz="2000"/>
            </a:lvl6pPr>
            <a:lvl7pPr marL="2742959" indent="0">
              <a:buNone/>
              <a:defRPr sz="2000"/>
            </a:lvl7pPr>
            <a:lvl8pPr marL="3200118" indent="0">
              <a:buNone/>
              <a:defRPr sz="2000"/>
            </a:lvl8pPr>
            <a:lvl9pPr marL="3657278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1AEA1-22D1-4438-A47E-31E63458BFE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BCAD-5112-43D3-9BAC-5E96BD8DF67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14401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5F10B-DC67-4DF3-82A4-1C923D7A4B1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C8D62-74CC-40DC-BFF8-14F6DAB2A14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7074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E0C99-A8D7-4950-AD59-5F50C4D73A2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D6899-C448-45D0-8D3E-ADD6A6B1917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4517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F2A42670-7B09-426B-8A12-000D7C85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525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CF6A65A-870A-4383-8A6B-BC72B4D4E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19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60E0EEA5-7E75-48C4-B7D1-CBB224EDC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04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CCEFDAFF-86BC-4BBC-81FE-8F3D202E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49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CA1C325-33E2-4F72-B466-2F26C6CA6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47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DCF2335C-37EF-4E91-8192-82B796884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785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0FFD5DC-3DA6-4549-96AF-1634E6910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9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49713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E83FD7CB-005A-4034-BA48-E3E8EFD60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48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F0FEEC1-CCA3-4BE4-B4B8-5385FD50A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982F443F-A651-48AC-B864-7F2DEE8F0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63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8DDC3DE0-D71C-4C47-8838-41ABB4406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859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D8CC57DF-E22A-4D04-BA4A-E9618EABE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81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4AA24C33-876E-47B8-8746-BAB74444C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824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4905F43A-2C3B-40C2-A07B-8E8963F9E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798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16891D3-D121-4533-B993-ADFD5DBBF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054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E074707-8BC0-4FE5-873C-018FA4B5E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632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C54526DF-50B9-4B16-A400-B60E684B5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96F-AF9F-4840-997D-31E8F86BF01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4B64E-CFC3-49B5-B6B4-7879406BFA1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32115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3186847-0695-45F3-B251-2DBB5C51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258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4CE3F36-5489-4574-B643-CE2E9F75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414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8C3B51DA-E727-47D7-9EFD-4CC8EF8C4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51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E2DD166-43A2-4EFA-A41D-F433935C3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60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CAD296B-968A-4BA3-B087-71255DA45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434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1B25-62E4-41F7-8044-576FE35C78D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78F0B-4565-4D4C-BDD6-818F8B63260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36995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9EE71-51AE-4E28-A73B-7730791B237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3039B-9C1D-4F0D-8D51-3C4C9FBA1C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14286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EEF7-B9F7-4729-AC0F-2469D5319050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9793-8AFB-4C06-8D9B-64B527DFC31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49708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D16D8-D70E-44F1-94C2-329C615BFFB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EC88B-F6B5-4C79-9D06-631A26F1DA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87246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9C4A3-096E-4674-B1C0-8A332DAC353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2A42-7892-4FDD-8494-59D87D423A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2855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7C5E-B0AB-409C-8BC8-18AD6DA17BD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CFF7-5982-4983-8F46-1D6274C787F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40917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EC8C-DC9D-46BB-B5E7-917C9C63596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B9F7A-284D-4502-ACBA-EBE0E58DCF2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88874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83D0-A25D-44B5-9CF1-1CE875E9046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D9A82-5B5F-426A-90AD-BC8A95BD677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96591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66A3-36D1-4B5A-B390-E05322D2E2C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B82A2-43B3-4A4B-B63E-52C15FA7030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85107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19" indent="0">
              <a:buNone/>
              <a:defRPr sz="2400"/>
            </a:lvl3pPr>
            <a:lvl4pPr marL="1371479" indent="0">
              <a:buNone/>
              <a:defRPr sz="2000"/>
            </a:lvl4pPr>
            <a:lvl5pPr marL="1828639" indent="0">
              <a:buNone/>
              <a:defRPr sz="2000"/>
            </a:lvl5pPr>
            <a:lvl6pPr marL="2285799" indent="0">
              <a:buNone/>
              <a:defRPr sz="2000"/>
            </a:lvl6pPr>
            <a:lvl7pPr marL="2742959" indent="0">
              <a:buNone/>
              <a:defRPr sz="2000"/>
            </a:lvl7pPr>
            <a:lvl8pPr marL="3200118" indent="0">
              <a:buNone/>
              <a:defRPr sz="2000"/>
            </a:lvl8pPr>
            <a:lvl9pPr marL="3657278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820F-4278-46E1-A3F7-B596B462353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7B6CA-24A3-42B2-8246-786E900D33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40511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C8F96-A8D6-452D-8C2D-EA116E577BB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A97E-A5BF-44A3-BD7A-A75022215B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27841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E9CA-D70D-4115-9B8F-DDBC44B5B22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B133-02DE-4D55-8CCB-3B5A7BCBF5F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2693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F65C-19B1-46F6-AED6-71BC87C0E8E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0A6DC-C3A5-4ACC-8431-A7B32EF3330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29292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51016-9DF8-4B4E-A8C8-91ECF6ABC0D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8247-9D13-4AA8-B164-F76B1055EE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59102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B3EA4-47D6-48B9-8779-CE672958BDB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5DE3E-27E7-44A4-972D-977019BB511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4789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C4316-EEE2-4926-8392-5EF7ED4874E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8909-75B8-4443-AA18-A25F1B1D3A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86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3F9B-B94A-480A-A7DA-53C308786E8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49EE-EBD0-4EDB-B333-4990D0B6DD0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19108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15BD0-9BF6-41FF-896D-C602C49BF5E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ED92-0C54-4B33-942D-08A7EE4FCF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9169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84FC-79AF-415F-94C1-E4C0E3E6DF3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AB3BA-D7E8-46F6-82F2-8D7142063AF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8499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F5D0F-2DBD-4D9C-9556-53A8974A93A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99C95-E5E8-4285-9EE4-3FCB00815EF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2545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299C0-061A-4AB3-A03D-1CB689055A6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74223-2063-4E0E-B456-4CE90C46F8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39931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F7A2-DBCF-4A9C-99A7-4D8C86208C8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CB72E-48E7-4CDF-A710-31A5A1BD1A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644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C03E-3DFF-4113-8945-73EEB9C9175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6F55-ABE1-47E6-842E-CD024F4351E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84763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C33C-4658-490C-8145-7C953EAA261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4AD3C-046B-45A0-A231-AC9E5EC8760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12415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4B0AAD1-A7B6-4FEF-933A-CAE037E8A29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9479495-4E35-4676-A12B-A0EEF98A8A7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9319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8E1F7CCC-C745-4541-ABA3-3B37EDFEBF3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A7AF2B1-1C7C-4D0A-9115-113764A8D5B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38091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D803958-B1DF-4033-9047-1AFC4E38EAE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C3A264F-0768-45A9-BBDF-BB2F1DBEDE1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590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1623-8CF7-409C-A859-8684D7C1FAD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495D-48E5-4F3F-A050-EC9C52405F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7312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9B7BE70-CD72-4B00-94C6-257E3D1BBB3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318B87F-6511-4A7A-AFE3-562B948E650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18706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5B8F74B-7829-4330-8E82-5FDCFB5BCA9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C6DC1E6-ADF1-4642-95A8-A89EF33AB1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40413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161B6E2-1200-4609-A04D-BD71DDCF0A7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6C0E4A9-8EE0-48A0-B7A3-696E6F0C78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51695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14B4BB7-5301-4DA3-8542-C47BA71D9D6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EDFD521-A880-4E53-BF73-366C64F252A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8597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4F4CE50-7127-4555-882A-C775A2B1480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A0B29E3-18A4-45EE-9BC2-19DF80DF9FC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87957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7C390FE-DF9F-4694-AB5B-D49D518A84B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734C635-4AFF-4435-B54F-DBE7E700B12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99061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F9B7712-959B-4E03-85CB-46D96F54A80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1E93347-035C-45D6-B808-6AE78C6C150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62915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CC92CB21-F8FD-4224-87CC-BBBF05E977B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EC03D95-DB5B-400B-9265-E995AB5D74F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691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0311D"/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0311D"/>
                </a:solidFill>
              </a:defRPr>
            </a:lvl1pPr>
          </a:lstStyle>
          <a:p>
            <a:pPr>
              <a:defRPr/>
            </a:pPr>
            <a:fld id="{389318D0-EAD8-4364-BBBC-F8BE28E3E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01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16AE-09AB-41AE-BA60-FA20C330251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897EF-DED1-4ECE-91F4-4A7F2CFE9C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0125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F7DA-0411-43D0-80A3-CFF948DDACC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BDEF-D3C3-4DA2-8D86-AD1679754E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04763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91554-A144-4D23-90D8-4D1BA46C4A7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8B61-5C2A-4BCC-865C-AD54CEAE0E9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60403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EF8A-C815-41A7-8AD8-4D9EA9CED4D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C052D-4E75-49B3-AFB9-48E9D0A1736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6086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2743-1A55-46FA-9B13-2F9838E64D2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14B0C-EDE8-49EB-9656-775255D94D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5401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2244-E18A-4EDC-99E4-BB696E113A3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4FBDF-A100-4730-8CAB-1CAE6DEF96F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78859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6C55E-40E1-4726-9DC5-700FDDD347F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3B716-20B7-447C-8BDB-0770FD29C1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09650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D75F4-1D3B-4979-AD37-31F418DF0CD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525D-24BD-45A8-BA16-CA4AA5D5FB9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1499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FF6-C829-4E51-B4DC-4318B93B794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B252-AA0E-481F-9E3A-CB627AD9930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2753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C3E2D-E710-45AF-BE63-DFB2B5E536F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E6FE3-4D9A-4421-A962-3793CC4D9C5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10312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EAFB-B77B-49DD-9752-4172DE05943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37521-607D-49F5-81E8-238C45BAA7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68012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92A5-4C43-4287-80C2-B2238428C0C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B3C8C-DDB0-40AE-BC55-B395F6A14E5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905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7AD-F465-4CCF-A637-104E2115E9F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C8574-9451-4367-82C6-5E71319A71F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60699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B4E1B-441E-4E30-858D-5DE07A79ADF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24DE5-4EC5-44D6-82D9-79A961117AE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84253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6CF3E-64A7-45A1-A3A2-3214501E86A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71DF-F6B6-4ED9-A77F-B4DB3E1033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82752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7D53-9815-4DF0-940C-3CB204B1352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F834-6144-4233-A292-88A9BC8837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55371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8A0A-E6C0-48D1-A5EF-E8957B66E05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6ABE-06D7-4461-8C23-1969F430E02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51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82073-4840-4D6C-A8C3-13FFEDC0A4B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D09-1ED5-427C-A435-FC0272F58F2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61222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33F1B-321E-46B6-B84E-FC19DB62302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DCA46-763A-468B-87F1-0EF3D9632DF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75015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9482A-3A5C-40A0-9EF8-C51653065D8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98053-AC9C-4ACF-B750-7B969A2B504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79877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5CE3-84AB-4708-BC9E-2DA5E3BB039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EC4D-2D38-45E8-8F68-4738C045B1F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3057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8FCE-CF62-4D9C-ADFA-BB7C8C0371A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6540-8EDE-4CC0-A126-67450D1A8AE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7523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7B8C-ACBB-4DFE-87ED-951795A27EC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23289-9E8F-47C3-BF4F-B3005F776B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4476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9495-DBCE-4154-9601-B312A93C704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A150B-562B-42DD-9234-36DF85D04DA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41192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2251-77C6-423B-B81E-94AF347614B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F5257-50DE-4C93-8FCD-676ED07519C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2925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1EF4B-5405-4A10-9830-146A08C5035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3AAD-D469-4D34-B62A-76565632B06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8540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A71FF-32BB-4512-BA84-220C6F9F860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FB26-C10D-4D93-A268-632112BE62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48475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1CEF-0FC1-4B9C-8B1F-8D8D40F0635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57823-B8DB-4DA3-9AF0-6238D1018E3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36136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56C8-D0F2-491B-AE74-CF8A43C072F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9085-5190-40E8-9668-B7EF4ACD31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10007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E9F5B-D886-4C05-9220-1B988716752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83BFD-E456-47C6-8670-440AB435871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6431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E9196-1CA5-46D4-9B48-243EA60F620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0178B-450A-4F33-AFFC-33D94C88EFF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97903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828B6-6578-48CC-A029-BB6E18A22DC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44CEA-1E0B-4776-A7E3-A0338ED703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956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0032-1E1D-43D6-9136-016421F3F39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17B52-A15A-4FB0-8854-0F56400DC2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4155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C93A3-04BC-4467-AB45-C25A04A9404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161F-0D4A-492D-8CDD-E8686210FA0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5261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1678-9FD9-4474-9A8C-6F0EE59BEFE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901AC-51CA-4103-ACEA-ECC0ECF04D7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52786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4C4A-7B2D-4317-BB99-81F6E9BFF41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DD4A-7CBF-4E9C-BCD2-5370198729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26820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F5F3-2630-449F-96D2-4E8575C33F80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36967-583F-450C-A332-B7815A3802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26245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7543800" cy="704850"/>
          </a:xfrm>
          <a:extLst/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/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230082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4645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260889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39266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82315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6047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9211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46940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8579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F4CB8-3235-4026-BE13-ECC202AFFFE0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819D8-D421-47D9-94E5-3D7E62FFEFA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57000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224747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69516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7672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0311D"/>
                </a:solidFill>
                <a:latin typeface="Microsoft Sans Serif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4D4D4D"/>
                </a:solidFill>
                <a:latin typeface="Microsoft Sans Serif"/>
                <a:cs typeface="+mn-cs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0311D"/>
                </a:solidFill>
                <a:latin typeface="Microsoft Sans Serif"/>
                <a:cs typeface="+mn-cs"/>
              </a:defRPr>
            </a:lvl1pPr>
          </a:lstStyle>
          <a:p>
            <a:pPr>
              <a:defRPr/>
            </a:pPr>
            <a:fld id="{29D32BA4-6BE8-45C3-8E7E-B68FF336C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64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6" descr="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/>
          <a:stretch>
            <a:fillRect/>
          </a:stretch>
        </p:blipFill>
        <p:spPr bwMode="ltGray">
          <a:xfrm>
            <a:off x="-9525" y="0"/>
            <a:ext cx="427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gray">
          <a:xfrm>
            <a:off x="7391400" y="381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30311D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6" name="AutoShape 54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0" y="2895600"/>
            <a:ext cx="4038600" cy="685800"/>
          </a:xfrm>
          <a:effectLst/>
        </p:spPr>
        <p:txBody>
          <a:bodyPr/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4038600"/>
            <a:ext cx="4038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/>
            </a:lvl1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553200"/>
            <a:ext cx="2133600" cy="244475"/>
          </a:xfrm>
        </p:spPr>
        <p:txBody>
          <a:bodyPr/>
          <a:lstStyle>
            <a:lvl1pPr algn="l">
              <a:defRPr sz="1000" b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553200"/>
            <a:ext cx="2895600" cy="244475"/>
          </a:xfrm>
        </p:spPr>
        <p:txBody>
          <a:bodyPr/>
          <a:lstStyle>
            <a:lvl1pPr algn="ctr">
              <a:defRPr sz="1000" b="0" i="0">
                <a:solidFill>
                  <a:srgbClr val="30311D"/>
                </a:solidFill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8994C9F6-1B3F-47DD-BDF3-479164111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761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68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69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2195008B-25A7-498E-A33A-5352646D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8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92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93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79066919-E450-4D10-8AC2-86A38F4C9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300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16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17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2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041DEDD0-4A03-4533-A139-ACC22FB47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561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40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41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10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11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4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0481184-5B1F-4F79-BF13-5FDFAA4B0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699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64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65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8BCD50A-C73D-4100-BF70-B759D0CCB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8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5D1B-1171-446B-8377-23B89D0FB83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CB5F0-0103-4960-8AE9-0DF32B128AE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4911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88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89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5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6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9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210E42A1-01C3-4946-83B0-D1854D203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778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2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3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2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A56BCF48-01D1-44D1-8F9E-7FB13E864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034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36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37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2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D666BB5-F312-4BF5-9B79-CD5575BD6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194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60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61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ACF425F4-925C-4F17-8E8E-AF4A4B86F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945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84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85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72250" y="714375"/>
            <a:ext cx="2038350" cy="56102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714375"/>
            <a:ext cx="5962650" cy="56102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8C468AC1-9766-4FBF-B88F-5DEC63418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83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8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9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00500" cy="4876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2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8E88250F-BFD4-4D97-B9E1-3FC10564A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982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32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33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7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8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153400" cy="4876800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คลิกไอคอนเพื่อเพิ่มตาราง</a:t>
            </a:r>
            <a:endParaRPr lang="th-TH" noProof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Rectangle 7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683E5552-26B4-44FE-9FAD-87217AA4D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69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ills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4080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1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EB2C687-65AC-4019-A750-C57E38FB1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78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19717FB-F500-4C6C-80B9-9772AAC6E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794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3016778-5270-43A1-AC88-131E30FCC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26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F69F-557E-479F-B169-B3D61A8882B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08B0-426E-4D24-8E92-92C7C98AA9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648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B706716-8229-4D4B-AC86-B02DBC3C4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71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ECBB9BA-AA83-43A9-9D28-D3CB80AB7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70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C5E314D-E390-4255-BADC-623BC34DB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081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44A0DDB-AE4F-4F7B-9B73-783FEF8CF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679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1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22C9E5F-582F-4CD6-94DB-F3FBB1B52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626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A761D19-863D-4E91-A632-7A849BA85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9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679F716-8492-40AF-ACC5-DB46A0A2A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8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0260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0260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CE63546-DAEC-4237-8C30-A4E9161A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672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457200" y="1600221"/>
            <a:ext cx="8229600" cy="37004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D734193-C3F7-464E-9BD7-88328B1B9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521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21"/>
            <a:ext cx="4038600" cy="37004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37004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7A29E79-7DD6-4F9B-8340-8B53CC610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64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1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10 h 1906"/>
                <a:gd name="T4" fmla="*/ 5902 w 5740"/>
                <a:gd name="T5" fmla="*/ 1010 h 1906"/>
                <a:gd name="T6" fmla="*/ 590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069BD62D-6666-4E6B-8DF7-739D5B35B3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61439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7"/>
            <a:ext cx="7543800" cy="704851"/>
          </a:xfrm>
          <a:extLst/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/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866669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6940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04007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357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52147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44292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71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1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350196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802624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543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CEE005A-0563-4EB0-BD1C-E761049D6F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761306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4431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D20288A3-F1B6-4B81-8312-28F02F7A5F8C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DF81E5F-AA4E-4644-8B85-18390B587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4536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44AA924-31B8-40CA-B3E4-178D66152504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821C903A-EC40-48E4-AE62-D5351BDB7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946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035A93B-A13C-43CE-93C3-6845BDD0F6A5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BF732DD-0BEC-44A5-8CE9-81A7A245C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2931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4D5D3BC4-57BA-489D-94F0-439F3FFD57FF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6D3FCB8B-FBCD-4315-B33E-270C72BD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394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FC15120-10F0-44B3-9583-B0A18A176EA7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A2608E7-CC18-43D0-9409-28C258329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284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6A30265F-5427-4E33-B930-DACE672B1393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1387019-6D38-42FC-B402-A0AD5B541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623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90094534-3557-4D63-B05A-A44D39BE69A6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70054AE-725D-42CC-A3F0-F35AD4827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19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39DB9DE-1979-406C-AD8A-E12B09615872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3F33951-93AE-4A86-98EB-08241CFB1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09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27E7D052-9C76-407E-A6E8-CC92564C34CD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C13BEED-0B05-4FC2-A7E3-886C9C216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0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567BF593-A3A3-45E8-B267-CA7293C188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36933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1236FCF8-59A3-451F-8F38-051636C72175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1F177F7-771A-451A-8646-360B7D322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066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7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1" y="365147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C7483169-6080-45D7-9989-C97FA3FAD544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23BB79F-9D89-4365-8A4B-23AF768EA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252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990600"/>
            <a:ext cx="3581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990600"/>
            <a:ext cx="3581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6225"/>
            <a:ext cx="2133600" cy="231775"/>
          </a:xfrm>
        </p:spPr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6225"/>
            <a:ext cx="2895600" cy="231775"/>
          </a:xfrm>
        </p:spPr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6225"/>
            <a:ext cx="2133600" cy="231775"/>
          </a:xfrm>
        </p:spPr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3C32150-CF1D-4B90-ABA1-4E861664D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525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/>
        </p:nvGrpSpPr>
        <p:grpSpPr bwMode="auto">
          <a:xfrm>
            <a:off x="0" y="1135063"/>
            <a:ext cx="1217613" cy="800100"/>
            <a:chOff x="0" y="452558"/>
            <a:chExt cx="914400" cy="524182"/>
          </a:xfrm>
        </p:grpSpPr>
        <p:sp>
          <p:nvSpPr>
            <p:cNvPr id="5" name="Rounded Rectangle 7"/>
            <p:cNvSpPr/>
            <p:nvPr/>
          </p:nvSpPr>
          <p:spPr>
            <a:xfrm>
              <a:off x="591320" y="452558"/>
              <a:ext cx="323080" cy="5241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8"/>
            <p:cNvSpPr/>
            <p:nvPr/>
          </p:nvSpPr>
          <p:spPr>
            <a:xfrm>
              <a:off x="214592" y="452558"/>
              <a:ext cx="323080" cy="5241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7" name="Round Same Side Corner Rectangle 9"/>
            <p:cNvSpPr/>
            <p:nvPr/>
          </p:nvSpPr>
          <p:spPr>
            <a:xfrm rot="5400000">
              <a:off x="-181619" y="634177"/>
              <a:ext cx="524182" cy="160944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362396"/>
            <a:ext cx="6858000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089595"/>
            <a:ext cx="6858000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68718916-1EFA-4C7B-B079-A7160126468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942202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D43EF0F9-45D0-45BF-A790-D4C48F68BC1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7442822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/>
        </p:nvGrpSpPr>
        <p:grpSpPr bwMode="auto">
          <a:xfrm>
            <a:off x="0" y="3124200"/>
            <a:ext cx="1217613" cy="804863"/>
            <a:chOff x="0" y="2343311"/>
            <a:chExt cx="1217066" cy="603796"/>
          </a:xfrm>
        </p:grpSpPr>
        <p:sp>
          <p:nvSpPr>
            <p:cNvPr id="5" name="Rounded Rectangle 7"/>
            <p:cNvSpPr/>
            <p:nvPr/>
          </p:nvSpPr>
          <p:spPr>
            <a:xfrm>
              <a:off x="787046" y="2346884"/>
              <a:ext cx="430020" cy="60022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8"/>
            <p:cNvSpPr/>
            <p:nvPr/>
          </p:nvSpPr>
          <p:spPr>
            <a:xfrm>
              <a:off x="285622" y="2346884"/>
              <a:ext cx="430020" cy="60022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7" name="Round Same Side Corner Rectangle 9"/>
            <p:cNvSpPr/>
            <p:nvPr/>
          </p:nvSpPr>
          <p:spPr>
            <a:xfrm rot="5400000">
              <a:off x="-193003" y="2536314"/>
              <a:ext cx="600223" cy="214217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bottom graphic"/>
          <p:cNvGrpSpPr>
            <a:grpSpLocks/>
          </p:cNvGrpSpPr>
          <p:nvPr/>
        </p:nvGrpSpPr>
        <p:grpSpPr bwMode="auto">
          <a:xfrm>
            <a:off x="0" y="5408613"/>
            <a:ext cx="9144000" cy="1463675"/>
            <a:chOff x="0" y="4056912"/>
            <a:chExt cx="9144000" cy="1096862"/>
          </a:xfrm>
        </p:grpSpPr>
        <p:sp>
          <p:nvSpPr>
            <p:cNvPr id="9" name="Freeform 19"/>
            <p:cNvSpPr/>
            <p:nvPr/>
          </p:nvSpPr>
          <p:spPr bwMode="ltGray">
            <a:xfrm rot="5400000">
              <a:off x="4119931" y="118998"/>
              <a:ext cx="904138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932519"/>
            <a:ext cx="6858000" cy="2105367"/>
          </a:xfrm>
        </p:spPr>
        <p:txBody>
          <a:bodyPr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4084265"/>
            <a:ext cx="6858000" cy="93329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5D71104-F404-45AD-95E6-7E9AF59A9F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4640478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6576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FDBFCAD-B9A6-462D-B1E2-443B457D1A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1075338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96572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413001"/>
            <a:ext cx="365760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96572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3001"/>
            <a:ext cx="365760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A22661CE-1E36-4692-A26C-B0DB520060C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7495453"/>
      </p:ext>
    </p:extLst>
  </p:cSld>
  <p:clrMapOvr>
    <a:masterClrMapping/>
  </p:clrMapOvr>
  <p:transition spd="med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FCFDDCA1-E6F4-4547-BFD4-916A017BE90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8343179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ottom graphic"/>
          <p:cNvGrpSpPr>
            <a:grpSpLocks/>
          </p:cNvGrpSpPr>
          <p:nvPr/>
        </p:nvGrpSpPr>
        <p:grpSpPr bwMode="auto">
          <a:xfrm>
            <a:off x="0" y="5408613"/>
            <a:ext cx="9144000" cy="1463675"/>
            <a:chOff x="0" y="4056912"/>
            <a:chExt cx="9144000" cy="1096862"/>
          </a:xfrm>
        </p:grpSpPr>
        <p:sp>
          <p:nvSpPr>
            <p:cNvPr id="3" name="Freeform 8"/>
            <p:cNvSpPr/>
            <p:nvPr/>
          </p:nvSpPr>
          <p:spPr bwMode="ltGray">
            <a:xfrm rot="5400000">
              <a:off x="4119931" y="118998"/>
              <a:ext cx="904138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24C2CC2C-8757-4F27-A597-E076092066A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638230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B325A13-2438-4AC8-AC50-172FB34AA15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505777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1600200"/>
            <a:ext cx="45720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600202"/>
            <a:ext cx="25908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066046B1-D209-4E8A-A095-8A3A2C719DF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900329"/>
      </p:ext>
    </p:extLst>
  </p:cSld>
  <p:clrMapOvr>
    <a:masterClrMapping/>
  </p:clrMapOvr>
  <p:transition spd="med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3" y="1600200"/>
            <a:ext cx="5029197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600200"/>
            <a:ext cx="2133600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B9B8EFE8-9A20-4FA3-9F7E-D3304182A63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8779142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02DA896-DF38-4857-AC63-3E707DB8AC0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9759147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/>
        </p:nvGrpSpPr>
        <p:grpSpPr bwMode="auto">
          <a:xfrm rot="5400000">
            <a:off x="7056437" y="298450"/>
            <a:ext cx="1063626" cy="393700"/>
            <a:chOff x="0" y="452558"/>
            <a:chExt cx="914400" cy="524182"/>
          </a:xfrm>
        </p:grpSpPr>
        <p:sp>
          <p:nvSpPr>
            <p:cNvPr id="5" name="Rounded Rectangle 7"/>
            <p:cNvSpPr/>
            <p:nvPr/>
          </p:nvSpPr>
          <p:spPr>
            <a:xfrm>
              <a:off x="592313" y="452558"/>
              <a:ext cx="322087" cy="5241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8"/>
            <p:cNvSpPr/>
            <p:nvPr/>
          </p:nvSpPr>
          <p:spPr>
            <a:xfrm>
              <a:off x="215635" y="452558"/>
              <a:ext cx="322087" cy="5241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7" name="Round Same Side Corner Rectangle 9"/>
            <p:cNvSpPr/>
            <p:nvPr/>
          </p:nvSpPr>
          <p:spPr>
            <a:xfrm rot="5400000">
              <a:off x="-181569" y="634127"/>
              <a:ext cx="524182" cy="161044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bottom graphic"/>
          <p:cNvGrpSpPr>
            <a:grpSpLocks/>
          </p:cNvGrpSpPr>
          <p:nvPr/>
        </p:nvGrpSpPr>
        <p:grpSpPr bwMode="auto">
          <a:xfrm>
            <a:off x="0" y="5395913"/>
            <a:ext cx="9144000" cy="1462087"/>
            <a:chOff x="0" y="4046638"/>
            <a:chExt cx="9144000" cy="1096862"/>
          </a:xfrm>
        </p:grpSpPr>
        <p:sp>
          <p:nvSpPr>
            <p:cNvPr id="9" name="Freeform 15"/>
            <p:cNvSpPr/>
            <p:nvPr/>
          </p:nvSpPr>
          <p:spPr bwMode="ltGray">
            <a:xfrm rot="5400000">
              <a:off x="4120036" y="119536"/>
              <a:ext cx="903929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150515"/>
            <a:ext cx="1371600" cy="502168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150515"/>
            <a:ext cx="6172200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D6CEE9D-34CF-47F9-A6C6-D65512E2EF1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0081901"/>
      </p:ext>
    </p:extLst>
  </p:cSld>
  <p:clrMapOvr>
    <a:masterClrMapping/>
  </p:clrMapOvr>
  <p:transition spd="med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D20288A3-F1B6-4B81-8312-28F02F7A5F8C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B80AC17-367F-4DFE-9E6B-5CF64DB6E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1960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44AA924-31B8-40CA-B3E4-178D66152504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6508C1A-2C97-4BB9-A8F1-C1D324DC9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616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3035A93B-A13C-43CE-93C3-6845BDD0F6A5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C4CC125-4552-4BBE-BD08-BC986F52A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183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4D5D3BC4-57BA-489D-94F0-439F3FFD57FF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F6BDE72-093C-4C31-BA5D-926DB3213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647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FC15120-10F0-44B3-9583-B0A18A176EA7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3415E32-D53F-4CE4-92DA-07DF15105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34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6A30265F-5427-4E33-B930-DACE672B1393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D4DC149-EEEC-4466-9D1F-C44852E84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43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BE203542-D5B9-4994-8395-7953D831FE5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806791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90094534-3557-4D63-B05A-A44D39BE69A6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62BDB1B-DEC3-4729-A7A4-231FB773C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01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B39DB9DE-1979-406C-AD8A-E12B09615872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777326D-B0E9-44CD-8392-DF372F7B0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28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27E7D052-9C76-407E-A6E8-CC92564C34CD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8CF039A-F209-4D4C-AE0E-FAA2723B1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88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1236FCF8-59A3-451F-8F38-051636C72175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E6D54AB-A6E2-4CF6-9036-B2413D5F3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51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7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1" y="365147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fld id="{C7483169-6080-45D7-9989-C97FA3FAD544}" type="datetime1">
              <a:rPr lang="th-TH"/>
              <a:pPr>
                <a:defRPr/>
              </a:pPr>
              <a:t>18/11/60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EFCEBE3-9EA7-4EA9-A5AF-8AD4C007D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542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990600"/>
            <a:ext cx="3581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990600"/>
            <a:ext cx="3581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6225"/>
            <a:ext cx="2133600" cy="231775"/>
          </a:xfrm>
        </p:spPr>
        <p:txBody>
          <a:bodyPr/>
          <a:lstStyle>
            <a:lvl1pPr>
              <a:defRPr>
                <a:latin typeface="Microsoft Sans Serif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6225"/>
            <a:ext cx="2895600" cy="231775"/>
          </a:xfrm>
        </p:spPr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6225"/>
            <a:ext cx="2133600" cy="231775"/>
          </a:xfrm>
        </p:spPr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8BDEBAEC-95E2-47A8-8E64-840F562DC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213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C565C079-A23C-46B8-A338-90BCF8FA6F0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1314932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747D58E-02EE-4C47-8947-F26B28E10F3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36419823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3E741E9-B9A8-4C98-A4F4-F951E5759FBD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4272696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28E7A53-155F-4AB5-9C4E-92D364006A08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431084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4FF6C40F-7207-4076-9E7F-80025A3CB01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49659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79554DE-2A23-4D40-A5CD-5CDAC222B85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8889902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CD3ECBB-DDBA-4F20-A71E-1B2CD45C886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84474255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5567030-976E-4BAF-9E01-05699A049867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62525530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76588FE-758D-48B6-BC6C-9EFBCB9A67F3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87895079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FD72D43-7558-4A03-809E-3BA3B57D7B78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6269629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0F98D1C-B99F-48A5-8BB3-50728802A35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15661781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BFE86BE-E196-4A8E-97A1-F4281D226C03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4861161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C4C7BDF-9811-465A-91CC-00741DB23620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45937896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F88D984-B7AB-4F5F-9FA8-226A572EBE57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55297337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4EE75BF-B341-4832-9570-21A538330155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332875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8BA27DF9-E5D9-47C9-8B7A-453E7DFDBF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99711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D278701-CE79-443D-B3F0-27D5F6D121D9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6966733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0ED1454-C083-497C-9B05-5AA9A4A38921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54436839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8993A7B-9B01-4CB1-9246-6C5C1782DA6B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18216995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D564A68-05B4-4470-9345-1492B1CB9AC1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6214968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A4884EF-76D8-4F0B-A3D7-FB11F8E45D8E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892930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0FFFC145-3BAF-448C-8629-BA18F7277305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90608605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744A457-ECE3-4D7C-B759-AFF354BD283A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86278774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Sans Serif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CC646A7-ECAF-4FB5-8564-111B976CF998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62963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5387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8860237-39FF-4201-B417-3A7D78837C6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4327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AE15846-695D-4F77-999D-683C87FE261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7850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1212E3B-B202-44C0-BF0A-C8C47794DC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4812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3DC8255-0708-45C4-9D20-BD972A37A3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034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186A2F78-E227-4F70-B927-5E3FF6DFC97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4137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779D-5D88-4B52-B12E-783ADF26457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1080-361F-4202-8574-EE0D97DF589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1714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13A8-2598-43E0-A23B-5C87679ECE4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951E7-FE33-4C82-BEE8-B4C7D0C221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0723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C6284-FD07-402F-9E78-6F20AD7854F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7EC7-8E7F-4808-A880-88B5BBD642A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6078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3D16B-3BFF-43C7-8185-475F75D24C7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F2B0-01A1-4093-8794-988FECEEF41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9540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C7A9A-1BE2-4C1D-B5F7-B0812633782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27E4-B2D5-42EE-BB2C-247092CBCA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97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0170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D74F-C88A-4C97-A860-40E05A70B54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61F1-E70F-42F3-B24C-3DDC159032E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576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CF57-918E-481E-9627-406F837B0CF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9921-ABD5-4B39-8CAA-3EFA54C9626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9633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1580C-9978-424B-A084-968847C994B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2DCE-41C8-4DC9-BD46-474F79F4A6B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015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19" indent="0">
              <a:buNone/>
              <a:defRPr sz="2400"/>
            </a:lvl3pPr>
            <a:lvl4pPr marL="1371479" indent="0">
              <a:buNone/>
              <a:defRPr sz="2000"/>
            </a:lvl4pPr>
            <a:lvl5pPr marL="1828639" indent="0">
              <a:buNone/>
              <a:defRPr sz="2000"/>
            </a:lvl5pPr>
            <a:lvl6pPr marL="2285799" indent="0">
              <a:buNone/>
              <a:defRPr sz="2000"/>
            </a:lvl6pPr>
            <a:lvl7pPr marL="2742959" indent="0">
              <a:buNone/>
              <a:defRPr sz="2000"/>
            </a:lvl7pPr>
            <a:lvl8pPr marL="3200118" indent="0">
              <a:buNone/>
              <a:defRPr sz="2000"/>
            </a:lvl8pPr>
            <a:lvl9pPr marL="3657278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C2966-5290-48F2-A271-E1BD54558AA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CBC9-9BEF-424F-BD6C-45661DDCF31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94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67CA5-6A9A-4A17-A638-F8E0A448F97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395A-CCCC-4E1F-8795-4EAE0C4B8B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06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D16F-BCE0-4E2A-BDA9-FC12931A457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811B-AC7A-48D2-9887-E89C811F788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4077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CB7DB-B338-44B8-B6FF-258AAC6A8C4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E7C6-9CA3-47C9-9284-A469BDA1A8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5347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0536C-BE29-47CA-859A-1632B5879A5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6870-E62A-486A-B3EF-CCF0FFB2C98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0722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1307B-AB3F-4678-9694-8B0A2633D585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F1787-3D94-470A-976D-5A42CC13A69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0036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C3EA-E4E0-4A93-A3E9-ED52E982659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757-4ED4-4D63-9957-63F8EC0A80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79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40896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649B-74A4-4536-ABF6-9F9636028BC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C1C9-FDD3-4C40-AD65-1E764D4E3A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9657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05B7F-C179-4951-9DA0-809F2AF971D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7EAC-73C8-41B2-A994-2EEE615FD69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5542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232F-3966-4C7A-B95C-FA2E17F331A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D2BD-F5EA-4104-A1A1-8034A39B9A3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8295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EE4A-F708-4C38-93E6-A4230A85DF9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1B32-0BAC-4730-A225-562E4AF0EDB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977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3FFEC-F5F0-48BE-A8DB-BB3EDEA3134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E5C5-C8E7-49DE-9F8F-70D3C7460B2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4188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BF54-27F1-4DE0-B2B7-18E366F26EE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7D08-CA76-4461-BB40-ED1E4B0DC0A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9263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E4FC9-44B2-4536-B43F-A6CC60AAC9A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B229F-01AB-43B1-96DD-0D76FF880F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2729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9362-0AD9-43E1-BA7F-DB9911D21B1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FCCA6-EB43-4010-95A9-01CD64BCD5B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843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7D8A-60FB-4290-AEA8-50269E91FEA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5C4CB-C98E-4CF2-B2D8-5DE8F58C3A6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1517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E393-B551-4D6F-9A7C-188B467DBC6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2FD0-5FDA-432B-B670-0FF4C38A84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554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14328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DCE02-6624-4381-868A-869BF59877E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B5CE5-7A39-4A86-944B-5E9E264606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9779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8A8C-B9C3-43EC-A711-AD21E42863E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C818-4A92-4114-81E7-621254DF01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1491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3F670-9690-4125-B99F-71D2FA52E0B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141D5-7468-49B8-A82F-0B0E82EB5B1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583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A27F7-D28A-4DFA-9720-4110CE3EE86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366FA-3797-4553-B528-57C5A14A5F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1722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D697-2591-45FD-83DE-38CA252DD83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C04D-8991-43EA-AAA9-489E8A36CF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64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9EDF0-0C11-437B-971D-D4AE90833F8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7917-C685-41ED-AE0C-8B27575D340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3967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CF83A-0D02-42A0-B5B0-8143C176677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C03B6-5B12-4412-B04D-39A866C876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6270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6C0D-04DE-4201-9A4A-5A9F6BD86262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D568-53BA-4456-91B2-CA386586ED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723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0A0D2-F6CB-4DCA-B2CB-B9B13110B75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3C74D-E3AF-43C2-AC98-8D6A04850CC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35710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3BE29-CC49-4F05-A8FB-10B57315E62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929BD-39DF-4D1E-9FEB-25AF4533E7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914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987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2249-D1FA-4ED9-88C2-33A66ABA42B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06FC-8FB0-4FFC-A2C2-211623A23E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8657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073E4-1FF5-4FC5-830B-8B23FD12113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9AD5-0046-4293-ACF2-8F0DBD3247E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5123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3036-9A23-4F4E-9D81-7DD203FC533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9AA0-0547-41DA-9D6E-B24976FD706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66277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D359-0EF5-42A4-9D10-35AD4D970CD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FF26B-6BCF-45F2-BD0F-864B9B85553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963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8B901-CF9A-4CF2-B36A-C81EDCBE0871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19CDF-1FA2-4D7B-99CE-ADF7CDA3FAA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36499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E6C13-DE5D-4038-8B71-A10609F190C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53F46-FA9E-495C-ADD2-2AD2446AEDE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5324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B290E-9EBC-490E-971B-F7864FC7985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5C2B-4D1A-4714-B9C3-AD3FFCEFE7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955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88CC1-CBB7-454A-ADD1-14C42F48ADF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E87CE-F356-4AC4-ADBE-D21986B39B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3013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96E1-5F40-4DEC-86E8-1AD9FD56524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CB1DE-3817-4134-938A-2BC7672691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576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32CC-1389-4FD6-B9F0-8BC6E22A354A}" type="datetime1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กลุ่มงานพิทักษ์สิทธิ สำนักกฎหมาย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FB18A-1C04-4880-B6F1-3C9A5431601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392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6995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CDFE-E6CD-43DA-98EB-1AE70F4BE34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B5A1B-B25E-4CBF-92F7-C917F039898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063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589AC-BE09-44CE-B132-B71FB3766BD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BE503-73D2-4554-87AD-406AC14A00B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410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2EEF-53D8-404A-860C-483C5539411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B9C56-6598-4BE0-A415-3ABCB1975A8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2575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6354-FB95-421F-8907-EF1C7B41059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71AF-3E11-4D7F-83C0-B9A976E3458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7408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A3BC2-AB36-4495-AD41-C5FF73E375B0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5113-F88F-4E03-87E0-9CA0E6E90A4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600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332A-4B4D-4614-91EB-DD491AA3AAF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509C-894D-4D29-A322-FF06B4FD2A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39223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43EC-9F99-456A-9736-FAB083F01A9B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8F5C-ABE8-4A5E-95DE-17B52E68F25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3422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5155-76A6-46D3-84E0-A39A67E10F4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07313-2717-4C72-938E-7D9432B5FA4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52886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0AEC7-C819-4FDA-9764-07582AD254C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F757-563E-40B6-B11D-EECA52D29C0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6439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457C-1881-4F95-BFD8-EA94AC7B14C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AAA3C-1AAD-4167-9758-42A7E064FBF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7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947457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BB94E-566D-4E9D-9EB9-7ADF65A82F6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0C55D-4BCA-48FC-9EAD-4630B00352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72017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93112-A9F9-47C9-9311-C719082CB7A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78378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EDA4F-68CE-49E6-B072-2E133E3546A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64A00-823B-4DAB-A17E-2757A3B1DB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6293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FD97-505A-49EC-90DA-43FF1F1354D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2D66-E96E-4B02-A382-1CDD1FF7A04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1998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DE52-395D-44AF-8402-DB659292DC3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E0CB6-D49A-450F-8A15-FC05BC234C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1301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45E6-E560-4C9B-98C5-D6CA802A522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BC88-5D22-41C6-AB73-FD627EFDE38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2142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9" indent="0">
              <a:buNone/>
              <a:defRPr sz="1600" b="1"/>
            </a:lvl6pPr>
            <a:lvl7pPr marL="2742959" indent="0">
              <a:buNone/>
              <a:defRPr sz="1600" b="1"/>
            </a:lvl7pPr>
            <a:lvl8pPr marL="3200118" indent="0">
              <a:buNone/>
              <a:defRPr sz="1600" b="1"/>
            </a:lvl8pPr>
            <a:lvl9pPr marL="3657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38322-DE6E-4487-9411-D149D92AF60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BA2A-3863-44A7-AA59-FD9B1A107A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97675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C2B39-048C-4C29-B3FF-DCDBEABAAAE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8D4C-4B1A-442F-B066-BCE910BA965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6535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BF394-C332-490A-987F-72BB2A89F74D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97BD-87E8-44B0-ABEB-397597791D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88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9" indent="0">
              <a:buNone/>
              <a:defRPr sz="900"/>
            </a:lvl5pPr>
            <a:lvl6pPr marL="2285799" indent="0">
              <a:buNone/>
              <a:defRPr sz="900"/>
            </a:lvl6pPr>
            <a:lvl7pPr marL="2742959" indent="0">
              <a:buNone/>
              <a:defRPr sz="900"/>
            </a:lvl7pPr>
            <a:lvl8pPr marL="3200118" indent="0">
              <a:buNone/>
              <a:defRPr sz="900"/>
            </a:lvl8pPr>
            <a:lvl9pPr marL="3657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B677-6839-4630-9A01-B50FADEA547C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CFB5A-AE82-49E1-BD8B-655FA6303CA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544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5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3" r:id="rId1"/>
    <p:sldLayoutId id="2147486631" r:id="rId2"/>
    <p:sldLayoutId id="2147486632" r:id="rId3"/>
    <p:sldLayoutId id="2147486633" r:id="rId4"/>
    <p:sldLayoutId id="2147486634" r:id="rId5"/>
    <p:sldLayoutId id="2147486635" r:id="rId6"/>
    <p:sldLayoutId id="2147486636" r:id="rId7"/>
    <p:sldLayoutId id="2147486637" r:id="rId8"/>
    <p:sldLayoutId id="2147486638" r:id="rId9"/>
    <p:sldLayoutId id="2147486639" r:id="rId10"/>
    <p:sldLayoutId id="21474866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DD1C22D-A281-4057-B706-BCDA63301D6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15DA309-B02A-4F5B-B7D4-D49A2EF1990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8" r:id="rId1"/>
    <p:sldLayoutId id="2147486809" r:id="rId2"/>
    <p:sldLayoutId id="2147486810" r:id="rId3"/>
    <p:sldLayoutId id="2147486811" r:id="rId4"/>
    <p:sldLayoutId id="2147486812" r:id="rId5"/>
    <p:sldLayoutId id="2147486813" r:id="rId6"/>
    <p:sldLayoutId id="2147486814" r:id="rId7"/>
    <p:sldLayoutId id="2147486815" r:id="rId8"/>
    <p:sldLayoutId id="2147486816" r:id="rId9"/>
    <p:sldLayoutId id="2147486817" r:id="rId10"/>
    <p:sldLayoutId id="2147486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4CAB95F-BB26-4BFD-9A9D-27AD706A2F8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4B91D3B-9990-46DF-9231-7C380695500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9" r:id="rId1"/>
    <p:sldLayoutId id="2147486820" r:id="rId2"/>
    <p:sldLayoutId id="2147486821" r:id="rId3"/>
    <p:sldLayoutId id="2147486822" r:id="rId4"/>
    <p:sldLayoutId id="2147486823" r:id="rId5"/>
    <p:sldLayoutId id="2147486824" r:id="rId6"/>
    <p:sldLayoutId id="2147486825" r:id="rId7"/>
    <p:sldLayoutId id="2147486826" r:id="rId8"/>
    <p:sldLayoutId id="2147486827" r:id="rId9"/>
    <p:sldLayoutId id="2147486828" r:id="rId10"/>
    <p:sldLayoutId id="2147486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BEA228-80DA-4652-AFB9-CB3066B0160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D748B-3A71-4DAF-AF55-2613231A6D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8" r:id="rId1"/>
    <p:sldLayoutId id="2147486719" r:id="rId2"/>
    <p:sldLayoutId id="2147486720" r:id="rId3"/>
    <p:sldLayoutId id="2147486721" r:id="rId4"/>
    <p:sldLayoutId id="2147486722" r:id="rId5"/>
    <p:sldLayoutId id="2147486723" r:id="rId6"/>
    <p:sldLayoutId id="2147486724" r:id="rId7"/>
    <p:sldLayoutId id="2147486725" r:id="rId8"/>
    <p:sldLayoutId id="2147486726" r:id="rId9"/>
    <p:sldLayoutId id="2147486727" r:id="rId10"/>
    <p:sldLayoutId id="2147486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1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3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4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6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9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8707FC-7224-41C9-A6A1-8AE859068108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93631D-7586-49B7-AFC9-454B0F2DC17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9" r:id="rId1"/>
    <p:sldLayoutId id="2147486730" r:id="rId2"/>
    <p:sldLayoutId id="2147486731" r:id="rId3"/>
    <p:sldLayoutId id="2147486732" r:id="rId4"/>
    <p:sldLayoutId id="2147486733" r:id="rId5"/>
    <p:sldLayoutId id="2147486734" r:id="rId6"/>
    <p:sldLayoutId id="2147486735" r:id="rId7"/>
    <p:sldLayoutId id="2147486736" r:id="rId8"/>
    <p:sldLayoutId id="2147486737" r:id="rId9"/>
    <p:sldLayoutId id="2147486738" r:id="rId10"/>
    <p:sldLayoutId id="2147486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4339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D20E640A-25FF-4B8E-986B-5672D8CFFD2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7BFF2386-6F44-498C-9D3C-65EEFFE3431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0" r:id="rId1"/>
    <p:sldLayoutId id="2147486831" r:id="rId2"/>
    <p:sldLayoutId id="2147486832" r:id="rId3"/>
    <p:sldLayoutId id="2147486833" r:id="rId4"/>
    <p:sldLayoutId id="2147486834" r:id="rId5"/>
    <p:sldLayoutId id="2147486835" r:id="rId6"/>
    <p:sldLayoutId id="2147486836" r:id="rId7"/>
    <p:sldLayoutId id="2147486837" r:id="rId8"/>
    <p:sldLayoutId id="2147486838" r:id="rId9"/>
    <p:sldLayoutId id="2147486839" r:id="rId10"/>
    <p:sldLayoutId id="2147486840" r:id="rId11"/>
    <p:sldLayoutId id="2147486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391872-5CE2-4380-AB0A-460EAA79E9AF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23CE1-1267-4CA8-BC95-A49755C001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59081C-7196-460D-AAF8-0FA04ACB9F79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B4527D-0B83-4588-8780-8E0850E45D1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1" r:id="rId1"/>
    <p:sldLayoutId id="2147486752" r:id="rId2"/>
    <p:sldLayoutId id="2147486753" r:id="rId3"/>
    <p:sldLayoutId id="2147486754" r:id="rId4"/>
    <p:sldLayoutId id="2147486755" r:id="rId5"/>
    <p:sldLayoutId id="2147486756" r:id="rId6"/>
    <p:sldLayoutId id="2147486757" r:id="rId7"/>
    <p:sldLayoutId id="2147486758" r:id="rId8"/>
    <p:sldLayoutId id="2147486759" r:id="rId9"/>
    <p:sldLayoutId id="2147486760" r:id="rId10"/>
    <p:sldLayoutId id="2147486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026D81-6A1B-41A5-A912-42783DCFCC4A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C0A581-B2DB-406D-8BE0-D9CC926C8C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2" r:id="rId1"/>
    <p:sldLayoutId id="2147486763" r:id="rId2"/>
    <p:sldLayoutId id="2147486764" r:id="rId3"/>
    <p:sldLayoutId id="2147486765" r:id="rId4"/>
    <p:sldLayoutId id="2147486766" r:id="rId5"/>
    <p:sldLayoutId id="2147486767" r:id="rId6"/>
    <p:sldLayoutId id="2147486768" r:id="rId7"/>
    <p:sldLayoutId id="2147486769" r:id="rId8"/>
    <p:sldLayoutId id="2147486770" r:id="rId9"/>
    <p:sldLayoutId id="2147486771" r:id="rId10"/>
    <p:sldLayoutId id="2147486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2" r:id="rId1"/>
    <p:sldLayoutId id="2147486773" r:id="rId2"/>
    <p:sldLayoutId id="2147486774" r:id="rId3"/>
    <p:sldLayoutId id="2147486775" r:id="rId4"/>
    <p:sldLayoutId id="2147486776" r:id="rId5"/>
    <p:sldLayoutId id="2147486777" r:id="rId6"/>
    <p:sldLayoutId id="2147486778" r:id="rId7"/>
    <p:sldLayoutId id="2147486779" r:id="rId8"/>
    <p:sldLayoutId id="2147486780" r:id="rId9"/>
    <p:sldLayoutId id="2147486781" r:id="rId10"/>
    <p:sldLayoutId id="2147486782" r:id="rId11"/>
    <p:sldLayoutId id="21474868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Image" r:id="rId16" imgW="22857143" imgH="2819048" progId="">
                  <p:embed/>
                </p:oleObj>
              </mc:Choice>
              <mc:Fallback>
                <p:oleObj name="Image" r:id="rId16" imgW="22857143" imgH="2819048" progId="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Image" r:id="rId18" imgW="1494385" imgH="1182930" progId="">
                  <p:embed/>
                </p:oleObj>
              </mc:Choice>
              <mc:Fallback>
                <p:oleObj name="Image" r:id="rId18" imgW="1494385" imgH="1182930" progId="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95400" y="714375"/>
            <a:ext cx="73152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478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19800" y="307975"/>
            <a:ext cx="1905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30311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867400" y="2286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 i="1">
                <a:solidFill>
                  <a:srgbClr val="CC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9464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th-TH" sz="1800" b="1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19465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19466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>
              <a:solidFill>
                <a:srgbClr val="30311D"/>
              </a:solidFill>
              <a:latin typeface="Arial" pitchFamily="34" charset="0"/>
            </a:endParaRPr>
          </a:p>
        </p:txBody>
      </p:sp>
      <p:sp>
        <p:nvSpPr>
          <p:cNvPr id="1101" name="Rectangle 7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0311D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794F046-EF92-489A-8CE8-81FFAFEB5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4" r:id="rId1"/>
    <p:sldLayoutId id="2147486845" r:id="rId2"/>
    <p:sldLayoutId id="2147486846" r:id="rId3"/>
    <p:sldLayoutId id="2147486847" r:id="rId4"/>
    <p:sldLayoutId id="2147486848" r:id="rId5"/>
    <p:sldLayoutId id="2147486849" r:id="rId6"/>
    <p:sldLayoutId id="2147486850" r:id="rId7"/>
    <p:sldLayoutId id="2147486851" r:id="rId8"/>
    <p:sldLayoutId id="2147486852" r:id="rId9"/>
    <p:sldLayoutId id="2147486853" r:id="rId10"/>
    <p:sldLayoutId id="2147486854" r:id="rId11"/>
    <p:sldLayoutId id="2147486855" r:id="rId12"/>
    <p:sldLayoutId id="2147486856" r:id="rId1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7D6017FB-5C70-4DF0-8A7E-F06648B723D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138D5725-E22A-4727-B614-E7843853933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1" r:id="rId1"/>
    <p:sldLayoutId id="2147486642" r:id="rId2"/>
    <p:sldLayoutId id="2147486643" r:id="rId3"/>
    <p:sldLayoutId id="2147486644" r:id="rId4"/>
    <p:sldLayoutId id="2147486645" r:id="rId5"/>
    <p:sldLayoutId id="2147486646" r:id="rId6"/>
    <p:sldLayoutId id="2147486647" r:id="rId7"/>
    <p:sldLayoutId id="2147486648" r:id="rId8"/>
    <p:sldLayoutId id="2147486649" r:id="rId9"/>
    <p:sldLayoutId id="2147486650" r:id="rId10"/>
    <p:sldLayoutId id="2147486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pills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1800">
              <a:solidFill>
                <a:srgbClr val="004080"/>
              </a:solidFill>
              <a:latin typeface="Arial" pitchFamily="34" charset="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4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4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4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62493C-6BDE-42B6-B7C1-B6953247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7" r:id="rId1"/>
    <p:sldLayoutId id="2147486858" r:id="rId2"/>
    <p:sldLayoutId id="2147486859" r:id="rId3"/>
    <p:sldLayoutId id="2147486860" r:id="rId4"/>
    <p:sldLayoutId id="2147486861" r:id="rId5"/>
    <p:sldLayoutId id="2147486862" r:id="rId6"/>
    <p:sldLayoutId id="2147486863" r:id="rId7"/>
    <p:sldLayoutId id="2147486864" r:id="rId8"/>
    <p:sldLayoutId id="2147486865" r:id="rId9"/>
    <p:sldLayoutId id="2147486866" r:id="rId10"/>
    <p:sldLayoutId id="2147486867" r:id="rId11"/>
    <p:sldLayoutId id="2147486868" r:id="rId12"/>
    <p:sldLayoutId id="21474868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0" r:id="rId1"/>
    <p:sldLayoutId id="2147486783" r:id="rId2"/>
    <p:sldLayoutId id="2147486784" r:id="rId3"/>
    <p:sldLayoutId id="2147486785" r:id="rId4"/>
    <p:sldLayoutId id="2147486786" r:id="rId5"/>
    <p:sldLayoutId id="2147486787" r:id="rId6"/>
    <p:sldLayoutId id="2147486788" r:id="rId7"/>
    <p:sldLayoutId id="2147486789" r:id="rId8"/>
    <p:sldLayoutId id="2147486790" r:id="rId9"/>
    <p:sldLayoutId id="2147486791" r:id="rId10"/>
    <p:sldLayoutId id="21474867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511DB49-318A-4BEB-A145-71F62D8E71DB}" type="datetime1">
              <a:rPr lang="th-TH"/>
              <a:pPr>
                <a:defRPr/>
              </a:pPr>
              <a:t>18/11/60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D7FD88-CCDB-4E80-8E1E-7E6C74F8B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1" r:id="rId1"/>
    <p:sldLayoutId id="2147486872" r:id="rId2"/>
    <p:sldLayoutId id="2147486873" r:id="rId3"/>
    <p:sldLayoutId id="2147486874" r:id="rId4"/>
    <p:sldLayoutId id="2147486875" r:id="rId5"/>
    <p:sldLayoutId id="2147486876" r:id="rId6"/>
    <p:sldLayoutId id="2147486877" r:id="rId7"/>
    <p:sldLayoutId id="2147486878" r:id="rId8"/>
    <p:sldLayoutId id="2147486879" r:id="rId9"/>
    <p:sldLayoutId id="2147486880" r:id="rId10"/>
    <p:sldLayoutId id="2147486881" r:id="rId11"/>
    <p:sldLayoutId id="2147486882" r:id="rId12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bottom graphic"/>
          <p:cNvGrpSpPr>
            <a:grpSpLocks/>
          </p:cNvGrpSpPr>
          <p:nvPr/>
        </p:nvGrpSpPr>
        <p:grpSpPr bwMode="auto">
          <a:xfrm>
            <a:off x="0" y="5408613"/>
            <a:ext cx="9144000" cy="1463675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931" y="118998"/>
              <a:ext cx="904138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3555" name="squares"/>
          <p:cNvGrpSpPr>
            <a:grpSpLocks/>
          </p:cNvGrpSpPr>
          <p:nvPr/>
        </p:nvGrpSpPr>
        <p:grpSpPr bwMode="auto">
          <a:xfrm>
            <a:off x="0" y="800100"/>
            <a:ext cx="796925" cy="523875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993" y="452558"/>
              <a:ext cx="322407" cy="5241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4939" y="452558"/>
              <a:ext cx="322409" cy="5241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th-TH" sz="1800">
                <a:solidFill>
                  <a:srgbClr val="FFFFFF"/>
                </a:solidFill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034" y="633592"/>
              <a:ext cx="524182" cy="162115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48425"/>
            <a:ext cx="6218238" cy="180975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pitchFamily="34" charset="0"/>
                <a:cs typeface="DilleniaUPC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3557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2400"/>
            <a:ext cx="731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355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600200"/>
            <a:ext cx="731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448425"/>
            <a:ext cx="1066800" cy="180975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Arial" pitchFamily="34" charset="0"/>
                <a:cs typeface="DilleniaUPC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48425"/>
            <a:ext cx="609600" cy="180975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Arial" pitchFamily="34" charset="0"/>
                <a:cs typeface="DilleniaUPC" pitchFamily="18" charset="-34"/>
              </a:defRPr>
            </a:lvl1pPr>
          </a:lstStyle>
          <a:p>
            <a:pPr>
              <a:defRPr/>
            </a:pPr>
            <a:fld id="{43461F05-ADF4-44D6-AA62-4052AE7A69A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3" r:id="rId1"/>
    <p:sldLayoutId id="2147486884" r:id="rId2"/>
    <p:sldLayoutId id="2147486885" r:id="rId3"/>
    <p:sldLayoutId id="2147486886" r:id="rId4"/>
    <p:sldLayoutId id="2147486887" r:id="rId5"/>
    <p:sldLayoutId id="2147486888" r:id="rId6"/>
    <p:sldLayoutId id="2147486889" r:id="rId7"/>
    <p:sldLayoutId id="2147486890" r:id="rId8"/>
    <p:sldLayoutId id="2147486891" r:id="rId9"/>
    <p:sldLayoutId id="2147486892" r:id="rId10"/>
    <p:sldLayoutId id="214748689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1217613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  <a:cs typeface="DilleniaUPC" pitchFamily="18" charset="-34"/>
        </a:defRPr>
      </a:lvl2pPr>
      <a:lvl3pPr algn="l" defTabSz="1217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  <a:cs typeface="DilleniaUPC" pitchFamily="18" charset="-34"/>
        </a:defRPr>
      </a:lvl3pPr>
      <a:lvl4pPr algn="l" defTabSz="1217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  <a:cs typeface="DilleniaUPC" pitchFamily="18" charset="-34"/>
        </a:defRPr>
      </a:lvl4pPr>
      <a:lvl5pPr algn="l" defTabSz="1217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  <a:cs typeface="DilleniaUPC" pitchFamily="18" charset="-34"/>
        </a:defRPr>
      </a:lvl5pPr>
      <a:lvl6pPr marL="457200" algn="l" defTabSz="1217613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6pPr>
      <a:lvl7pPr marL="914400" algn="l" defTabSz="1217613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7pPr>
      <a:lvl8pPr marL="1371600" algn="l" defTabSz="1217613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8pPr>
      <a:lvl9pPr marL="1828800" algn="l" defTabSz="1217613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9pPr>
    </p:titleStyle>
    <p:bodyStyle>
      <a:lvl1pPr marL="303213" indent="-303213" algn="l" defTabSz="1217613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303213" algn="l" defTabSz="1217613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500" indent="-303213" algn="l" defTabSz="12176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303213" algn="l" defTabSz="12176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200" indent="-303213" algn="l" defTabSz="121761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511DB49-318A-4BEB-A145-71F62D8E71DB}" type="datetime1">
              <a:rPr lang="th-TH"/>
              <a:pPr>
                <a:defRPr/>
              </a:pPr>
              <a:t>18/11/60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026296-E271-463C-8F4E-5C45889BD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4" r:id="rId1"/>
    <p:sldLayoutId id="2147486895" r:id="rId2"/>
    <p:sldLayoutId id="2147486896" r:id="rId3"/>
    <p:sldLayoutId id="2147486897" r:id="rId4"/>
    <p:sldLayoutId id="2147486898" r:id="rId5"/>
    <p:sldLayoutId id="2147486899" r:id="rId6"/>
    <p:sldLayoutId id="2147486900" r:id="rId7"/>
    <p:sldLayoutId id="2147486901" r:id="rId8"/>
    <p:sldLayoutId id="2147486902" r:id="rId9"/>
    <p:sldLayoutId id="2147486903" r:id="rId10"/>
    <p:sldLayoutId id="2147486904" r:id="rId11"/>
    <p:sldLayoutId id="2147486905" r:id="rId12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cs typeface="Angsana New" pitchFamily="18" charset="-34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cambiar el estilo de título	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modificar el estilo de texto del patrón</a:t>
            </a:r>
          </a:p>
          <a:p>
            <a:pPr lvl="1"/>
            <a:r>
              <a:rPr lang="es-ES" altLang="th-TH" smtClean="0"/>
              <a:t>Segundo nivel</a:t>
            </a:r>
          </a:p>
          <a:p>
            <a:pPr lvl="2"/>
            <a:r>
              <a:rPr lang="es-ES" altLang="th-TH" smtClean="0"/>
              <a:t>Tercer nivel</a:t>
            </a:r>
          </a:p>
          <a:p>
            <a:pPr lvl="3"/>
            <a:r>
              <a:rPr lang="es-ES" altLang="th-TH" smtClean="0"/>
              <a:t>Cuarto nivel</a:t>
            </a:r>
          </a:p>
          <a:p>
            <a:pPr lvl="4"/>
            <a:r>
              <a:rPr lang="es-ES" altLang="th-TH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282258-D859-46DF-84ED-490FEB42198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6" r:id="rId1"/>
    <p:sldLayoutId id="2147486907" r:id="rId2"/>
    <p:sldLayoutId id="2147486908" r:id="rId3"/>
    <p:sldLayoutId id="2147486909" r:id="rId4"/>
    <p:sldLayoutId id="2147486910" r:id="rId5"/>
    <p:sldLayoutId id="2147486911" r:id="rId6"/>
    <p:sldLayoutId id="2147486912" r:id="rId7"/>
    <p:sldLayoutId id="2147486913" r:id="rId8"/>
    <p:sldLayoutId id="2147486914" r:id="rId9"/>
    <p:sldLayoutId id="2147486915" r:id="rId10"/>
    <p:sldLayoutId id="21474869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cambiar el estilo de título	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modificar el estilo de texto del patrón</a:t>
            </a:r>
          </a:p>
          <a:p>
            <a:pPr lvl="1"/>
            <a:r>
              <a:rPr lang="es-ES" altLang="th-TH" smtClean="0"/>
              <a:t>Segundo nivel</a:t>
            </a:r>
          </a:p>
          <a:p>
            <a:pPr lvl="2"/>
            <a:r>
              <a:rPr lang="es-ES" altLang="th-TH" smtClean="0"/>
              <a:t>Tercer nivel</a:t>
            </a:r>
          </a:p>
          <a:p>
            <a:pPr lvl="3"/>
            <a:r>
              <a:rPr lang="es-ES" altLang="th-TH" smtClean="0"/>
              <a:t>Cuarto nivel</a:t>
            </a:r>
          </a:p>
          <a:p>
            <a:pPr lvl="4"/>
            <a:r>
              <a:rPr lang="es-ES" altLang="th-TH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B17060-7C16-4E8E-A0F8-A608ADF7C64E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17" r:id="rId1"/>
    <p:sldLayoutId id="2147486918" r:id="rId2"/>
    <p:sldLayoutId id="2147486919" r:id="rId3"/>
    <p:sldLayoutId id="2147486920" r:id="rId4"/>
    <p:sldLayoutId id="2147486921" r:id="rId5"/>
    <p:sldLayoutId id="2147486922" r:id="rId6"/>
    <p:sldLayoutId id="2147486923" r:id="rId7"/>
    <p:sldLayoutId id="2147486924" r:id="rId8"/>
    <p:sldLayoutId id="2147486925" r:id="rId9"/>
    <p:sldLayoutId id="2147486926" r:id="rId10"/>
    <p:sldLayoutId id="21474869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2A1A1A8-4E1F-4977-AE62-8A210F7C5E2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 sz="1800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1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10 h 1906"/>
                <a:gd name="T4" fmla="*/ 5902 w 5740"/>
                <a:gd name="T5" fmla="*/ 1010 h 1906"/>
                <a:gd name="T6" fmla="*/ 590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4" r:id="rId1"/>
    <p:sldLayoutId id="2147486795" r:id="rId2"/>
    <p:sldLayoutId id="2147486796" r:id="rId3"/>
    <p:sldLayoutId id="2147486797" r:id="rId4"/>
    <p:sldLayoutId id="2147486798" r:id="rId5"/>
    <p:sldLayoutId id="2147486799" r:id="rId6"/>
    <p:sldLayoutId id="2147486800" r:id="rId7"/>
    <p:sldLayoutId id="2147486801" r:id="rId8"/>
    <p:sldLayoutId id="2147486802" r:id="rId9"/>
    <p:sldLayoutId id="2147486803" r:id="rId10"/>
    <p:sldLayoutId id="2147486804" r:id="rId11"/>
    <p:sldLayoutId id="214748680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2680C434-AE12-415F-A136-1E2D02E8D32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C903D589-A1E7-4FD9-B8B7-1182E2C01F5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2" r:id="rId1"/>
    <p:sldLayoutId id="2147486653" r:id="rId2"/>
    <p:sldLayoutId id="2147486654" r:id="rId3"/>
    <p:sldLayoutId id="2147486655" r:id="rId4"/>
    <p:sldLayoutId id="2147486656" r:id="rId5"/>
    <p:sldLayoutId id="2147486657" r:id="rId6"/>
    <p:sldLayoutId id="2147486658" r:id="rId7"/>
    <p:sldLayoutId id="2147486659" r:id="rId8"/>
    <p:sldLayoutId id="2147486660" r:id="rId9"/>
    <p:sldLayoutId id="2147486661" r:id="rId10"/>
    <p:sldLayoutId id="2147486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1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3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4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6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9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F1045-216E-49A6-88C9-E61952568D23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A5A66A-41E2-4380-9B51-2279B34ACEB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3" r:id="rId1"/>
    <p:sldLayoutId id="2147486664" r:id="rId2"/>
    <p:sldLayoutId id="2147486665" r:id="rId3"/>
    <p:sldLayoutId id="2147486666" r:id="rId4"/>
    <p:sldLayoutId id="2147486667" r:id="rId5"/>
    <p:sldLayoutId id="2147486668" r:id="rId6"/>
    <p:sldLayoutId id="2147486669" r:id="rId7"/>
    <p:sldLayoutId id="2147486670" r:id="rId8"/>
    <p:sldLayoutId id="2147486671" r:id="rId9"/>
    <p:sldLayoutId id="2147486672" r:id="rId10"/>
    <p:sldLayoutId id="2147486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47D660-196D-4E96-8748-581C521B3B44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CA95E-A8A5-4019-BB41-16173F37F1C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4" r:id="rId1"/>
    <p:sldLayoutId id="2147486675" r:id="rId2"/>
    <p:sldLayoutId id="2147486676" r:id="rId3"/>
    <p:sldLayoutId id="2147486677" r:id="rId4"/>
    <p:sldLayoutId id="2147486678" r:id="rId5"/>
    <p:sldLayoutId id="2147486679" r:id="rId6"/>
    <p:sldLayoutId id="2147486680" r:id="rId7"/>
    <p:sldLayoutId id="2147486681" r:id="rId8"/>
    <p:sldLayoutId id="2147486682" r:id="rId9"/>
    <p:sldLayoutId id="2147486683" r:id="rId10"/>
    <p:sldLayoutId id="2147486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7171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506FB7-A593-4255-A7C1-69421295AAFE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B022C-9B7D-4948-B5C0-AC1A440386B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5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  <p:sldLayoutId id="21474868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A47836-42D0-4E3F-84C1-B16C04174EE7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07C23-045D-4391-B70E-5E679AAF7D6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  <p:sldLayoutId id="21474868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FE6C85-F6D5-4313-ABF8-B1BEC684FF06}" type="datetimeFigureOut">
              <a:rPr lang="th-TH"/>
              <a:pPr>
                <a:defRPr/>
              </a:pPr>
              <a:t>18/11/60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B4EE0C-E535-41A7-99D5-278875CD56F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7" r:id="rId1"/>
    <p:sldLayoutId id="2147486708" r:id="rId2"/>
    <p:sldLayoutId id="2147486709" r:id="rId3"/>
    <p:sldLayoutId id="2147486710" r:id="rId4"/>
    <p:sldLayoutId id="2147486711" r:id="rId5"/>
    <p:sldLayoutId id="2147486712" r:id="rId6"/>
    <p:sldLayoutId id="2147486713" r:id="rId7"/>
    <p:sldLayoutId id="2147486714" r:id="rId8"/>
    <p:sldLayoutId id="2147486715" r:id="rId9"/>
    <p:sldLayoutId id="2147486716" r:id="rId10"/>
    <p:sldLayoutId id="2147486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1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3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4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6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9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9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8" algn="l" defTabSz="91431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oleObject" Target="../embeddings/________Microsoft_Excel_97-20032.xls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3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hyperlink" Target="http://play.kapook.com/dookdik/moji/download-28273" TargetMode="External"/><Relationship Id="rId1" Type="http://schemas.openxmlformats.org/officeDocument/2006/relationships/slideLayout" Target="../slideLayouts/slideLayout27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6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6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65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5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7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8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8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8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8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8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8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8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8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10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gif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10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10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10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0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1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1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73.gi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12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3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9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9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9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5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4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4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4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4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5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5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210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oleObject" Target="../embeddings/________Microsoft_Excel_97-20031.xls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ชื่อเรื่อง 1"/>
          <p:cNvSpPr>
            <a:spLocks noGrp="1"/>
          </p:cNvSpPr>
          <p:nvPr>
            <p:ph type="ctrTitle"/>
          </p:nvPr>
        </p:nvSpPr>
        <p:spPr>
          <a:xfrm>
            <a:off x="468313" y="2276475"/>
            <a:ext cx="7772400" cy="3673475"/>
          </a:xfrm>
        </p:spPr>
        <p:txBody>
          <a:bodyPr/>
          <a:lstStyle/>
          <a:p>
            <a:r>
              <a:rPr lang="th-TH" sz="11500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>แนวทางการบริหารองค์กรพยาบาล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75107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624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624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997BC750-07F5-4DC5-B66B-1FFA7EA61600}" type="slidenum">
              <a:rPr lang="en-US">
                <a:solidFill>
                  <a:srgbClr val="898989"/>
                </a:solidFill>
              </a:rPr>
              <a:pPr eaLnBrk="1" hangingPunct="1"/>
              <a:t>100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66245" name="Picture 2" descr="http://thaipublica.org/wp-content/uploads/2012/04/%E0%B8%A3%E0%B8%B2%E0%B8%A2%E0%B8%88%E0%B9%88%E0%B8%B2%E0%B8%A2%E0%B8%84%E0%B9%88%E0%B8%B2%E0%B8%A3%E0%B8%B1%E0%B8%81%E0%B8%A9%E0%B8%B2%E0%B8%9E%E0%B8%A2%E0%B8%B2%E0%B8%9A%E0%B8%B2%E0%B8%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857750" y="1374775"/>
            <a:ext cx="3929063" cy="4826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67267" name="Rectangle 2"/>
          <p:cNvSpPr>
            <a:spLocks noChangeArrowheads="1"/>
          </p:cNvSpPr>
          <p:nvPr/>
        </p:nvSpPr>
        <p:spPr bwMode="auto">
          <a:xfrm>
            <a:off x="4786313" y="1428750"/>
            <a:ext cx="4141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0000CC"/>
                </a:solidFill>
                <a:latin typeface="TH Niramit AS"/>
                <a:ea typeface="TH Niramit AS"/>
                <a:cs typeface="TH Niramit AS"/>
              </a:rPr>
              <a:t>ผลของหลักประกันสุขภาพแห่งชาติ </a:t>
            </a:r>
            <a:endParaRPr lang="th-TH" sz="2400">
              <a:solidFill>
                <a:srgbClr val="0000CC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4" name="Pentagon 3"/>
          <p:cNvSpPr/>
          <p:nvPr/>
        </p:nvSpPr>
        <p:spPr>
          <a:xfrm rot="16200000">
            <a:off x="5008563" y="1739900"/>
            <a:ext cx="1627187" cy="1928813"/>
          </a:xfrm>
          <a:prstGeom prst="homePlate">
            <a:avLst>
              <a:gd name="adj" fmla="val 323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Pentagon 4"/>
          <p:cNvSpPr/>
          <p:nvPr/>
        </p:nvSpPr>
        <p:spPr>
          <a:xfrm rot="16200000">
            <a:off x="7008813" y="1739900"/>
            <a:ext cx="1627187" cy="1928813"/>
          </a:xfrm>
          <a:prstGeom prst="homePlate">
            <a:avLst>
              <a:gd name="adj" fmla="val 3443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67270" name="TextBox 5"/>
          <p:cNvSpPr txBox="1">
            <a:spLocks noChangeArrowheads="1"/>
          </p:cNvSpPr>
          <p:nvPr/>
        </p:nvSpPr>
        <p:spPr bwMode="auto">
          <a:xfrm>
            <a:off x="4908550" y="2344738"/>
            <a:ext cx="1878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latin typeface="TH Niramit AS"/>
                <a:ea typeface="TH Niramit AS"/>
                <a:cs typeface="TH Niramit AS"/>
              </a:rPr>
              <a:t>ปกป้องครัวเรือนจากการล้มละลาย</a:t>
            </a:r>
          </a:p>
        </p:txBody>
      </p:sp>
      <p:sp>
        <p:nvSpPr>
          <p:cNvPr id="267271" name="TextBox 6"/>
          <p:cNvSpPr txBox="1">
            <a:spLocks noChangeArrowheads="1"/>
          </p:cNvSpPr>
          <p:nvPr/>
        </p:nvSpPr>
        <p:spPr bwMode="auto">
          <a:xfrm>
            <a:off x="6858000" y="2344738"/>
            <a:ext cx="1928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000" b="1">
                <a:latin typeface="TH Niramit AS"/>
                <a:ea typeface="TH Niramit AS"/>
                <a:cs typeface="TH Niramit AS"/>
              </a:rPr>
              <a:t>ประชาชนมีภาระค่าใช้จ่ายลดลง</a:t>
            </a:r>
          </a:p>
          <a:p>
            <a:pPr algn="ctr" eaLnBrk="1" hangingPunct="1"/>
            <a:endParaRPr lang="th-TH" sz="2000" b="1">
              <a:latin typeface="TH Niramit AS"/>
              <a:ea typeface="TH Niramit AS"/>
              <a:cs typeface="TH Niramit AS"/>
            </a:endParaRPr>
          </a:p>
        </p:txBody>
      </p:sp>
      <p:graphicFrame>
        <p:nvGraphicFramePr>
          <p:cNvPr id="267272" name="Chart 7"/>
          <p:cNvGraphicFramePr>
            <a:graphicFrameLocks/>
          </p:cNvGraphicFramePr>
          <p:nvPr/>
        </p:nvGraphicFramePr>
        <p:xfrm>
          <a:off x="4270375" y="3846513"/>
          <a:ext cx="4908550" cy="274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2" r:id="rId4" imgW="4907705" imgH="2743438" progId="Excel.Chart.8">
                  <p:embed/>
                </p:oleObj>
              </mc:Choice>
              <mc:Fallback>
                <p:oleObj r:id="rId4" imgW="4907705" imgH="2743438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5" y="3846513"/>
                        <a:ext cx="4908550" cy="2744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056188" y="6180138"/>
            <a:ext cx="1800225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ก่อน </a:t>
            </a:r>
          </a:p>
          <a:p>
            <a:pPr algn="ctr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หลักประกันสุขภาพ</a:t>
            </a:r>
            <a:endParaRPr lang="th-TH" sz="16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21538" y="6180138"/>
            <a:ext cx="1511300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ปัจจุบัน</a:t>
            </a:r>
            <a:endParaRPr lang="th-TH" sz="18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67275" name="Rectangle 10"/>
          <p:cNvSpPr>
            <a:spLocks noChangeArrowheads="1"/>
          </p:cNvSpPr>
          <p:nvPr/>
        </p:nvSpPr>
        <p:spPr bwMode="auto">
          <a:xfrm>
            <a:off x="5270500" y="5443538"/>
            <a:ext cx="1158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H Niramit AS"/>
                <a:ea typeface="TH Niramit AS"/>
                <a:cs typeface="TH Niramit AS"/>
              </a:rPr>
              <a:t>35%</a:t>
            </a:r>
            <a:endParaRPr lang="th-TH" sz="2400">
              <a:solidFill>
                <a:schemeClr val="bg1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76" name="Rectangle 11"/>
          <p:cNvSpPr>
            <a:spLocks noChangeArrowheads="1"/>
          </p:cNvSpPr>
          <p:nvPr/>
        </p:nvSpPr>
        <p:spPr bwMode="auto">
          <a:xfrm>
            <a:off x="4946650" y="3517900"/>
            <a:ext cx="4181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b="1">
                <a:latin typeface="TH Niramit AS"/>
                <a:ea typeface="TH Niramit AS"/>
                <a:cs typeface="TH Niramit AS"/>
              </a:rPr>
              <a:t>สัดส่วนรายจ่ายสุขภาพเฉลี่ยของไทย</a:t>
            </a:r>
            <a:endParaRPr lang="th-TH"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77" name="Rectangle 12"/>
          <p:cNvSpPr>
            <a:spLocks noChangeArrowheads="1"/>
          </p:cNvSpPr>
          <p:nvPr/>
        </p:nvSpPr>
        <p:spPr bwMode="auto">
          <a:xfrm>
            <a:off x="5270500" y="4254500"/>
            <a:ext cx="1158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H Niramit AS"/>
                <a:ea typeface="TH Niramit AS"/>
                <a:cs typeface="TH Niramit AS"/>
              </a:rPr>
              <a:t>65%</a:t>
            </a:r>
            <a:endParaRPr lang="th-TH" sz="2400">
              <a:solidFill>
                <a:schemeClr val="bg1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78" name="Rectangle 13"/>
          <p:cNvSpPr>
            <a:spLocks noChangeArrowheads="1"/>
          </p:cNvSpPr>
          <p:nvPr/>
        </p:nvSpPr>
        <p:spPr bwMode="auto">
          <a:xfrm>
            <a:off x="7326313" y="5434013"/>
            <a:ext cx="115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H Niramit AS"/>
                <a:ea typeface="TH Niramit AS"/>
                <a:cs typeface="TH Niramit AS"/>
              </a:rPr>
              <a:t>78%</a:t>
            </a:r>
            <a:endParaRPr lang="th-TH" sz="2400">
              <a:solidFill>
                <a:schemeClr val="bg1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79" name="Rectangle 14"/>
          <p:cNvSpPr>
            <a:spLocks noChangeArrowheads="1"/>
          </p:cNvSpPr>
          <p:nvPr/>
        </p:nvSpPr>
        <p:spPr bwMode="auto">
          <a:xfrm>
            <a:off x="6437313" y="5602288"/>
            <a:ext cx="1085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2000" b="1">
                <a:solidFill>
                  <a:srgbClr val="000000"/>
                </a:solidFill>
                <a:latin typeface="TH Niramit AS"/>
                <a:ea typeface="TH Niramit AS"/>
                <a:cs typeface="TH Niramit AS"/>
              </a:rPr>
              <a:t>จากรัฐ </a:t>
            </a:r>
            <a:endParaRPr lang="en-US" sz="2000" b="1">
              <a:solidFill>
                <a:srgbClr val="000000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80" name="Rectangle 15"/>
          <p:cNvSpPr>
            <a:spLocks noChangeArrowheads="1"/>
          </p:cNvSpPr>
          <p:nvPr/>
        </p:nvSpPr>
        <p:spPr bwMode="auto">
          <a:xfrm>
            <a:off x="6342063" y="4425950"/>
            <a:ext cx="1000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1600" b="1">
                <a:solidFill>
                  <a:srgbClr val="000000"/>
                </a:solidFill>
                <a:latin typeface="TH Niramit AS"/>
                <a:ea typeface="TH Niramit AS"/>
                <a:cs typeface="TH Niramit AS"/>
              </a:rPr>
              <a:t>จาก</a:t>
            </a:r>
          </a:p>
          <a:p>
            <a:pPr algn="ctr"/>
            <a:r>
              <a:rPr lang="th-TH" sz="1600" b="1">
                <a:solidFill>
                  <a:srgbClr val="000000"/>
                </a:solidFill>
                <a:latin typeface="TH Niramit AS"/>
                <a:ea typeface="TH Niramit AS"/>
                <a:cs typeface="TH Niramit AS"/>
              </a:rPr>
              <a:t>ครัวเรือน </a:t>
            </a:r>
            <a:endParaRPr lang="en-US" sz="1600" b="1">
              <a:solidFill>
                <a:srgbClr val="000000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81" name="Rectangle 16"/>
          <p:cNvSpPr>
            <a:spLocks noChangeArrowheads="1"/>
          </p:cNvSpPr>
          <p:nvPr/>
        </p:nvSpPr>
        <p:spPr bwMode="auto">
          <a:xfrm>
            <a:off x="7342188" y="4040188"/>
            <a:ext cx="115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H Niramit AS"/>
                <a:ea typeface="TH Niramit AS"/>
                <a:cs typeface="TH Niramit AS"/>
              </a:rPr>
              <a:t>22%</a:t>
            </a:r>
            <a:endParaRPr lang="th-TH" sz="2400">
              <a:solidFill>
                <a:schemeClr val="bg1"/>
              </a:solidFill>
              <a:latin typeface="TH Niramit AS"/>
              <a:ea typeface="TH Niramit AS"/>
              <a:cs typeface="TH Niramit AS"/>
            </a:endParaRPr>
          </a:p>
        </p:txBody>
      </p:sp>
      <p:sp>
        <p:nvSpPr>
          <p:cNvPr id="267282" name="TextBox 17"/>
          <p:cNvSpPr txBox="1">
            <a:spLocks noChangeArrowheads="1"/>
          </p:cNvSpPr>
          <p:nvPr/>
        </p:nvSpPr>
        <p:spPr bwMode="auto">
          <a:xfrm>
            <a:off x="71438" y="2571750"/>
            <a:ext cx="47863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000" b="1">
                <a:latin typeface="Tahoma" pitchFamily="34" charset="0"/>
                <a:cs typeface="Tahoma" pitchFamily="34" charset="0"/>
              </a:rPr>
              <a:t>ค่าใช้จ่ายด้านสุขภาพประมาณ 4.</a:t>
            </a:r>
            <a:r>
              <a:rPr lang="en-US" sz="2000" b="1">
                <a:latin typeface="Tahoma" pitchFamily="34" charset="0"/>
                <a:cs typeface="Tahoma" pitchFamily="34" charset="0"/>
              </a:rPr>
              <a:t>6</a:t>
            </a:r>
            <a:r>
              <a:rPr lang="en-US" b="1">
                <a:latin typeface="Tahoma" pitchFamily="34" charset="0"/>
                <a:cs typeface="Tahoma" pitchFamily="34" charset="0"/>
              </a:rPr>
              <a:t>%</a:t>
            </a:r>
            <a:r>
              <a:rPr lang="th-TH" b="1">
                <a:latin typeface="Tahoma" pitchFamily="34" charset="0"/>
                <a:cs typeface="Tahoma" pitchFamily="34" charset="0"/>
              </a:rPr>
              <a:t> ของ </a:t>
            </a:r>
            <a:r>
              <a:rPr lang="en-US" b="1">
                <a:latin typeface="Tahoma" pitchFamily="34" charset="0"/>
                <a:cs typeface="Tahoma" pitchFamily="34" charset="0"/>
              </a:rPr>
              <a:t>GDP</a:t>
            </a:r>
            <a:endParaRPr lang="th-TH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7283" name="Rectangle 18"/>
          <p:cNvSpPr>
            <a:spLocks noChangeArrowheads="1"/>
          </p:cNvSpPr>
          <p:nvPr/>
        </p:nvSpPr>
        <p:spPr bwMode="auto">
          <a:xfrm>
            <a:off x="71438" y="1857375"/>
            <a:ext cx="43878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b="1" u="sng">
                <a:latin typeface="TH Niramit AS"/>
                <a:ea typeface="TH Niramit AS"/>
                <a:cs typeface="TH Niramit AS"/>
              </a:rPr>
              <a:t>ปี </a:t>
            </a:r>
            <a:r>
              <a:rPr lang="en-US" b="1" u="sng">
                <a:latin typeface="TH Niramit AS"/>
                <a:ea typeface="TH Niramit AS"/>
                <a:cs typeface="TH Niramit AS"/>
              </a:rPr>
              <a:t>2557 </a:t>
            </a:r>
            <a:r>
              <a:rPr lang="th-TH" b="1" u="sng">
                <a:latin typeface="TH Niramit AS"/>
                <a:ea typeface="TH Niramit AS"/>
                <a:cs typeface="TH Niramit AS"/>
              </a:rPr>
              <a:t>รายได้เฉลี่ย </a:t>
            </a:r>
            <a:r>
              <a:rPr lang="th-TH" sz="2000" b="1" u="sng">
                <a:latin typeface="TH Niramit AS"/>
                <a:ea typeface="TH Niramit AS"/>
                <a:cs typeface="TH Niramit AS"/>
              </a:rPr>
              <a:t>(</a:t>
            </a:r>
            <a:r>
              <a:rPr lang="en-US" sz="2000" b="1" u="sng">
                <a:latin typeface="TH Niramit AS"/>
                <a:ea typeface="TH Niramit AS"/>
                <a:cs typeface="TH Niramit AS"/>
              </a:rPr>
              <a:t>GDP per capita)</a:t>
            </a:r>
            <a:r>
              <a:rPr lang="en-US" b="1" u="sng">
                <a:latin typeface="TH Niramit AS"/>
                <a:ea typeface="TH Niramit AS"/>
                <a:cs typeface="TH Niramit AS"/>
              </a:rPr>
              <a:t> </a:t>
            </a:r>
            <a:br>
              <a:rPr lang="en-US" b="1" u="sng">
                <a:latin typeface="TH Niramit AS"/>
                <a:ea typeface="TH Niramit AS"/>
                <a:cs typeface="TH Niramit AS"/>
              </a:rPr>
            </a:br>
            <a:r>
              <a:rPr lang="en-US" b="1" u="sng">
                <a:solidFill>
                  <a:srgbClr val="0000CC"/>
                </a:solidFill>
                <a:latin typeface="TH Niramit AS"/>
                <a:ea typeface="TH Niramit AS"/>
                <a:cs typeface="TH Niramit AS"/>
              </a:rPr>
              <a:t>1.9</a:t>
            </a:r>
            <a:r>
              <a:rPr lang="en-US" b="1" u="sng">
                <a:latin typeface="TH Niramit AS"/>
                <a:ea typeface="TH Niramit AS"/>
                <a:cs typeface="TH Niramit AS"/>
              </a:rPr>
              <a:t> </a:t>
            </a:r>
            <a:r>
              <a:rPr lang="th-TH" b="1" u="sng">
                <a:latin typeface="TH Niramit AS"/>
                <a:ea typeface="TH Niramit AS"/>
                <a:cs typeface="TH Niramit AS"/>
              </a:rPr>
              <a:t>แสนบาท/คน/ปี</a:t>
            </a:r>
          </a:p>
        </p:txBody>
      </p:sp>
      <p:sp>
        <p:nvSpPr>
          <p:cNvPr id="267284" name="TextBox 20"/>
          <p:cNvSpPr txBox="1">
            <a:spLocks noChangeArrowheads="1"/>
          </p:cNvSpPr>
          <p:nvPr/>
        </p:nvSpPr>
        <p:spPr bwMode="auto">
          <a:xfrm>
            <a:off x="207963" y="504825"/>
            <a:ext cx="7372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4400" b="1">
                <a:solidFill>
                  <a:srgbClr val="FF3300"/>
                </a:solidFill>
                <a:latin typeface="TH Niramit AS"/>
                <a:ea typeface="TH Niramit AS"/>
                <a:cs typeface="TH Niramit AS"/>
              </a:rPr>
              <a:t>การเงินการคลังด้านสาธารณสุข</a:t>
            </a:r>
            <a:endParaRPr lang="en-US" sz="4400" b="1">
              <a:solidFill>
                <a:srgbClr val="FF3300"/>
              </a:solidFill>
              <a:latin typeface="TH Niramit AS"/>
              <a:ea typeface="TH Niramit AS"/>
              <a:cs typeface="TH Niramit AS"/>
            </a:endParaRPr>
          </a:p>
        </p:txBody>
      </p:sp>
      <p:pic>
        <p:nvPicPr>
          <p:cNvPr id="267285" name="Picture 2" descr="http://www.hfocus.org/sites/default/files/images/26-12-2558%2014-34-53(1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3786188"/>
            <a:ext cx="3786187" cy="2471737"/>
          </a:xfrm>
        </p:spPr>
      </p:pic>
      <p:sp>
        <p:nvSpPr>
          <p:cNvPr id="267286" name="Slide Number Placeholder 2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1AC02896-EE32-4DC1-8DD4-C9A3422FB83B}" type="slidenum">
              <a:rPr lang="th-TH"/>
              <a:pPr eaLnBrk="1" hangingPunct="1"/>
              <a:t>101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829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829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5C1787B4-9B8F-496E-A91F-B862C6ABB635}" type="slidenum">
              <a:rPr lang="en-US">
                <a:solidFill>
                  <a:srgbClr val="898989"/>
                </a:solidFill>
              </a:rPr>
              <a:pPr eaLnBrk="1" hangingPunct="1"/>
              <a:t>102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68293" name="Picture 2" descr="http://www.manager.co.th/asp-bin/Image.aspx?ID=3614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93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931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EC6826C7-CF44-4A0C-865C-A180803823B9}" type="slidenum">
              <a:rPr lang="en-US">
                <a:solidFill>
                  <a:srgbClr val="898989"/>
                </a:solidFill>
              </a:rPr>
              <a:pPr eaLnBrk="1" hangingPunct="1"/>
              <a:t>103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69317" name="Picture 2" descr="http://www.manager.co.th/asp-bin/Image.aspx?ID=3608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0339" name="ตัวยึด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0340" name="ตัวยึด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0341" name="ตัวยึดข้อความ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0342" name="ตัวยึดเนื้อหา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70343" name="Picture 2" descr="https://www.hfocus.org/sites/default/files/images/26-12-2558%2014-34-5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2857500"/>
            <a:ext cx="8572500" cy="715963"/>
          </a:xfrm>
        </p:spPr>
        <p:txBody>
          <a:bodyPr/>
          <a:lstStyle/>
          <a:p>
            <a:pPr algn="ctr"/>
            <a:r>
              <a:rPr lang="th-TH" sz="6000" b="1" smtClean="0">
                <a:solidFill>
                  <a:srgbClr val="CC0099"/>
                </a:solidFill>
                <a:latin typeface="Tahoma" pitchFamily="34" charset="0"/>
                <a:cs typeface="Tahoma" pitchFamily="34" charset="0"/>
              </a:rPr>
              <a:t>การขยายตัวของ</a:t>
            </a:r>
            <a:br>
              <a:rPr lang="th-TH" sz="6000" b="1" smtClean="0">
                <a:solidFill>
                  <a:srgbClr val="CC0099"/>
                </a:solidFill>
                <a:latin typeface="Tahoma" pitchFamily="34" charset="0"/>
                <a:cs typeface="Tahoma" pitchFamily="34" charset="0"/>
              </a:rPr>
            </a:br>
            <a:r>
              <a:rPr lang="th-TH" sz="6000" b="1" smtClean="0">
                <a:solidFill>
                  <a:srgbClr val="CC0099"/>
                </a:solidFill>
                <a:latin typeface="Tahoma" pitchFamily="34" charset="0"/>
                <a:cs typeface="Tahoma" pitchFamily="34" charset="0"/>
              </a:rPr>
              <a:t>บริการสุขภาพภาคเอกชน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2387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2388" name="ตัวยึด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2389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2390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th-TH" smtClean="0"/>
          </a:p>
        </p:txBody>
      </p:sp>
      <p:pic>
        <p:nvPicPr>
          <p:cNvPr id="272391" name="Picture 2" descr="http://thaipublica.org/wp-content/uploads/2012/03/%E0%B8%9E%E0%B8%B2%E0%B8%A7%E0%B9%80%E0%B8%A7%E0%B8%AD%E0%B8%A3%E0%B9%8C%E0%B8%9E%E0%B9%89%E0%B8%AD%E0%B8%99%E0%B8%AB%E0%B8%A1%E0%B8%AD%E0%B8%AA%E0%B8%B8%E0%B8%98%E0%B8%A3%E0%B8%A3%E0%B8%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3411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3412" name="ตัวยึด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3413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3414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273415" name="AutoShape 2" descr="https://blog.eduzones.com/images/blog/infographicedu/20140428-1398664738.42-1.jpg"/>
          <p:cNvSpPr>
            <a:spLocks noChangeAspect="1" noChangeArrowheads="1"/>
          </p:cNvSpPr>
          <p:nvPr/>
        </p:nvSpPr>
        <p:spPr bwMode="auto">
          <a:xfrm>
            <a:off x="190500" y="-2127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z="1800">
              <a:solidFill>
                <a:srgbClr val="4D4D4D"/>
              </a:solidFill>
              <a:latin typeface="Arial" pitchFamily="34" charset="0"/>
            </a:endParaRPr>
          </a:p>
        </p:txBody>
      </p:sp>
      <p:pic>
        <p:nvPicPr>
          <p:cNvPr id="2734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4435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7443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E9A81E62-A439-45C5-B3CD-8ABB2A35F577}" type="slidenum">
              <a:rPr lang="en-US" sz="900">
                <a:solidFill>
                  <a:srgbClr val="898989"/>
                </a:solidFill>
              </a:rPr>
              <a:pPr eaLnBrk="1" hangingPunct="1"/>
              <a:t>108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74437" name="AutoShape 2" descr="http://thaipublica.org/wp-content/uploads/2014/09/%E0%B8%AD%E0%B8%B1%E0%B8%95%E0%B8%A3%E0%B8%B2%E0%B8%84%E0%B9%88%E0%B8%B2%E0%B8%95%E0%B8%AD%E0%B8%9A%E0%B9%81%E0%B8%97%E0%B8%99%E0%B9%80%E0%B8%89%E0%B8%A5%E0%B8%B5%E0%B9%88%E0%B8%A2%E0%B8%95%E0%B9%88%E0%B8%AD%E0%B9%80%E0%B8%94%E0%B8%B7%E0%B8%AD%E0%B8%99%E0%B8%82%E0%B8%AD%E0%B8%87%E0%B8%9E%E0%B8%99%E0%B8%B1%E0%B8%81%E0%B8%87%E0%B8%B2%E0%B8%99%E0%B9%83%E0%B8%AB%E0%B8%A1%E0%B9%88%E0%B9%81%E0%B8%A3%E0%B8%81%E0%B8%9A%E0%B8%A3%E0%B8%A3%E0%B8%88%E0%B8%B83-1.jpg"/>
          <p:cNvSpPr>
            <a:spLocks noChangeAspect="1" noChangeArrowheads="1"/>
          </p:cNvSpPr>
          <p:nvPr/>
        </p:nvSpPr>
        <p:spPr bwMode="auto">
          <a:xfrm>
            <a:off x="98425" y="-2127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74438" name="Picture 4" descr="http://www.siamturakij.com/backend/files/images/complete/201409271102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ตัวยึดหมายเลขภาพนิ่ง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D816E0AC-7E1B-4E4E-9D78-9191759F6DC5}" type="slidenum">
              <a:rPr lang="th-TH" sz="1800">
                <a:solidFill>
                  <a:srgbClr val="4D4D4D"/>
                </a:solidFill>
                <a:latin typeface="Arial" pitchFamily="34" charset="0"/>
              </a:rPr>
              <a:pPr eaLnBrk="1" hangingPunct="1"/>
              <a:t>109</a:t>
            </a:fld>
            <a:endParaRPr lang="th-TH" sz="1800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6553200" cy="630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500" b="1" dirty="0">
                <a:solidFill>
                  <a:srgbClr val="4D4D4D">
                    <a:lumMod val="75000"/>
                  </a:srgbClr>
                </a:solidFill>
              </a:rPr>
              <a:t>ตัวอย่าง อัตราเงินเดือนสำหรับคุณวุฒิที่ ก.พ.รับรอง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68366"/>
              </p:ext>
            </p:extLst>
          </p:nvPr>
        </p:nvGraphicFramePr>
        <p:xfrm>
          <a:off x="357188" y="1052513"/>
          <a:ext cx="8215313" cy="58568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4511"/>
                <a:gridCol w="2549580"/>
                <a:gridCol w="2691222"/>
              </a:tblGrid>
              <a:tr h="541624"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ระดับการศึกษา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ว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</a:t>
                      </a:r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/55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sz="2500" dirty="0">
                        <a:cs typeface="+mj-cs"/>
                      </a:endParaRPr>
                    </a:p>
                  </a:txBody>
                  <a:tcPr/>
                </a:tc>
              </a:tr>
              <a:tr h="541624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 ม.ค.5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3200" b="1" baseline="0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ม.ค.</a:t>
                      </a:r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</a:t>
                      </a:r>
                      <a:endParaRPr lang="th-TH" sz="3200" b="1" dirty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ปวท.</a:t>
                      </a: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9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,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54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0-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,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50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,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84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0-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11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,</a:t>
                      </a:r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93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ปวส.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10,200 – 11,220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11,500 – 12,650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ปริญญาตรี</a:t>
                      </a:r>
                      <a:r>
                        <a:rPr lang="th-TH" sz="2800" b="1" baseline="0" dirty="0" smtClean="0">
                          <a:latin typeface="AngsanaUPC" pitchFamily="18" charset="-34"/>
                          <a:cs typeface="AngsanaUPC" pitchFamily="18" charset="-34"/>
                        </a:rPr>
                        <a:t> 4 ปี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13,300 – 14,630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15,000 – 16,500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ปริญญาตรี 5 ปี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14,100 – 15,510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15,800</a:t>
                      </a:r>
                      <a:r>
                        <a:rPr lang="th-TH" sz="2800" b="1" baseline="0" dirty="0" smtClean="0">
                          <a:latin typeface="AngsanaUPC" pitchFamily="18" charset="-34"/>
                          <a:cs typeface="AngsanaUPC" pitchFamily="18" charset="-34"/>
                        </a:rPr>
                        <a:t> – 17,380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ปริญญาโท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16,400 – 18,040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17,500 – 19,250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พบ. ,ทพ. + ใบอนุญาต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1" marR="91431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6,920 – 18,620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latin typeface="AngsanaUPC" pitchFamily="18" charset="-34"/>
                          <a:cs typeface="AngsanaUPC" pitchFamily="18" charset="-34"/>
                        </a:rPr>
                        <a:t>18,020 – 19,830</a:t>
                      </a:r>
                      <a:endParaRPr lang="th-TH" sz="28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91434" marR="91434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7613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76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22C6B873-3F48-4936-BE1E-B5D59E511DDA}" type="slidenum">
              <a:rPr lang="th-TH" sz="900">
                <a:solidFill>
                  <a:srgbClr val="898989"/>
                </a:solidFill>
              </a:rPr>
              <a:pPr eaLnBrk="1" hangingPunct="1"/>
              <a:t>110</a:t>
            </a:fld>
            <a:endParaRPr lang="th-TH" sz="900">
              <a:solidFill>
                <a:srgbClr val="898989"/>
              </a:solidFill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323850" y="188913"/>
            <a:ext cx="8424863" cy="7080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ตัวอย่าง การบรรจุข้าราชการตั้งแต่วันที่ 1 ม.ค.5</a:t>
            </a:r>
            <a:r>
              <a:rPr lang="en-US" sz="4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sz="4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เป็นต้นไป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755650" y="1989138"/>
            <a:ext cx="2447925" cy="1708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ขั้นต่ำ  1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00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0</a:t>
            </a: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ขั้นสูง  1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50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0</a:t>
            </a: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ค่าต่าง   1,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50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0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4925" y="1104900"/>
            <a:ext cx="9109075" cy="630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ตำแหน่งพยาบาลวิชาชีพ  วุฒิปริญญาพยาบาลศาสตรบัณฑิต + ใบอนุญาตฯ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375" y="1989138"/>
            <a:ext cx="5113338" cy="33242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500" b="1" u="sng" dirty="0">
                <a:solidFill>
                  <a:prstClr val="black"/>
                </a:solidFill>
                <a:cs typeface="Angsana New"/>
              </a:rPr>
              <a:t>ปัจจัย (คิดจากค่าต่าง)</a:t>
            </a: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ประสบการณ์ (30%)	</a:t>
            </a:r>
            <a:r>
              <a:rPr lang="en-US" sz="3500" b="1" dirty="0">
                <a:solidFill>
                  <a:prstClr val="black"/>
                </a:solidFill>
              </a:rPr>
              <a:t>	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=     -   </a:t>
            </a:r>
            <a:endParaRPr lang="th-TH" sz="3500" b="1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ใบประกอบวิชาชีพ (20%)	</a:t>
            </a:r>
            <a:r>
              <a:rPr lang="en-US" sz="3500" b="1" dirty="0">
                <a:solidFill>
                  <a:prstClr val="black"/>
                </a:solidFill>
              </a:rPr>
              <a:t>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= 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300</a:t>
            </a:r>
            <a:endParaRPr lang="th-TH" sz="3500" b="1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ความขาดแคลน (30%)	</a:t>
            </a:r>
            <a:r>
              <a:rPr lang="en-US" sz="3500" b="1" dirty="0">
                <a:solidFill>
                  <a:prstClr val="black"/>
                </a:solidFill>
              </a:rPr>
              <a:t>	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=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450</a:t>
            </a:r>
            <a:endParaRPr lang="th-TH" sz="3500" b="1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สายงาน (20%)		</a:t>
            </a:r>
            <a:r>
              <a:rPr lang="en-US" sz="3500" b="1" dirty="0">
                <a:solidFill>
                  <a:prstClr val="black"/>
                </a:solidFill>
              </a:rPr>
              <a:t>	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=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300</a:t>
            </a:r>
            <a:endParaRPr lang="th-TH" sz="3500" b="1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  <a:p>
            <a:pPr>
              <a:defRPr/>
            </a:pPr>
            <a:r>
              <a:rPr lang="th-TH" sz="3500" b="1" dirty="0">
                <a:solidFill>
                  <a:prstClr val="black"/>
                </a:solidFill>
                <a:cs typeface="Angsana New"/>
              </a:rPr>
              <a:t>รวมปัจจัย		</a:t>
            </a:r>
            <a:r>
              <a:rPr lang="en-US" sz="3500" b="1" dirty="0">
                <a:solidFill>
                  <a:prstClr val="black"/>
                </a:solidFill>
              </a:rPr>
              <a:t>	  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=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1</a:t>
            </a:r>
            <a:r>
              <a:rPr lang="th-TH" sz="35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,</a:t>
            </a:r>
            <a:r>
              <a:rPr lang="en-US" sz="3500" b="1" dirty="0">
                <a:solidFill>
                  <a:prstClr val="black"/>
                </a:solidFill>
                <a:latin typeface="Angsana New" pitchFamily="18" charset="-34"/>
              </a:rPr>
              <a:t>050</a:t>
            </a:r>
            <a:endParaRPr lang="th-TH" sz="3500" b="1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1763713" y="5868988"/>
            <a:ext cx="6264275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prstClr val="black"/>
                </a:solidFill>
                <a:cs typeface="Angsana New"/>
              </a:rPr>
              <a:t>เงินเดือนแรกบรรจุ 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=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1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5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,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00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0 +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1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</a:rPr>
              <a:t>,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050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=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 1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6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,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0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50 บาท</a:t>
            </a:r>
          </a:p>
        </p:txBody>
      </p:sp>
      <p:pic>
        <p:nvPicPr>
          <p:cNvPr id="276488" name="Picture 139" descr="ภาพเคลื่อนไหว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37063"/>
            <a:ext cx="1603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  <p:bldP spid="7" grpId="0" animBg="1"/>
      <p:bldP spid="1434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7507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7750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DA185E4C-65D0-4B25-9640-C1B9BED93872}" type="slidenum">
              <a:rPr lang="en-US" sz="900">
                <a:solidFill>
                  <a:srgbClr val="898989"/>
                </a:solidFill>
              </a:rPr>
              <a:pPr eaLnBrk="1" hangingPunct="1"/>
              <a:t>111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77509" name="Picture 2" descr="http://files.unigang.com/pic/4/924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78531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78532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517190A0-349F-4C4F-8858-8877B65279F4}" type="slidenum">
              <a:rPr lang="en-US" sz="900">
                <a:solidFill>
                  <a:srgbClr val="898989"/>
                </a:solidFill>
              </a:rPr>
              <a:pPr eaLnBrk="1" hangingPunct="1"/>
              <a:t>112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78533" name="Picture 2" descr="http://thaipublica.org/wp-content/uploads/2014/09/%E0%B8%AD%E0%B8%B1%E0%B8%95%E0%B8%A3%E0%B8%B2%E0%B8%84%E0%B9%88%E0%B8%B2%E0%B8%95%E0%B8%AD%E0%B8%9A%E0%B9%81%E0%B8%97%E0%B8%99%E0%B9%80%E0%B8%89%E0%B8%A5%E0%B8%B5%E0%B9%88%E0%B8%A2%E0%B8%95%E0%B9%88%E0%B8%AD%E0%B9%80%E0%B8%94%E0%B8%B7%E0%B8%AD%E0%B8%99%E0%B8%82%E0%B8%AD%E0%B8%87%E0%B8%9E%E0%B8%99%E0%B8%B1%E0%B8%81%E0%B8%87%E0%B8%B2%E0%B8%99%E0%B9%83%E0%B8%AB%E0%B8%A1%E0%B9%8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466975"/>
            <a:ext cx="584358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28575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14375"/>
            <a:ext cx="3714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499350" cy="1143000"/>
          </a:xfrm>
        </p:spPr>
        <p:txBody>
          <a:bodyPr/>
          <a:lstStyle/>
          <a:p>
            <a:r>
              <a:rPr lang="th-TH" b="1" smtClean="0">
                <a:latin typeface="TH SarabunPSK"/>
                <a:ea typeface="TH SarabunPSK"/>
                <a:cs typeface="TH SarabunPSK"/>
              </a:rPr>
              <a:t>ประเด็นท้าทายในการบริการพยาบาล</a:t>
            </a:r>
          </a:p>
        </p:txBody>
      </p:sp>
      <p:pic>
        <p:nvPicPr>
          <p:cNvPr id="279558" name="Picture 2" descr="G:\External HD(7 Apr 2010)\IHPP\Code of Practice\รพ เอกชนร้องนำเข้าพยาบาล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21655" b="39462"/>
          <a:stretch>
            <a:fillRect/>
          </a:stretch>
        </p:blipFill>
        <p:spPr bwMode="auto">
          <a:xfrm>
            <a:off x="0" y="3929063"/>
            <a:ext cx="6143625" cy="2746375"/>
          </a:xfrm>
        </p:spPr>
      </p:pic>
      <p:sp>
        <p:nvSpPr>
          <p:cNvPr id="8" name="TextBox 7"/>
          <p:cNvSpPr txBox="1"/>
          <p:nvPr/>
        </p:nvSpPr>
        <p:spPr>
          <a:xfrm>
            <a:off x="0" y="928688"/>
            <a:ext cx="5000625" cy="1570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การเคลื่อนย้ายพยาบาลระหว่างประเทศ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ไหลจากรัฐ ไป เอกชน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ไหลจากชนบท เข้าเมือง</a:t>
            </a:r>
          </a:p>
        </p:txBody>
      </p:sp>
      <p:sp>
        <p:nvSpPr>
          <p:cNvPr id="279560" name="ตัวยึดวันที่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051D0D19-D021-4315-9BF4-BA0CA8D5132F}" type="datetime1">
              <a:rPr lang="en-US" sz="900">
                <a:solidFill>
                  <a:srgbClr val="898989"/>
                </a:solidFill>
              </a:rPr>
              <a:pPr eaLnBrk="1" hangingPunct="1"/>
              <a:t>11/18/2017</a:t>
            </a:fld>
            <a:endParaRPr lang="th-TH" sz="900">
              <a:solidFill>
                <a:srgbClr val="898989"/>
              </a:solidFill>
            </a:endParaRPr>
          </a:p>
        </p:txBody>
      </p:sp>
      <p:sp>
        <p:nvSpPr>
          <p:cNvPr id="279561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97C5D668-EE22-41B1-8843-B4E242323705}" type="slidenum">
              <a:rPr lang="th-TH" sz="900">
                <a:solidFill>
                  <a:srgbClr val="898989"/>
                </a:solidFill>
              </a:rPr>
              <a:pPr eaLnBrk="1" hangingPunct="1"/>
              <a:t>113</a:t>
            </a:fld>
            <a:endParaRPr lang="th-TH" sz="900">
              <a:solidFill>
                <a:srgbClr val="898989"/>
              </a:solidFill>
            </a:endParaRPr>
          </a:p>
        </p:txBody>
      </p:sp>
      <p:sp>
        <p:nvSpPr>
          <p:cNvPr id="279562" name="ตัวยึดท้ายกระดาษ 1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898989"/>
                </a:solidFill>
              </a:rPr>
              <a:t>Krisada Sawaengdee RN,Ph.D</a:t>
            </a:r>
            <a:endParaRPr lang="th-TH" sz="9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2857500"/>
            <a:ext cx="8572500" cy="715963"/>
          </a:xfrm>
        </p:spPr>
        <p:txBody>
          <a:bodyPr/>
          <a:lstStyle/>
          <a:p>
            <a:pPr algn="ctr"/>
            <a:r>
              <a:rPr lang="th-TH" sz="6000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นโยบายและ</a:t>
            </a:r>
            <a:br>
              <a:rPr lang="th-TH" sz="6000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</a:br>
            <a:r>
              <a:rPr lang="th-TH" sz="6000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กลไกการจัดการสุขภาพ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4266" y="3099107"/>
            <a:ext cx="3834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srgbClr val="00330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ทิศทางการวางแผน 20 ปี (</a:t>
            </a:r>
            <a:r>
              <a:rPr lang="en-US" sz="1800" b="1" dirty="0">
                <a:solidFill>
                  <a:srgbClr val="00330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4 Phase)</a:t>
            </a:r>
            <a:endParaRPr lang="th-TH" sz="1800" b="1" dirty="0">
              <a:solidFill>
                <a:srgbClr val="00330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22325"/>
            <a:ext cx="9144000" cy="2214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14" y="2422092"/>
            <a:ext cx="1792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rgbClr val="00330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กรอบแนวคิด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5875" y="1687513"/>
            <a:ext cx="1000125" cy="5222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นโยบายรัฐบาล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0188" y="1687513"/>
            <a:ext cx="1389062" cy="1600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แผนพัฒนาเศรษฐกิจ</a:t>
            </a:r>
            <a:b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และสังคมแห่งชาติ</a:t>
            </a:r>
          </a:p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ฉบับที่ 12 </a:t>
            </a:r>
            <a:b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(พ.ศ.2560 – 2564)</a:t>
            </a:r>
          </a:p>
        </p:txBody>
      </p:sp>
      <p:pic>
        <p:nvPicPr>
          <p:cNvPr id="281607" name="Picture 18" descr="นโยบายรัฐบาล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977900"/>
            <a:ext cx="5048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8" name="Picture 19" descr="แผน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973138"/>
            <a:ext cx="5207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71725" y="1690688"/>
            <a:ext cx="1628775" cy="1169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ยุทธศาสตร์ชาติระยะ 20 ปี</a:t>
            </a:r>
          </a:p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และการปฏิรูปประเทศไทย</a:t>
            </a:r>
            <a:b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ด้านสาธารณสุข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64363" y="1687513"/>
            <a:ext cx="2108200" cy="20304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การบูร</a:t>
            </a:r>
            <a:r>
              <a:rPr lang="th-TH" sz="1400" b="1" dirty="0" err="1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 (Integrated)</a:t>
            </a:r>
          </a:p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องค์รวมและผสมผสาน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(Holistic &amp; Comprehensive)</a:t>
            </a:r>
          </a:p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การมีส่วนร่วมของพหุภาคี 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400" b="1" dirty="0" err="1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Multisectoral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ประสิทธิภาพและประสิทธิผล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7825" y="1689100"/>
            <a:ext cx="1543050" cy="738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เป้าหมายการพัฒนาที่ยั่งยืน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 (SDGs)</a:t>
            </a:r>
            <a:endParaRPr lang="th-TH" sz="1400" b="1" dirty="0">
              <a:solidFill>
                <a:srgbClr val="00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1612" name="Picture 23" descr="Untitled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014413"/>
            <a:ext cx="692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3" name="Picture 24" descr="Integration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96520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4" name="Picture 25" descr="Untitled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96678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5" name="Picture 27" descr="logo ppt-blue-right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785813" y="5214938"/>
            <a:ext cx="7786687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81617" name="Group 34"/>
          <p:cNvGrpSpPr>
            <a:grpSpLocks/>
          </p:cNvGrpSpPr>
          <p:nvPr/>
        </p:nvGrpSpPr>
        <p:grpSpPr bwMode="auto">
          <a:xfrm>
            <a:off x="642938" y="3829050"/>
            <a:ext cx="2000250" cy="1479550"/>
            <a:chOff x="428596" y="3799838"/>
            <a:chExt cx="2000264" cy="1480054"/>
          </a:xfrm>
        </p:grpSpPr>
        <p:sp>
          <p:nvSpPr>
            <p:cNvPr id="34" name="Round Diagonal Corner Rectangle 33"/>
            <p:cNvSpPr/>
            <p:nvPr/>
          </p:nvSpPr>
          <p:spPr>
            <a:xfrm flipH="1">
              <a:off x="500033" y="3799838"/>
              <a:ext cx="1785951" cy="786081"/>
            </a:xfrm>
            <a:prstGeom prst="round2DiagRect">
              <a:avLst>
                <a:gd name="adj1" fmla="val 27088"/>
                <a:gd name="adj2" fmla="val 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8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ปฏิรูประบบ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8596" y="4571626"/>
              <a:ext cx="2000264" cy="7082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Phase 1 (2560-2564)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281618" name="Group 35"/>
          <p:cNvGrpSpPr>
            <a:grpSpLocks/>
          </p:cNvGrpSpPr>
          <p:nvPr/>
        </p:nvGrpSpPr>
        <p:grpSpPr bwMode="auto">
          <a:xfrm>
            <a:off x="4714875" y="3827463"/>
            <a:ext cx="2000250" cy="1479550"/>
            <a:chOff x="428596" y="3799838"/>
            <a:chExt cx="2000264" cy="1480054"/>
          </a:xfrm>
        </p:grpSpPr>
        <p:sp>
          <p:nvSpPr>
            <p:cNvPr id="37" name="Round Diagonal Corner Rectangle 36"/>
            <p:cNvSpPr/>
            <p:nvPr/>
          </p:nvSpPr>
          <p:spPr>
            <a:xfrm flipH="1">
              <a:off x="500035" y="3799838"/>
              <a:ext cx="1785949" cy="786080"/>
            </a:xfrm>
            <a:prstGeom prst="round2DiagRect">
              <a:avLst>
                <a:gd name="adj1" fmla="val 27088"/>
                <a:gd name="adj2" fmla="val 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8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สู่ความยั่งยืน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8596" y="4571626"/>
              <a:ext cx="2000264" cy="7082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Phase3 (2570-2574)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281619" name="Group 45"/>
          <p:cNvGrpSpPr>
            <a:grpSpLocks/>
          </p:cNvGrpSpPr>
          <p:nvPr/>
        </p:nvGrpSpPr>
        <p:grpSpPr bwMode="auto">
          <a:xfrm>
            <a:off x="2714625" y="5429250"/>
            <a:ext cx="2000250" cy="1143000"/>
            <a:chOff x="2871136" y="5429264"/>
            <a:chExt cx="2000264" cy="1143010"/>
          </a:xfrm>
        </p:grpSpPr>
        <p:sp>
          <p:nvSpPr>
            <p:cNvPr id="40" name="Round Diagonal Corner Rectangle 39"/>
            <p:cNvSpPr/>
            <p:nvPr/>
          </p:nvSpPr>
          <p:spPr>
            <a:xfrm flipH="1">
              <a:off x="2942575" y="5786455"/>
              <a:ext cx="1843100" cy="785819"/>
            </a:xfrm>
            <a:prstGeom prst="round2DiagRect">
              <a:avLst>
                <a:gd name="adj1" fmla="val 27088"/>
                <a:gd name="adj2" fmla="val 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สร้างความเข้มแข็ง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1136" y="5429264"/>
              <a:ext cx="2000264" cy="7080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Phase 2 (2565-2569)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281620" name="Group 46"/>
          <p:cNvGrpSpPr>
            <a:grpSpLocks/>
          </p:cNvGrpSpPr>
          <p:nvPr/>
        </p:nvGrpSpPr>
        <p:grpSpPr bwMode="auto">
          <a:xfrm>
            <a:off x="6715125" y="5429250"/>
            <a:ext cx="2000250" cy="1357313"/>
            <a:chOff x="6715140" y="5429264"/>
            <a:chExt cx="2000264" cy="1357323"/>
          </a:xfrm>
        </p:grpSpPr>
        <p:sp>
          <p:nvSpPr>
            <p:cNvPr id="44" name="Round Diagonal Corner Rectangle 43"/>
            <p:cNvSpPr/>
            <p:nvPr/>
          </p:nvSpPr>
          <p:spPr>
            <a:xfrm flipH="1">
              <a:off x="6786579" y="6000768"/>
              <a:ext cx="1857388" cy="785819"/>
            </a:xfrm>
            <a:prstGeom prst="round2DiagRect">
              <a:avLst>
                <a:gd name="adj1" fmla="val 27088"/>
                <a:gd name="adj2" fmla="val 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เป็น 1 ใน </a:t>
              </a:r>
              <a:r>
                <a:rPr lang="en-US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3</a:t>
              </a:r>
              <a: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b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</a:br>
              <a:r>
                <a:rPr lang="th-TH" sz="2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ของเอเชีย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15140" y="5429264"/>
              <a:ext cx="2000264" cy="7080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Phase 4 (2575-2579)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281621" name="Picture 49" descr="hands-people-e136852255359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256088"/>
            <a:ext cx="1000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22" name="Picture 50" descr="541px-Location_Asia.sv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170363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32658" r="64960" b="54449"/>
          <a:stretch>
            <a:fillRect/>
          </a:stretch>
        </p:blipFill>
        <p:spPr bwMode="auto">
          <a:xfrm>
            <a:off x="1071563" y="5414963"/>
            <a:ext cx="11430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2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3" t="31914" r="25771" b="53590"/>
          <a:stretch>
            <a:fillRect/>
          </a:stretch>
        </p:blipFill>
        <p:spPr bwMode="auto">
          <a:xfrm>
            <a:off x="5203825" y="5372100"/>
            <a:ext cx="1016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>
            <a:stCxn id="33" idx="2"/>
            <a:endCxn id="281623" idx="0"/>
          </p:cNvCxnSpPr>
          <p:nvPr/>
        </p:nvCxnSpPr>
        <p:spPr>
          <a:xfrm rot="16200000" flipH="1">
            <a:off x="1589881" y="5361782"/>
            <a:ext cx="106363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81621" idx="2"/>
            <a:endCxn id="41" idx="0"/>
          </p:cNvCxnSpPr>
          <p:nvPr/>
        </p:nvCxnSpPr>
        <p:spPr>
          <a:xfrm rot="5400000">
            <a:off x="3492500" y="5208588"/>
            <a:ext cx="442913" cy="15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2"/>
            <a:endCxn id="281624" idx="0"/>
          </p:cNvCxnSpPr>
          <p:nvPr/>
        </p:nvCxnSpPr>
        <p:spPr>
          <a:xfrm rot="5400000">
            <a:off x="5680869" y="5337969"/>
            <a:ext cx="65087" cy="317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81622" idx="2"/>
            <a:endCxn id="45" idx="0"/>
          </p:cNvCxnSpPr>
          <p:nvPr/>
        </p:nvCxnSpPr>
        <p:spPr>
          <a:xfrm rot="16200000" flipH="1">
            <a:off x="7461250" y="5175250"/>
            <a:ext cx="473075" cy="349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81629" name="Picture 63" descr="s1_1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32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30" name="Title 1"/>
          <p:cNvSpPr txBox="1">
            <a:spLocks/>
          </p:cNvSpPr>
          <p:nvPr/>
        </p:nvSpPr>
        <p:spPr bwMode="auto">
          <a:xfrm>
            <a:off x="214313" y="142875"/>
            <a:ext cx="22288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2400" b="1">
                <a:solidFill>
                  <a:srgbClr val="FFFFFF"/>
                </a:solidFill>
                <a:latin typeface="TH Niramit AS"/>
                <a:ea typeface="TH Niramit AS"/>
                <a:cs typeface="TH Niramit AS"/>
              </a:rPr>
              <a:t>แผน 20 ปี กสธ.</a:t>
            </a:r>
            <a:endParaRPr lang="en-US" sz="2400" b="1">
              <a:solidFill>
                <a:srgbClr val="FFFFFF"/>
              </a:solidFill>
              <a:latin typeface="TH Niramit AS"/>
              <a:ea typeface="TH Niramit AS"/>
              <a:cs typeface="TH Niramit AS"/>
            </a:endParaRPr>
          </a:p>
        </p:txBody>
      </p:sp>
      <p:pic>
        <p:nvPicPr>
          <p:cNvPr id="281631" name="Picture 38" descr="078789500146158095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0963"/>
            <a:ext cx="928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9550" y="1689100"/>
            <a:ext cx="1000125" cy="52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ประเทศไทย </a:t>
            </a:r>
            <a:r>
              <a:rPr lang="en-US" sz="14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4.0</a:t>
            </a:r>
            <a:endParaRPr lang="th-TH" sz="1400" b="1" dirty="0">
              <a:solidFill>
                <a:srgbClr val="00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0"/>
            <a:ext cx="9144000" cy="3619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black"/>
              </a:solidFill>
            </a:endParaRPr>
          </a:p>
        </p:txBody>
      </p:sp>
      <p:pic>
        <p:nvPicPr>
          <p:cNvPr id="282627" name="Picture 65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3643313"/>
            <a:ext cx="4191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8" name="Picture 6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643313"/>
            <a:ext cx="4191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9" name="Picture 6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3643313"/>
            <a:ext cx="4191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0" name="Picture 60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643313"/>
            <a:ext cx="4191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Cloud 57"/>
          <p:cNvSpPr/>
          <p:nvPr/>
        </p:nvSpPr>
        <p:spPr>
          <a:xfrm rot="1260775">
            <a:off x="6608763" y="795338"/>
            <a:ext cx="2562225" cy="1500187"/>
          </a:xfrm>
          <a:prstGeom prst="cloud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black"/>
              </a:solidFill>
            </a:endParaRPr>
          </a:p>
        </p:txBody>
      </p:sp>
      <p:grpSp>
        <p:nvGrpSpPr>
          <p:cNvPr id="282632" name="Group 8"/>
          <p:cNvGrpSpPr>
            <a:grpSpLocks/>
          </p:cNvGrpSpPr>
          <p:nvPr/>
        </p:nvGrpSpPr>
        <p:grpSpPr bwMode="auto">
          <a:xfrm>
            <a:off x="0" y="1000125"/>
            <a:ext cx="9144000" cy="3190875"/>
            <a:chOff x="0" y="1000108"/>
            <a:chExt cx="9144000" cy="3190905"/>
          </a:xfrm>
        </p:grpSpPr>
        <p:pic>
          <p:nvPicPr>
            <p:cNvPr id="282671" name="Picture 3" descr="brid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0108"/>
              <a:ext cx="9144000" cy="3051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36625" y="3544895"/>
              <a:ext cx="417513" cy="6461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M</a:t>
              </a:r>
              <a:endPara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46438" y="3541720"/>
              <a:ext cx="542925" cy="6477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O</a:t>
              </a:r>
              <a:endPara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2438" y="3541720"/>
              <a:ext cx="492125" cy="6477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P</a:t>
              </a:r>
              <a:endPara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7000" y="3541720"/>
              <a:ext cx="517525" cy="6477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H</a:t>
              </a:r>
              <a:endPara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endParaRPr>
            </a:p>
          </p:txBody>
        </p:sp>
      </p:grpSp>
      <p:sp>
        <p:nvSpPr>
          <p:cNvPr id="53" name="Cloud 52"/>
          <p:cNvSpPr/>
          <p:nvPr/>
        </p:nvSpPr>
        <p:spPr>
          <a:xfrm rot="21238899">
            <a:off x="-65088" y="650875"/>
            <a:ext cx="2432051" cy="1755775"/>
          </a:xfrm>
          <a:prstGeom prst="cloud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sz="1800" dirty="0">
              <a:solidFill>
                <a:prstClr val="white"/>
              </a:solidFill>
            </a:endParaRPr>
          </a:p>
        </p:txBody>
      </p:sp>
      <p:pic>
        <p:nvPicPr>
          <p:cNvPr id="282634" name="Picture 69" descr="images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2500313"/>
            <a:ext cx="75088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5" name="Picture 67" descr="688057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786063"/>
            <a:ext cx="106997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6" name="Picture 68" descr="tre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143125"/>
            <a:ext cx="17732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7" name="TextBox 61"/>
          <p:cNvSpPr txBox="1">
            <a:spLocks noChangeArrowheads="1"/>
          </p:cNvSpPr>
          <p:nvPr/>
        </p:nvSpPr>
        <p:spPr bwMode="auto">
          <a:xfrm>
            <a:off x="0" y="1143000"/>
            <a:ext cx="2078038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เป็นองค์กรหลักด้านสุขภาพ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ที่รวมพลังสังคม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เพื่อประชาชนสุขภาพดี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43875" y="3571875"/>
            <a:ext cx="1000125" cy="3286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571875"/>
            <a:ext cx="963613" cy="3286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350" y="3578219"/>
            <a:ext cx="1879343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P&amp;P</a:t>
            </a:r>
          </a:p>
          <a:p>
            <a:pPr marL="514350" indent="-514350"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Excellence</a:t>
            </a:r>
            <a:endParaRPr lang="th-TH" sz="2400" b="1" dirty="0">
              <a:solidFill>
                <a:srgbClr val="0066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3321" y="3571876"/>
            <a:ext cx="1925527" cy="7817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Service </a:t>
            </a:r>
            <a:br>
              <a:rPr lang="en-US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en-US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Excellence</a:t>
            </a:r>
            <a:endParaRPr lang="th-TH" b="1" dirty="0">
              <a:solidFill>
                <a:srgbClr val="0066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955" y="3571878"/>
            <a:ext cx="1675460" cy="6832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People </a:t>
            </a:r>
            <a:br>
              <a:rPr lang="en-US" sz="24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en-US" sz="24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Excellence</a:t>
            </a:r>
            <a:endParaRPr lang="th-TH" sz="2400" b="1" dirty="0">
              <a:solidFill>
                <a:srgbClr val="0066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3174" y="1523987"/>
            <a:ext cx="4000528" cy="3139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0066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Governance Excellence</a:t>
            </a:r>
            <a:endParaRPr lang="th-TH" sz="1800" b="1" dirty="0">
              <a:solidFill>
                <a:srgbClr val="0066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282644" name="Picture 20" descr="children-cartoon cop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2771775"/>
            <a:ext cx="97631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5" name="Picture 21" descr="Funny-Doctor-Cartoon-Image_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032125"/>
            <a:ext cx="5000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6" name="Picture 22" descr="Funny-Doctor-Cartoon-Image_1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4025"/>
            <a:ext cx="3571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71470" y="4762527"/>
            <a:ext cx="155523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Originality</a:t>
            </a:r>
            <a:endParaRPr lang="th-TH" sz="24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54796" y="5238780"/>
            <a:ext cx="1537600" cy="9787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People </a:t>
            </a:r>
            <a:b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Centered </a:t>
            </a:r>
            <a:b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Approach</a:t>
            </a:r>
            <a:endParaRPr lang="th-TH" sz="2400" b="1" dirty="0"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269" y="6381788"/>
            <a:ext cx="128112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Humility</a:t>
            </a:r>
            <a:endParaRPr lang="th-TH" sz="24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282650" name="Picture 42" descr="core-valu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928927" y="1342864"/>
            <a:ext cx="3381820" cy="94312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Value based Strategies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01000" y="4483100"/>
            <a:ext cx="12144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u="sng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ประชาชน</a:t>
            </a:r>
            <a:br>
              <a:rPr lang="th-TH" sz="2000" b="1" u="sng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000" b="1" u="sng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สุขภาพดี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31813" y="5286405"/>
            <a:ext cx="12121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u="sng" dirty="0"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เจ้าหน้าที่</a:t>
            </a:r>
            <a:br>
              <a:rPr lang="th-TH" sz="2000" b="1" u="sng" dirty="0"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000" b="1" u="sng" dirty="0"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มีความสุข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01036" y="6114633"/>
            <a:ext cx="11429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u="sng" dirty="0">
                <a:solidFill>
                  <a:srgbClr val="0033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ระบบสุขภาพ</a:t>
            </a:r>
            <a:br>
              <a:rPr lang="th-TH" sz="2000" b="1" u="sng" dirty="0">
                <a:solidFill>
                  <a:srgbClr val="0033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000" b="1" u="sng" dirty="0">
                <a:solidFill>
                  <a:srgbClr val="0033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ยั่งยืน</a:t>
            </a:r>
          </a:p>
        </p:txBody>
      </p:sp>
      <p:pic>
        <p:nvPicPr>
          <p:cNvPr id="282655" name="Picture 51" descr="017745_R cop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4000500"/>
            <a:ext cx="6207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104133" y="3538839"/>
            <a:ext cx="104868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1800" b="1" dirty="0">
                <a:ln w="31550" cmpd="sng">
                  <a:noFill/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TH SarabunPSK" pitchFamily="34" charset="-34"/>
                <a:cs typeface="TH SarabunPSK" pitchFamily="34" charset="-34"/>
              </a:rPr>
              <a:t>เป้าหมาย</a:t>
            </a:r>
            <a:endParaRPr lang="en-US" sz="1800" b="1" dirty="0">
              <a:ln w="31550" cmpd="sng">
                <a:noFill/>
                <a:prstDash val="solid"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2657" name="Picture 58" descr="logo ppt-blue-right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0"/>
            <a:ext cx="1214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58" name="TextBox 62"/>
          <p:cNvSpPr txBox="1">
            <a:spLocks noChangeArrowheads="1"/>
          </p:cNvSpPr>
          <p:nvPr/>
        </p:nvSpPr>
        <p:spPr bwMode="auto">
          <a:xfrm>
            <a:off x="6753225" y="1000125"/>
            <a:ext cx="239077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พัฒนาและอภิบาลระบบสุขภาพ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อย่างมีส่วนร่วม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sz="24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และยั่งยืน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" y="-11"/>
            <a:ext cx="9143999" cy="5355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800" b="1" dirty="0">
                <a:solidFill>
                  <a:srgbClr val="000099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แผน </a:t>
            </a:r>
            <a:r>
              <a:rPr lang="en-US" sz="1800" b="1" dirty="0">
                <a:solidFill>
                  <a:srgbClr val="000099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20</a:t>
            </a:r>
            <a:r>
              <a:rPr lang="th-TH" sz="1800" b="1" dirty="0">
                <a:solidFill>
                  <a:srgbClr val="000099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 ปี 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800" b="1" dirty="0">
                <a:solidFill>
                  <a:srgbClr val="000099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กระทรวงสาธารณสุข</a:t>
            </a:r>
          </a:p>
        </p:txBody>
      </p:sp>
      <p:pic>
        <p:nvPicPr>
          <p:cNvPr id="282660" name="Picture 71" descr="vision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733">
            <a:off x="188913" y="-23813"/>
            <a:ext cx="20415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61" name="Picture 72" descr="Our_Mission cop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765">
            <a:off x="7221538" y="92075"/>
            <a:ext cx="14144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>
            <a:stCxn id="24" idx="2"/>
            <a:endCxn id="29" idx="0"/>
          </p:cNvCxnSpPr>
          <p:nvPr/>
        </p:nvCxnSpPr>
        <p:spPr>
          <a:xfrm rot="16200000" flipH="1">
            <a:off x="665957" y="4722019"/>
            <a:ext cx="14287" cy="66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9" idx="2"/>
            <a:endCxn id="34" idx="0"/>
          </p:cNvCxnSpPr>
          <p:nvPr/>
        </p:nvCxnSpPr>
        <p:spPr>
          <a:xfrm rot="16200000" flipH="1">
            <a:off x="703263" y="5227638"/>
            <a:ext cx="14287" cy="7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34" idx="2"/>
            <a:endCxn id="38" idx="0"/>
          </p:cNvCxnSpPr>
          <p:nvPr/>
        </p:nvCxnSpPr>
        <p:spPr>
          <a:xfrm rot="5400000">
            <a:off x="601663" y="6269038"/>
            <a:ext cx="163512" cy="61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31" y="4286274"/>
            <a:ext cx="127951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Niramit AS" pitchFamily="2" charset="-34"/>
                <a:cs typeface="TH Niramit AS" pitchFamily="2" charset="-34"/>
              </a:rPr>
              <a:t>Mastery</a:t>
            </a:r>
            <a:endParaRPr lang="th-TH" sz="2400" b="1" dirty="0"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82666" name="Rectangle 47"/>
          <p:cNvSpPr>
            <a:spLocks noChangeArrowheads="1"/>
          </p:cNvSpPr>
          <p:nvPr/>
        </p:nvSpPr>
        <p:spPr bwMode="auto">
          <a:xfrm>
            <a:off x="1285875" y="4303713"/>
            <a:ext cx="19288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 พัฒนาสุขภาพทุกกลุ่มวัย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 ป้องกันควบคุมโรค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 อาหารปลอดภัยและลด</a:t>
            </a:r>
          </a:p>
          <a:p>
            <a:r>
              <a:rPr lang="th-TH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   ปัจจัยเสี่ยงต่อ</a:t>
            </a:r>
            <a:r>
              <a:rPr lang="en-US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NCDs</a:t>
            </a:r>
          </a:p>
          <a:p>
            <a:pPr>
              <a:buFont typeface="Arial" pitchFamily="34" charset="0"/>
              <a:buChar char="•"/>
            </a:pPr>
            <a:r>
              <a:rPr lang="en-US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>
                <a:solidFill>
                  <a:srgbClr val="660066"/>
                </a:solidFill>
                <a:latin typeface="AngsanaUPC" pitchFamily="18" charset="-34"/>
                <a:cs typeface="AngsanaUPC" pitchFamily="18" charset="-34"/>
              </a:rPr>
              <a:t>บริหารจัดการสิ่งแวดล้อม</a:t>
            </a:r>
          </a:p>
        </p:txBody>
      </p:sp>
      <p:sp>
        <p:nvSpPr>
          <p:cNvPr id="282667" name="Rectangle 48"/>
          <p:cNvSpPr>
            <a:spLocks noChangeArrowheads="1"/>
          </p:cNvSpPr>
          <p:nvPr/>
        </p:nvSpPr>
        <p:spPr bwMode="auto">
          <a:xfrm>
            <a:off x="3551238" y="4429125"/>
            <a:ext cx="20716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พัฒนาระบบปฐมภูมิ (</a:t>
            </a:r>
            <a:r>
              <a:rPr lang="en-US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PCC</a:t>
            </a:r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พัฒนา</a:t>
            </a:r>
            <a:r>
              <a:rPr lang="en-US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Service Plan</a:t>
            </a:r>
            <a:endParaRPr lang="th-TH" sz="2000" b="1">
              <a:solidFill>
                <a:srgbClr val="000099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Excellence</a:t>
            </a:r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centers</a:t>
            </a:r>
          </a:p>
          <a:p>
            <a:pPr>
              <a:buFont typeface="Arial" pitchFamily="34" charset="0"/>
              <a:buChar char="•"/>
            </a:pPr>
            <a:r>
              <a:rPr lang="en-US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Medical Hub /</a:t>
            </a:r>
            <a:endParaRPr lang="th-TH" sz="2000" b="1">
              <a:solidFill>
                <a:srgbClr val="000099"/>
              </a:solidFill>
              <a:latin typeface="AngsanaUPC" pitchFamily="18" charset="-34"/>
              <a:cs typeface="AngsanaUPC" pitchFamily="18" charset="-34"/>
            </a:endParaRPr>
          </a:p>
          <a:p>
            <a:r>
              <a:rPr lang="th-TH" sz="2000" b="1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 เขตเศรษฐกิจพิเศษ</a:t>
            </a:r>
          </a:p>
        </p:txBody>
      </p:sp>
      <p:sp>
        <p:nvSpPr>
          <p:cNvPr id="282668" name="Rectangle 53"/>
          <p:cNvSpPr>
            <a:spLocks noChangeArrowheads="1"/>
          </p:cNvSpPr>
          <p:nvPr/>
        </p:nvSpPr>
        <p:spPr bwMode="auto">
          <a:xfrm>
            <a:off x="5786438" y="4429125"/>
            <a:ext cx="20986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แผนความต้องการกำลังคน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ผลิตและ </a:t>
            </a:r>
            <a:r>
              <a:rPr lang="en-US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HRD</a:t>
            </a:r>
            <a:endParaRPr lang="th-TH" sz="2000" b="1">
              <a:solidFill>
                <a:srgbClr val="C00000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พัฒนาประสิทธิภาพ </a:t>
            </a:r>
            <a:r>
              <a:rPr lang="en-US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HRM </a:t>
            </a:r>
            <a:endParaRPr lang="th-TH" sz="2000" b="1">
              <a:solidFill>
                <a:srgbClr val="C00000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พัฒนาเครือข่ายปชช./</a:t>
            </a:r>
            <a:b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  ประชาสังคมด้านสุขภาพ</a:t>
            </a:r>
          </a:p>
        </p:txBody>
      </p:sp>
      <p:sp>
        <p:nvSpPr>
          <p:cNvPr id="282669" name="Rectangle 56"/>
          <p:cNvSpPr>
            <a:spLocks noChangeArrowheads="1"/>
          </p:cNvSpPr>
          <p:nvPr/>
        </p:nvSpPr>
        <p:spPr bwMode="auto">
          <a:xfrm>
            <a:off x="2143125" y="2008188"/>
            <a:ext cx="25003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ระบบหลักประกันสุขภาพ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ระบบธรรมาภิบาล</a:t>
            </a:r>
          </a:p>
        </p:txBody>
      </p:sp>
      <p:sp>
        <p:nvSpPr>
          <p:cNvPr id="282670" name="Rectangle 59"/>
          <p:cNvSpPr>
            <a:spLocks noChangeArrowheads="1"/>
          </p:cNvSpPr>
          <p:nvPr/>
        </p:nvSpPr>
        <p:spPr bwMode="auto">
          <a:xfrm>
            <a:off x="4143375" y="2000250"/>
            <a:ext cx="3786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ระบบข้อมูลสารสนเทศด้านสุขภาพ</a:t>
            </a:r>
          </a:p>
          <a:p>
            <a:pPr>
              <a:buFont typeface="Arial" pitchFamily="34" charset="0"/>
              <a:buChar char="•"/>
            </a:pPr>
            <a:r>
              <a:rPr lang="th-TH" sz="2000" b="1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ความมั่นคงด้านยา/เวชภัณฑ์และคุ้มครองผู้บริโภค</a:t>
            </a:r>
          </a:p>
          <a:p>
            <a:pPr>
              <a:buFont typeface="Arial" pitchFamily="34" charset="0"/>
              <a:buChar char="•"/>
            </a:pPr>
            <a:endParaRPr lang="th-TH" sz="2000" b="1">
              <a:solidFill>
                <a:srgbClr val="C00000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12"/>
          <p:cNvSpPr/>
          <p:nvPr/>
        </p:nvSpPr>
        <p:spPr>
          <a:xfrm>
            <a:off x="0" y="190500"/>
            <a:ext cx="5214938" cy="1125538"/>
          </a:xfrm>
          <a:prstGeom prst="rect">
            <a:avLst/>
          </a:prstGeom>
          <a:solidFill>
            <a:srgbClr val="403C4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Ultimate Goal: Healthy Elderly &amp; </a:t>
            </a:r>
          </a:p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Self care for good quality of life</a:t>
            </a:r>
            <a:endParaRPr lang="th-TH" sz="1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6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82588"/>
            <a:ext cx="5556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4" name="Picture 7" descr="logo ppt-blue-righ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58738"/>
            <a:ext cx="1500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3832225"/>
            <a:ext cx="2705100" cy="1446213"/>
          </a:xfrm>
          <a:prstGeom prst="rect">
            <a:avLst/>
          </a:prstGeom>
          <a:solidFill>
            <a:srgbClr val="C0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285750" indent="-285750" algn="ctr"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Screening Health Problems</a:t>
            </a:r>
          </a:p>
          <a:p>
            <a:pPr marL="285750" indent="-285750" algn="ctr"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and intermediate care by</a:t>
            </a:r>
            <a:endParaRPr lang="th-TH" sz="2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67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381250"/>
            <a:ext cx="56356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381250"/>
            <a:ext cx="56356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4688" y="5546725"/>
            <a:ext cx="1857375" cy="1446213"/>
          </a:xfrm>
          <a:prstGeom prst="rect">
            <a:avLst/>
          </a:prstGeom>
          <a:solidFill>
            <a:srgbClr val="C0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Community with </a:t>
            </a:r>
          </a:p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Long Term Care</a:t>
            </a:r>
            <a:endParaRPr lang="th-TH" sz="2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4688" y="4117975"/>
            <a:ext cx="1857375" cy="768350"/>
          </a:xfrm>
          <a:prstGeom prst="rect">
            <a:avLst/>
          </a:prstGeom>
          <a:solidFill>
            <a:srgbClr val="C0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Intermediate Care</a:t>
            </a:r>
            <a:endParaRPr lang="th-TH" sz="2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72250" y="1524000"/>
            <a:ext cx="2286000" cy="584200"/>
          </a:xfrm>
          <a:prstGeom prst="rect">
            <a:avLst/>
          </a:prstGeom>
          <a:solidFill>
            <a:srgbClr val="E5AB9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defRPr/>
            </a:pPr>
            <a:r>
              <a:rPr lang="en-US" sz="1600" b="1" dirty="0">
                <a:solidFill>
                  <a:srgbClr val="403C4A"/>
                </a:solidFill>
                <a:latin typeface="Adobe Fan Heiti Std B"/>
                <a:cs typeface="TH SarabunPSK" panose="020B0500040200020003" pitchFamily="34" charset="-34"/>
              </a:rPr>
              <a:t>Trained Care Manager and Care Giver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4688" y="4784725"/>
            <a:ext cx="1857375" cy="768350"/>
          </a:xfrm>
          <a:prstGeom prst="rect">
            <a:avLst/>
          </a:prstGeom>
          <a:solidFill>
            <a:srgbClr val="C0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Palliative care</a:t>
            </a:r>
            <a:endParaRPr lang="th-TH" sz="2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94463">
            <a:off x="5410200" y="-276225"/>
            <a:ext cx="1641475" cy="2189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6733" name="TextBox 22"/>
          <p:cNvSpPr txBox="1">
            <a:spLocks noChangeArrowheads="1"/>
          </p:cNvSpPr>
          <p:nvPr/>
        </p:nvSpPr>
        <p:spPr bwMode="auto">
          <a:xfrm rot="-574177">
            <a:off x="5573713" y="201613"/>
            <a:ext cx="1452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403C4A"/>
                </a:solidFill>
                <a:latin typeface="TH SarabunPSK"/>
                <a:ea typeface="TH SarabunPSK"/>
                <a:cs typeface="TH SarabunPSK"/>
              </a:rPr>
              <a:t>Long-Term</a:t>
            </a:r>
          </a:p>
          <a:p>
            <a:pPr algn="ctr" eaLnBrk="1" hangingPunct="1"/>
            <a:r>
              <a:rPr lang="en-US" sz="2400" b="1">
                <a:solidFill>
                  <a:srgbClr val="403C4A"/>
                </a:solidFill>
                <a:latin typeface="TH SarabunPSK"/>
                <a:ea typeface="TH SarabunPSK"/>
                <a:cs typeface="TH SarabunPSK"/>
              </a:rPr>
              <a:t>Care</a:t>
            </a:r>
            <a:endParaRPr lang="th-TH" sz="2400" b="1">
              <a:solidFill>
                <a:srgbClr val="403C4A"/>
              </a:solidFill>
              <a:latin typeface="TH SarabunPSK"/>
              <a:ea typeface="TH SarabunPSK"/>
              <a:cs typeface="TH SarabunPSK"/>
            </a:endParaRPr>
          </a:p>
        </p:txBody>
      </p:sp>
      <p:sp>
        <p:nvSpPr>
          <p:cNvPr id="286734" name="Slide Number Placeholder 24"/>
          <p:cNvSpPr>
            <a:spLocks noGrp="1"/>
          </p:cNvSpPr>
          <p:nvPr>
            <p:ph type="sldNum" sz="quarter" idx="12"/>
          </p:nvPr>
        </p:nvSpPr>
        <p:spPr bwMode="auto">
          <a:xfrm>
            <a:off x="6429375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AE728623-DAFC-43D6-A243-8E823E0938B6}" type="slidenum">
              <a:rPr lang="en-US" sz="900">
                <a:solidFill>
                  <a:srgbClr val="898989"/>
                </a:solidFill>
              </a:rPr>
              <a:pPr eaLnBrk="1" hangingPunct="1"/>
              <a:t>117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86735" name="Picture 25" descr="Hospi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24669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6" name="Picture 26" descr="รพสต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52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37" name="Group 27"/>
          <p:cNvGrpSpPr>
            <a:grpSpLocks/>
          </p:cNvGrpSpPr>
          <p:nvPr/>
        </p:nvGrpSpPr>
        <p:grpSpPr bwMode="auto">
          <a:xfrm>
            <a:off x="5429250" y="2286000"/>
            <a:ext cx="1285875" cy="1524000"/>
            <a:chOff x="395536" y="915566"/>
            <a:chExt cx="1944216" cy="1800200"/>
          </a:xfrm>
        </p:grpSpPr>
        <p:pic>
          <p:nvPicPr>
            <p:cNvPr id="28674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15566"/>
              <a:ext cx="1944216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21940" y="1073083"/>
              <a:ext cx="1656184" cy="69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Care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Manager</a:t>
              </a:r>
              <a:endParaRPr lang="th-TH" sz="1600" dirty="0">
                <a:solidFill>
                  <a:srgbClr val="FF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86738" name="Group 30"/>
          <p:cNvGrpSpPr>
            <a:grpSpLocks/>
          </p:cNvGrpSpPr>
          <p:nvPr/>
        </p:nvGrpSpPr>
        <p:grpSpPr bwMode="auto">
          <a:xfrm>
            <a:off x="5643563" y="3524250"/>
            <a:ext cx="1714500" cy="1905000"/>
            <a:chOff x="1122244" y="2061306"/>
            <a:chExt cx="2369636" cy="1950603"/>
          </a:xfrm>
        </p:grpSpPr>
        <p:pic>
          <p:nvPicPr>
            <p:cNvPr id="286747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44" y="2061306"/>
              <a:ext cx="2369636" cy="1950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330684" y="2204350"/>
              <a:ext cx="1735540" cy="7558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Care giver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70&amp;420 hours training</a:t>
              </a:r>
            </a:p>
          </p:txBody>
        </p:sp>
      </p:grpSp>
      <p:grpSp>
        <p:nvGrpSpPr>
          <p:cNvPr id="286739" name="Group 33"/>
          <p:cNvGrpSpPr>
            <a:grpSpLocks/>
          </p:cNvGrpSpPr>
          <p:nvPr/>
        </p:nvGrpSpPr>
        <p:grpSpPr bwMode="auto">
          <a:xfrm>
            <a:off x="6072188" y="4953000"/>
            <a:ext cx="1500187" cy="1905000"/>
            <a:chOff x="2519772" y="3084218"/>
            <a:chExt cx="2268252" cy="2000225"/>
          </a:xfrm>
        </p:grpSpPr>
        <p:pic>
          <p:nvPicPr>
            <p:cNvPr id="28674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772" y="3084218"/>
              <a:ext cx="2268252" cy="20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735796" y="3184229"/>
              <a:ext cx="1656185" cy="775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Family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FFE6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TH SarabunPSK" panose="020B0500040200020003" pitchFamily="34" charset="-34"/>
                </a:rPr>
                <a:t>self care leader</a:t>
              </a:r>
            </a:p>
          </p:txBody>
        </p:sp>
      </p:grpSp>
      <p:sp>
        <p:nvSpPr>
          <p:cNvPr id="37" name="สี่เหลี่ยมผืนผ้ามุมมน 5"/>
          <p:cNvSpPr/>
          <p:nvPr/>
        </p:nvSpPr>
        <p:spPr>
          <a:xfrm>
            <a:off x="6572250" y="2476500"/>
            <a:ext cx="2571750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85725" indent="-85725">
              <a:buFontTx/>
              <a:buChar char="-"/>
              <a:tabLst>
                <a:tab pos="85725" algn="l"/>
              </a:tabLst>
              <a:defRPr/>
            </a:pP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Assessment</a:t>
            </a:r>
          </a:p>
          <a:p>
            <a:pPr marL="85725" indent="-85725">
              <a:buFontTx/>
              <a:buChar char="-"/>
              <a:tabLst>
                <a:tab pos="85725" algn="l"/>
              </a:tabLst>
              <a:defRPr/>
            </a:pP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Care plan CM : Elderly  (1 : 35–40)</a:t>
            </a: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defRPr/>
            </a:pP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5"/>
          <p:cNvSpPr/>
          <p:nvPr/>
        </p:nvSpPr>
        <p:spPr>
          <a:xfrm>
            <a:off x="7215188" y="3524250"/>
            <a:ext cx="1928812" cy="12382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85725" indent="-85725">
              <a:buFontTx/>
              <a:buChar char="-"/>
              <a:defRPr/>
            </a:pP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Assess and plan</a:t>
            </a: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buFontTx/>
              <a:buChar char="-"/>
              <a:defRPr/>
            </a:pP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Home &amp; bed ridden </a:t>
            </a:r>
            <a:r>
              <a:rPr lang="th-TH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กลุ่มติดบ้าน ติดเตียง </a:t>
            </a:r>
            <a:endParaRPr lang="en-US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(5-10</a:t>
            </a:r>
            <a:r>
              <a:rPr lang="th-TH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lang="en-US" sz="16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elderly/care giver )</a:t>
            </a: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defRPr/>
            </a:pPr>
            <a:endParaRPr lang="th-TH" sz="16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39" name="สี่เหลี่ยมผืนผ้ามุมมน 5"/>
          <p:cNvSpPr/>
          <p:nvPr/>
        </p:nvSpPr>
        <p:spPr>
          <a:xfrm>
            <a:off x="7500938" y="5238750"/>
            <a:ext cx="1428750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18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1800" b="1" dirty="0">
                <a:solidFill>
                  <a:srgbClr val="403C4A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Home Self-care</a:t>
            </a:r>
            <a:endParaRPr lang="th-TH" sz="18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defRPr/>
            </a:pPr>
            <a:endParaRPr lang="th-TH" sz="1800" b="1" dirty="0">
              <a:solidFill>
                <a:srgbClr val="403C4A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/>
          <a:srcRect l="34041" t="21484" r="18741" b="16015"/>
          <a:stretch>
            <a:fillRect/>
          </a:stretch>
        </p:blipFill>
        <p:spPr bwMode="auto">
          <a:xfrm>
            <a:off x="171450" y="4857750"/>
            <a:ext cx="2686050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44" name="Rectangle 40"/>
          <p:cNvSpPr>
            <a:spLocks noChangeArrowheads="1"/>
          </p:cNvSpPr>
          <p:nvPr/>
        </p:nvSpPr>
        <p:spPr bwMode="auto">
          <a:xfrm>
            <a:off x="2857500" y="3524250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Primary Care </a:t>
            </a:r>
            <a:r>
              <a:rPr lang="th-TH" sz="2000" b="1">
                <a:solidFill>
                  <a:srgbClr val="002060"/>
                </a:solidFill>
                <a:latin typeface="Arial" pitchFamily="34" charset="0"/>
              </a:rPr>
              <a:t>(รพ.สต.)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2857500"/>
            <a:ext cx="8572500" cy="715963"/>
          </a:xfrm>
        </p:spPr>
        <p:txBody>
          <a:bodyPr/>
          <a:lstStyle/>
          <a:p>
            <a:pPr algn="ctr"/>
            <a:r>
              <a:rPr lang="th-TH" sz="6000" b="1" smtClean="0">
                <a:solidFill>
                  <a:srgbClr val="FF9933"/>
                </a:solidFill>
                <a:latin typeface="Tahoma" pitchFamily="34" charset="0"/>
                <a:cs typeface="Tahoma" pitchFamily="34" charset="0"/>
              </a:rPr>
              <a:t>การเมืองกับ</a:t>
            </a:r>
            <a:br>
              <a:rPr lang="th-TH" sz="6000" b="1" smtClean="0">
                <a:solidFill>
                  <a:srgbClr val="FF9933"/>
                </a:solidFill>
                <a:latin typeface="Tahoma" pitchFamily="34" charset="0"/>
                <a:cs typeface="Tahoma" pitchFamily="34" charset="0"/>
              </a:rPr>
            </a:br>
            <a:r>
              <a:rPr lang="th-TH" sz="6000" b="1" smtClean="0">
                <a:solidFill>
                  <a:srgbClr val="FF9933"/>
                </a:solidFill>
                <a:latin typeface="Tahoma" pitchFamily="34" charset="0"/>
                <a:cs typeface="Tahoma" pitchFamily="34" charset="0"/>
              </a:rPr>
              <a:t>ระบบสุขภาพ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1" smtClean="0">
                <a:solidFill>
                  <a:schemeClr val="bg1"/>
                </a:solidFill>
              </a:rPr>
              <a:t>พยาบาล ตระหนักถึงสิทธิและการจัดการตนเองมากขึ้น</a:t>
            </a:r>
            <a:endParaRPr lang="th-TH" sz="4000" smtClean="0">
              <a:solidFill>
                <a:schemeClr val="bg1"/>
              </a:solidFill>
            </a:endParaRPr>
          </a:p>
        </p:txBody>
      </p:sp>
      <p:sp>
        <p:nvSpPr>
          <p:cNvPr id="288771" name="ตัวยึดเนื้อหา 2"/>
          <p:cNvSpPr>
            <a:spLocks noGrp="1"/>
          </p:cNvSpPr>
          <p:nvPr>
            <p:ph idx="1"/>
          </p:nvPr>
        </p:nvSpPr>
        <p:spPr>
          <a:xfrm>
            <a:off x="2071688" y="1785938"/>
            <a:ext cx="7072312" cy="4340225"/>
          </a:xfrm>
        </p:spPr>
        <p:txBody>
          <a:bodyPr/>
          <a:lstStyle/>
          <a:p>
            <a:r>
              <a:rPr lang="th-TH" smtClean="0"/>
              <a:t>คนไทยมีแนวโน้มจะตระหนักเรื่องสิทธิมนุษยชน สิทธิพลเมืองและสิทธิชุมชนมากขึ้น จะเรียกร้องเพื่อให้มีอำนาจในการปกครองตนเองมากขึ้น และมีบางกลุ่มจะพยายามเข้ามาทำหน้าที่ในการตรวจสอบดูแลและป้องกันการละเมิดสิทธิ์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  <a:solidFill>
            <a:srgbClr val="99FF66"/>
          </a:solidFill>
        </p:spPr>
        <p:txBody>
          <a:bodyPr/>
          <a:lstStyle/>
          <a:p>
            <a:r>
              <a:rPr lang="th-TH" sz="8000" b="1" smtClean="0">
                <a:latin typeface="Lucida Handwriting" pitchFamily="66" charset="0"/>
              </a:rPr>
              <a:t>บริการพยาบาล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th-TH" altLang="th-TH" smtClean="0">
                <a:solidFill>
                  <a:schemeClr val="bg1"/>
                </a:solidFill>
                <a:cs typeface="Angsana New" pitchFamily="18" charset="-34"/>
              </a:rPr>
              <a:t>ใครจะไปคิดว่า ได้เห็นภาพนี้ในเมืองไทย</a:t>
            </a:r>
          </a:p>
        </p:txBody>
      </p:sp>
      <p:pic>
        <p:nvPicPr>
          <p:cNvPr id="2897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557338"/>
            <a:ext cx="7308850" cy="4895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mtClean="0">
                <a:solidFill>
                  <a:schemeClr val="bg1"/>
                </a:solidFill>
                <a:latin typeface="Constantia" pitchFamily="18" charset="0"/>
                <a:cs typeface="Angsana New" pitchFamily="18" charset="-34"/>
              </a:rPr>
              <a:t>Angel syndrome</a:t>
            </a:r>
            <a:endParaRPr lang="th-TH" altLang="th-TH" smtClean="0">
              <a:solidFill>
                <a:schemeClr val="bg1"/>
              </a:solidFill>
              <a:latin typeface="Constantia" pitchFamily="18" charset="0"/>
              <a:cs typeface="Angsana New" pitchFamily="18" charset="-34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1671638"/>
            <a:ext cx="6862763" cy="4781550"/>
          </a:xfrm>
        </p:spPr>
        <p:txBody>
          <a:bodyPr/>
          <a:lstStyle/>
          <a:p>
            <a:pPr eaLnBrk="1" hangingPunct="1"/>
            <a:r>
              <a:rPr lang="en-US" altLang="th-TH" sz="2400" smtClean="0"/>
              <a:t>PERFECTIONISM = no room for error</a:t>
            </a:r>
            <a:endParaRPr lang="th-TH" altLang="th-TH" sz="2400" smtClean="0"/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3600"/>
            <a:ext cx="24495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4859337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mtClean="0">
                <a:solidFill>
                  <a:schemeClr val="bg1"/>
                </a:solidFill>
                <a:latin typeface="Constantia" pitchFamily="18" charset="0"/>
              </a:rPr>
              <a:t>NURSING culture ??</a:t>
            </a:r>
            <a:endParaRPr lang="th-TH" altLang="th-TH" smtClean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1671638"/>
            <a:ext cx="6862763" cy="4781550"/>
          </a:xfrm>
        </p:spPr>
        <p:txBody>
          <a:bodyPr/>
          <a:lstStyle/>
          <a:p>
            <a:pPr eaLnBrk="1" hangingPunct="1"/>
            <a:r>
              <a:rPr lang="en-US" altLang="th-TH" sz="2400" smtClean="0"/>
              <a:t>Inability to cope </a:t>
            </a:r>
            <a:r>
              <a:rPr lang="en-US" altLang="th-TH" smtClean="0"/>
              <a:t>= </a:t>
            </a:r>
            <a:r>
              <a:rPr lang="th-TH" altLang="th-TH" smtClean="0">
                <a:cs typeface="Angsana New" pitchFamily="18" charset="-34"/>
              </a:rPr>
              <a:t>เก็บกด (ทน)</a:t>
            </a:r>
            <a:endParaRPr lang="en-US" altLang="th-TH" smtClean="0">
              <a:cs typeface="Angsana New" pitchFamily="18" charset="-34"/>
            </a:endParaRPr>
          </a:p>
          <a:p>
            <a:pPr eaLnBrk="1" hangingPunct="1"/>
            <a:r>
              <a:rPr lang="en-US" altLang="th-TH" sz="2400" smtClean="0"/>
              <a:t>Unreasonable demands </a:t>
            </a:r>
            <a:r>
              <a:rPr lang="en-US" altLang="th-TH" smtClean="0">
                <a:cs typeface="Angsana New" pitchFamily="18" charset="-34"/>
              </a:rPr>
              <a:t>= </a:t>
            </a:r>
            <a:r>
              <a:rPr lang="th-TH" altLang="th-TH" smtClean="0">
                <a:cs typeface="Angsana New" pitchFamily="18" charset="-34"/>
              </a:rPr>
              <a:t>อย่าเรียกร้อง(อึด)</a:t>
            </a:r>
          </a:p>
          <a:p>
            <a:pPr eaLnBrk="1" hangingPunct="1"/>
            <a:r>
              <a:rPr lang="en-US" altLang="th-TH" sz="2400" smtClean="0">
                <a:cs typeface="Angsana New" pitchFamily="18" charset="-34"/>
              </a:rPr>
              <a:t>High expectation </a:t>
            </a:r>
            <a:r>
              <a:rPr lang="en-US" altLang="th-TH" smtClean="0">
                <a:cs typeface="Angsana New" pitchFamily="18" charset="-34"/>
              </a:rPr>
              <a:t>=</a:t>
            </a:r>
            <a:r>
              <a:rPr lang="th-TH" altLang="th-TH" smtClean="0">
                <a:cs typeface="Angsana New" pitchFamily="18" charset="-34"/>
              </a:rPr>
              <a:t> หน้าชื่น อกตรม (ทึก)</a:t>
            </a:r>
            <a:endParaRPr lang="en-US" altLang="th-TH" smtClean="0">
              <a:cs typeface="Angsana New" pitchFamily="18" charset="-34"/>
            </a:endParaRPr>
          </a:p>
          <a:p>
            <a:pPr eaLnBrk="1" hangingPunct="1"/>
            <a:endParaRPr lang="th-TH" altLang="th-TH" smtClean="0"/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97425"/>
            <a:ext cx="73802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th-TH" altLang="th-TH" smtClean="0">
                <a:solidFill>
                  <a:schemeClr val="bg1"/>
                </a:solidFill>
                <a:cs typeface="Angsana New" pitchFamily="18" charset="-34"/>
              </a:rPr>
              <a:t>แนวโน้มประเทศในยุโรป มี</a:t>
            </a:r>
            <a:r>
              <a:rPr lang="en-US" altLang="th-TH" sz="3600" smtClean="0">
                <a:solidFill>
                  <a:schemeClr val="bg1"/>
                </a:solidFill>
                <a:cs typeface="Angsana New" pitchFamily="18" charset="-34"/>
              </a:rPr>
              <a:t>working time</a:t>
            </a:r>
            <a:r>
              <a:rPr lang="th-TH" altLang="th-TH" smtClean="0">
                <a:solidFill>
                  <a:schemeClr val="bg1"/>
                </a:solidFill>
                <a:cs typeface="Angsana New" pitchFamily="18" charset="-34"/>
              </a:rPr>
              <a:t> ลดลง</a:t>
            </a:r>
          </a:p>
        </p:txBody>
      </p:sp>
      <p:pic>
        <p:nvPicPr>
          <p:cNvPr id="292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00213"/>
            <a:ext cx="4032250" cy="4608512"/>
          </a:xfrm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5765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>พยาบาลประท้วงรพ.ที่ลดจำนวนบุคลากรลง เพราะจะส่งผลให้เกิดอันตรายในการปฏิบัติงานต่อผู้ป่วยและตนเอง</a:t>
            </a:r>
          </a:p>
        </p:txBody>
      </p:sp>
      <p:pic>
        <p:nvPicPr>
          <p:cNvPr id="2938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71638"/>
            <a:ext cx="6862763" cy="4781550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z="4000" smtClean="0">
                <a:solidFill>
                  <a:schemeClr val="bg1"/>
                </a:solidFill>
              </a:rPr>
              <a:t>We (Nurse, Doctor) are the People</a:t>
            </a:r>
            <a:br>
              <a:rPr lang="en-US" altLang="th-TH" sz="4000" smtClean="0">
                <a:solidFill>
                  <a:schemeClr val="bg1"/>
                </a:solidFill>
              </a:rPr>
            </a:br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>พวกเรา(แพทย์ พยาบาล)ก็เป็น “คน” เหมือนคุณ</a:t>
            </a:r>
          </a:p>
        </p:txBody>
      </p:sp>
      <p:pic>
        <p:nvPicPr>
          <p:cNvPr id="2949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557338"/>
            <a:ext cx="6862762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z="4000" smtClean="0">
                <a:solidFill>
                  <a:schemeClr val="bg1"/>
                </a:solidFill>
              </a:rPr>
              <a:t>Protect our rights</a:t>
            </a:r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/>
            </a:r>
            <a:b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</a:br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>คุ้มครองสิทธิของเราด้วย</a:t>
            </a:r>
          </a:p>
        </p:txBody>
      </p:sp>
      <p:pic>
        <p:nvPicPr>
          <p:cNvPr id="295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71638"/>
            <a:ext cx="6862763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z="4000" smtClean="0">
                <a:solidFill>
                  <a:schemeClr val="bg1"/>
                </a:solidFill>
              </a:rPr>
              <a:t>Nurse ..strike for..Patient care</a:t>
            </a:r>
            <a:br>
              <a:rPr lang="en-US" altLang="th-TH" sz="4000" smtClean="0">
                <a:solidFill>
                  <a:schemeClr val="bg1"/>
                </a:solidFill>
              </a:rPr>
            </a:br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>ประท้วงเพื่อคนไข้</a:t>
            </a:r>
          </a:p>
        </p:txBody>
      </p:sp>
      <p:pic>
        <p:nvPicPr>
          <p:cNvPr id="296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71638"/>
            <a:ext cx="6862763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z="4000" smtClean="0">
                <a:solidFill>
                  <a:schemeClr val="bg1"/>
                </a:solidFill>
              </a:rPr>
              <a:t>Fighting for Patient safety</a:t>
            </a:r>
            <a:br>
              <a:rPr lang="en-US" altLang="th-TH" sz="4000" smtClean="0">
                <a:solidFill>
                  <a:schemeClr val="bg1"/>
                </a:solidFill>
              </a:rPr>
            </a:br>
            <a:r>
              <a:rPr lang="th-TH" altLang="th-TH" sz="4000" smtClean="0">
                <a:solidFill>
                  <a:schemeClr val="bg1"/>
                </a:solidFill>
                <a:cs typeface="Angsana New" pitchFamily="18" charset="-34"/>
              </a:rPr>
              <a:t>เราสู้เพื่อผู้ป่วย(ความปลอดภัย)</a:t>
            </a:r>
          </a:p>
        </p:txBody>
      </p:sp>
      <p:pic>
        <p:nvPicPr>
          <p:cNvPr id="297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71638"/>
            <a:ext cx="6862763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th-TH" altLang="th-TH" sz="3200" smtClean="0">
                <a:solidFill>
                  <a:schemeClr val="bg1"/>
                </a:solidFill>
                <a:cs typeface="Angsana New" pitchFamily="18" charset="-34"/>
              </a:rPr>
              <a:t>พยาบาลประท้วงการแทรกแซงการปฏิบัติงานโดยนักการเมือง</a:t>
            </a:r>
            <a:br>
              <a:rPr lang="th-TH" altLang="th-TH" sz="3200" smtClean="0">
                <a:solidFill>
                  <a:schemeClr val="bg1"/>
                </a:solidFill>
                <a:cs typeface="Angsana New" pitchFamily="18" charset="-34"/>
              </a:rPr>
            </a:br>
            <a:r>
              <a:rPr lang="th-TH" altLang="th-TH" sz="3200" smtClean="0">
                <a:solidFill>
                  <a:schemeClr val="bg1"/>
                </a:solidFill>
                <a:cs typeface="Angsana New" pitchFamily="18" charset="-34"/>
              </a:rPr>
              <a:t>เรียกร้องให้รัฐบาลแสดงความเป็นมืออาชีพต่อวิชาชีพพยาบาล</a:t>
            </a:r>
            <a:br>
              <a:rPr lang="th-TH" altLang="th-TH" sz="3200" smtClean="0">
                <a:solidFill>
                  <a:schemeClr val="bg1"/>
                </a:solidFill>
                <a:cs typeface="Angsana New" pitchFamily="18" charset="-34"/>
              </a:rPr>
            </a:br>
            <a:r>
              <a:rPr lang="th-TH" altLang="th-TH" sz="3200" smtClean="0">
                <a:solidFill>
                  <a:schemeClr val="bg1"/>
                </a:solidFill>
                <a:cs typeface="Angsana New" pitchFamily="18" charset="-34"/>
              </a:rPr>
              <a:t>เรียกร้องให้รัฐบาลตรากฎหมายเพื่อปกป้องการทำงานของพยาบาล</a:t>
            </a:r>
          </a:p>
        </p:txBody>
      </p:sp>
      <p:pic>
        <p:nvPicPr>
          <p:cNvPr id="299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71638"/>
            <a:ext cx="6862763" cy="47815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900750" cy="715963"/>
          </a:xfrm>
          <a:ln>
            <a:miter lim="800000"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dirty="0" smtClean="0"/>
              <a:t>แนวคิดการบริหารการพยาบาล</a:t>
            </a:r>
            <a:endParaRPr lang="en-US" dirty="0" smtClean="0"/>
          </a:p>
        </p:txBody>
      </p:sp>
      <p:sp>
        <p:nvSpPr>
          <p:cNvPr id="178181" name="Content Placeholder 2"/>
          <p:cNvSpPr>
            <a:spLocks noGrp="1"/>
          </p:cNvSpPr>
          <p:nvPr>
            <p:ph idx="1"/>
          </p:nvPr>
        </p:nvSpPr>
        <p:spPr>
          <a:xfrm>
            <a:off x="214313" y="1428750"/>
            <a:ext cx="8229600" cy="4713288"/>
          </a:xfrm>
        </p:spPr>
        <p:txBody>
          <a:bodyPr/>
          <a:lstStyle/>
          <a:p>
            <a:r>
              <a:rPr lang="th-TH" b="1" smtClean="0">
                <a:latin typeface="Angsana New" pitchFamily="18" charset="-34"/>
                <a:cs typeface="Angsana New" pitchFamily="18" charset="-34"/>
              </a:rPr>
              <a:t>การบริการพยาบาลที่มุ่งผลผลิต (</a:t>
            </a:r>
            <a:r>
              <a:rPr lang="en-US" b="1" smtClean="0">
                <a:latin typeface="Angsana New" pitchFamily="18" charset="-34"/>
                <a:cs typeface="Angsana New" pitchFamily="18" charset="-34"/>
              </a:rPr>
              <a:t>Outcome-based Nursing Service) </a:t>
            </a:r>
            <a:endParaRPr lang="th-TH" b="1" smtClean="0">
              <a:latin typeface="Angsana New" pitchFamily="18" charset="-34"/>
              <a:cs typeface="Angsana New" pitchFamily="18" charset="-34"/>
            </a:endParaRPr>
          </a:p>
          <a:p>
            <a:pPr>
              <a:buFontTx/>
              <a:buNone/>
            </a:pPr>
            <a:r>
              <a:rPr lang="th-TH" b="1" smtClean="0">
                <a:latin typeface="Angsana New" pitchFamily="18" charset="-34"/>
                <a:cs typeface="Angsana New" pitchFamily="18" charset="-34"/>
              </a:rPr>
              <a:t>	โดยจะต้องกำหนดตัวผลิตผลของการพยาบาลออกมาให้ชัดเจนในการดูแลผู้รับบริการหรือการดูแลปัญหาสุขภาพเรื่องหนึ่งๆ</a:t>
            </a:r>
          </a:p>
          <a:p>
            <a:r>
              <a:rPr lang="th-TH" b="1" smtClean="0">
                <a:latin typeface="Angsana New" pitchFamily="18" charset="-34"/>
                <a:cs typeface="Angsana New" pitchFamily="18" charset="-34"/>
              </a:rPr>
              <a:t>การพยาบาลองค์รวม (</a:t>
            </a:r>
            <a:r>
              <a:rPr lang="en-US" b="1" smtClean="0">
                <a:latin typeface="Angsana New" pitchFamily="18" charset="-34"/>
                <a:cs typeface="Angsana New" pitchFamily="18" charset="-34"/>
              </a:rPr>
              <a:t>Holistic Care) </a:t>
            </a:r>
            <a:r>
              <a:rPr lang="th-TH" b="1" smtClean="0">
                <a:latin typeface="Angsana New" pitchFamily="18" charset="-34"/>
                <a:cs typeface="Angsana New" pitchFamily="18" charset="-34"/>
              </a:rPr>
              <a:t>คือการบูรณาการการดูแลด้านร่างกาย จิตใจ อารมณ์ สังคมและจิตวิญญาณเข้าด้วยกัน ในทุกกิจกรรมของการพยาบาล จุดเน้นอยู่ที่การใช้ศาสตร์การดูแล (</a:t>
            </a:r>
            <a:r>
              <a:rPr lang="en-US" b="1" smtClean="0">
                <a:latin typeface="Angsana New" pitchFamily="18" charset="-34"/>
                <a:cs typeface="Angsana New" pitchFamily="18" charset="-34"/>
              </a:rPr>
              <a:t>Science of Caring) </a:t>
            </a:r>
            <a:r>
              <a:rPr lang="th-TH" b="1" smtClean="0">
                <a:latin typeface="Angsana New" pitchFamily="18" charset="-34"/>
                <a:cs typeface="Angsana New" pitchFamily="18" charset="-34"/>
              </a:rPr>
              <a:t>ในการปฏิบัติวิชาชีพการพยาบาลการบูรณาการพยาบาล (</a:t>
            </a:r>
            <a:r>
              <a:rPr lang="en-US" b="1" smtClean="0">
                <a:latin typeface="Angsana New" pitchFamily="18" charset="-34"/>
                <a:cs typeface="Angsana New" pitchFamily="18" charset="-34"/>
              </a:rPr>
              <a:t>Integrative nursing) </a:t>
            </a:r>
            <a:r>
              <a:rPr lang="th-TH" b="1" smtClean="0">
                <a:latin typeface="Angsana New" pitchFamily="18" charset="-34"/>
                <a:cs typeface="Angsana New" pitchFamily="18" charset="-34"/>
              </a:rPr>
              <a:t>เป็นแก่นของการปฏิบัติสำหรับวิชาชีพแห่งการดูแล (</a:t>
            </a:r>
            <a:r>
              <a:rPr lang="en-US" b="1" smtClean="0">
                <a:latin typeface="Angsana New" pitchFamily="18" charset="-34"/>
                <a:cs typeface="Angsana New" pitchFamily="18" charset="-34"/>
              </a:rPr>
              <a:t>Caring profession) </a:t>
            </a:r>
            <a:r>
              <a:rPr lang="th-TH" b="1" smtClean="0">
                <a:latin typeface="Angsana New" pitchFamily="18" charset="-34"/>
                <a:cs typeface="Angsana New" pitchFamily="18" charset="-34"/>
              </a:rPr>
              <a:t>พฤติกรรมการดูแลของบุคลากรพยาบาลเป็นดัชนีสำคัญของคุณภาพการพยาบาล</a:t>
            </a:r>
            <a:endParaRPr lang="en-US" b="1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7200" smtClean="0">
                <a:solidFill>
                  <a:srgbClr val="FF0000"/>
                </a:solidFill>
              </a:rPr>
              <a:t>....รอยยิ้ม...</a:t>
            </a:r>
          </a:p>
        </p:txBody>
      </p:sp>
      <p:sp>
        <p:nvSpPr>
          <p:cNvPr id="300035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341438"/>
            <a:ext cx="5580063" cy="4525962"/>
          </a:xfrm>
        </p:spPr>
        <p:txBody>
          <a:bodyPr/>
          <a:lstStyle/>
          <a:p>
            <a:r>
              <a:rPr lang="th-TH" b="1" smtClean="0"/>
              <a:t>"..ไม่ใช่แต่เพียงแสดงให้เห็นว่าผู้ยิ้ม</a:t>
            </a:r>
            <a:br>
              <a:rPr lang="th-TH" b="1" smtClean="0"/>
            </a:br>
            <a:r>
              <a:rPr lang="th-TH" b="1" smtClean="0"/>
              <a:t>จิตใจดี มีความสุขสดชื่นแจ่มใสเท่านั้น</a:t>
            </a:r>
            <a:br>
              <a:rPr lang="th-TH" b="1" smtClean="0"/>
            </a:br>
            <a:r>
              <a:rPr lang="th-TH" b="1" smtClean="0"/>
              <a:t>แม้ผู้เห็นรอยยิ้มก็พลอยมีความสุขไปด้วย</a:t>
            </a:r>
            <a:br>
              <a:rPr lang="th-TH" b="1" smtClean="0"/>
            </a:br>
            <a:r>
              <a:rPr lang="th-TH" b="1" smtClean="0"/>
              <a:t>คุณสามารถทำให้โลกมีความสุขได้</a:t>
            </a:r>
            <a:br>
              <a:rPr lang="th-TH" b="1" smtClean="0"/>
            </a:br>
            <a:r>
              <a:rPr lang="th-TH" b="1" smtClean="0"/>
              <a:t>ด้วยรอยยิ้ม..และในโลกแห่งความจริง</a:t>
            </a:r>
            <a:br>
              <a:rPr lang="th-TH" b="1" smtClean="0"/>
            </a:br>
            <a:r>
              <a:rPr lang="th-TH" b="1" smtClean="0"/>
              <a:t>ของหมู่สัตว์ มีมนุษย์เท่านั้นที่ยิ้มเป็น.."</a:t>
            </a:r>
          </a:p>
        </p:txBody>
      </p:sp>
      <p:pic>
        <p:nvPicPr>
          <p:cNvPr id="300036" name="Picture 2" descr="http://a7.sphotos.ak.fbcdn.net/hphotos-ak-ash3/p480x480/532298_214379585329643_100002728081439_299958_210829378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95375"/>
            <a:ext cx="34925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 descr="D:\wallcom\animation\animation_feb_2010\T120110_10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286250"/>
            <a:ext cx="17859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ชีวิตต้องก้าวไปข้างหน้า…เหนื่อยก็หยุดพัก </a:t>
            </a:r>
            <a:br>
              <a:rPr lang="th-TH" sz="3600" b="1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</a:br>
            <a:r>
              <a:rPr lang="th-TH" sz="3600" b="1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แต่อย่าเดินกลับหลัง</a:t>
            </a:r>
          </a:p>
        </p:txBody>
      </p:sp>
      <p:sp>
        <p:nvSpPr>
          <p:cNvPr id="302084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285875"/>
            <a:ext cx="8258175" cy="4525963"/>
          </a:xfrm>
        </p:spPr>
        <p:txBody>
          <a:bodyPr/>
          <a:lstStyle/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ถ้าเมื่อไหร่เราได้ใช้เวลาในชีวิตอย่างคุ้มค่า เราจะรู้สึกว่าชีวิตที่เหลือนั้นเป็นกำไรล้วนๆ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เวลาก้าวไปข้างหน้า ทุกๆสิบก้าวเราเหยียบหนาม ถ้าเมื่อไหร่ท้อแล้วเดินกลับหลัง ก็เท่ากับว่าที่ผ่านมาเราเจ็บฟรี.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คนในทุกองค์กรย่อมต้องการต้องการความก้าวหน้า คงไม่มีใครต้องการถอยหลัง  แต่จะก้าวหน้าได้อย่างไรหากองค์กรไม่ก้าวหน้า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1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รู้จักบริหารเวลา </a:t>
            </a:r>
            <a:b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</a:br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เวลาในชีวิตมีน้อย อย่าตกเป็นทาสของเวลา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428750"/>
            <a:ext cx="7772400" cy="30003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ศักยภาพของคนมีขอบเขต ทำอะไรได้ในเวลาที่จำกัด ถ้าเราไปฝืน มันก็จะเสียหายไปหมด ...การทำงานที่ดี คือการทำงานในเวลางาน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การบริหารเวลา เป็นตัวชี้วัดศักยภาพที่ดีที่สุด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องค์กร ที่มีประสิทธิภาพคือองค์กรที่มีบุคคลากรที่สามารถทำงานอย่างเต็มศักยภาพในเวลาทำงาน</a:t>
            </a:r>
          </a:p>
        </p:txBody>
      </p:sp>
      <p:pic>
        <p:nvPicPr>
          <p:cNvPr id="304132" name="Picture 4" descr="D:\wallcom\animation\animation_feb_2010\T270709_05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167188"/>
            <a:ext cx="2928938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3" name="Picture 5" descr="D:\wallcom\animation\animation_feb_2010\animation_feb_2010\25-10-2008_12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429125"/>
            <a:ext cx="20542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1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สิ่งดีๆในชีวิต…มักไม่เกิดขึ้นเพราะความบังเอิญ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00188"/>
            <a:ext cx="8013700" cy="37512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สำหรับคนช่างเลือก ไม่ว่าจะทำอะไร ก็ต้องทำให้ดีที่สุด แม้จะเหนื่อย หนัก ต่อสู้มากสักหน่อย แต่ผลกลับมาก็คุ้มค่าเหนื่อย อย่างน้อยเราก็ได้เลือกสิ่งที่เราคิดว่าดีที่สุดให้ตัวเอง </a:t>
            </a:r>
          </a:p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องค์กรที่ประสบความสำเร็จ เกิดจาการที่ทุกคนในองค์กรร่วมกันมุ่งมั่นฟันฝ่าอุปสรรค ร่วมกันพัฒนา ร่วมกันรับผลที่ดีร่วมกัน ไม่ได้เกิดจากความบังเอิญ</a:t>
            </a:r>
          </a:p>
        </p:txBody>
      </p:sp>
      <p:pic>
        <p:nvPicPr>
          <p:cNvPr id="305156" name="Picture 6" descr="D:\wallcom\animation\animation_feb_2010\00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286250"/>
            <a:ext cx="30956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1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คนที่อยู่รอบข้างทุกคน มีอิทธิพลกับชีวิตเรา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71613"/>
            <a:ext cx="8013700" cy="32400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หลายคน มักมีบุคคล</a:t>
            </a:r>
            <a:r>
              <a:rPr lang="th-TH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ต้นแบบของตัวเอง ไม่ใช่เพื่อเลียนแบบ</a:t>
            </a: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หรือทำตาม แต่เขาจะช่วยให้เราเดินอย่างมีทิศทางมากขึ้น</a:t>
            </a:r>
          </a:p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เวลาเราอยู่กับใคร กับอะไรก็ตาม สิ่งนั้นมักมีผลกับจิตใจโดยไม่รู้ตัว</a:t>
            </a:r>
          </a:p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องค์กรที่มีบุคลากรต้นแบที่ดีและได้รับการส่งเสริมให้เป็นต้นแบบของคนอื่นๆ ย่อมทำให้องค์กรประสบความสำเร็จ</a:t>
            </a:r>
          </a:p>
        </p:txBody>
      </p:sp>
      <p:pic>
        <p:nvPicPr>
          <p:cNvPr id="306180" name="Picture 4" descr="D:\wallcom\animation\animation_feb_2010\T170909_06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324350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ลองทำอะไรให้เป็นหลายๆอย่าง..แต่เก่งอย่างเดียว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741488"/>
            <a:ext cx="8358187" cy="4114800"/>
          </a:xfrm>
        </p:spPr>
        <p:txBody>
          <a:bodyPr/>
          <a:lstStyle/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การทำอะไรได้หลายๆอย่างเป็นสิ่งดี </a:t>
            </a:r>
            <a:r>
              <a:rPr lang="th-TH" sz="2800" b="1" smtClean="0">
                <a:solidFill>
                  <a:srgbClr val="FF0000"/>
                </a:solidFill>
                <a:latin typeface="Times New Roman" pitchFamily="18" charset="0"/>
                <a:cs typeface="FreesiaUPC" pitchFamily="34" charset="-34"/>
              </a:rPr>
              <a:t>แต่ควรทำให้มันดีสักอย่างสิน่า</a:t>
            </a:r>
            <a:endParaRPr lang="th-TH" b="1" smtClean="0">
              <a:solidFill>
                <a:srgbClr val="FF0000"/>
              </a:solidFill>
              <a:latin typeface="Times New Roman" pitchFamily="18" charset="0"/>
              <a:cs typeface="FreesiaUPC" pitchFamily="34" charset="-34"/>
            </a:endParaRP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คนที่มีความสามารถรอบตัว นอกจากไม่เป็นภาระของคนอื่นแล้ว</a:t>
            </a:r>
          </a:p>
          <a:p>
            <a:pPr eaLnBrk="1" hangingPunct="1">
              <a:buFontTx/>
              <a:buNone/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เราจะรู้สึกดีทุกครั้ง ที่ความสามารถของเราช่วยคนอื่นได้ด้วย</a:t>
            </a:r>
          </a:p>
        </p:txBody>
      </p:sp>
      <p:pic>
        <p:nvPicPr>
          <p:cNvPr id="307204" name="Picture 2" descr="E:\รวมภาพจากการDowload\รวมภาพ\กพ\สนุก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643313"/>
            <a:ext cx="6929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7772400" cy="1143000"/>
          </a:xfrm>
        </p:spPr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อย่าพูดว่า “</a:t>
            </a:r>
            <a:r>
              <a:rPr lang="th-TH" b="1" smtClean="0">
                <a:solidFill>
                  <a:srgbClr val="FF0000"/>
                </a:solidFill>
                <a:latin typeface="Times New Roman" pitchFamily="18" charset="0"/>
                <a:cs typeface="FreesiaUPC" pitchFamily="34" charset="-34"/>
              </a:rPr>
              <a:t>ทำไม่ได้</a:t>
            </a:r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” เพราะจิตเธอจะจำและนำไปใช้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071563"/>
            <a:ext cx="6072187" cy="5500687"/>
          </a:xfrm>
        </p:spPr>
        <p:txBody>
          <a:bodyPr/>
          <a:lstStyle/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ปาฏิหาริย์ จะเกิดขึ้นได้กับหัวใจที่เชื่อมั่น ความเชื่อมั่น จะทำให้คนเราได้ยิน แต่เสียงในหัวใจตัวเอง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คำวิจารณ์ในแง่ลบของคนอื่นมักบั่นทอนกำลังใจ แต่นั่นมันความคิดเขา ไม่ได้มาจากสมองเราสักหน่อย ฟังเสียงหัวใจตัวเองอย่าไขว้เขวไปกับเสียงหัวใจคนอื่น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บอกตัวเองว่าเธอต้องทำได้ เมื่อนั้นปาฏิหารย์จะเกิดขึ้น</a:t>
            </a:r>
          </a:p>
        </p:txBody>
      </p:sp>
      <p:pic>
        <p:nvPicPr>
          <p:cNvPr id="309252" name="Picture 3" descr="E:\รวมภาพจากการDowload\รวมภาพ\กค\peeb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214438"/>
            <a:ext cx="257175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1027"/>
          <p:cNvSpPr>
            <a:spLocks noGrp="1" noChangeArrowheads="1"/>
          </p:cNvSpPr>
          <p:nvPr>
            <p:ph idx="1"/>
          </p:nvPr>
        </p:nvSpPr>
        <p:spPr>
          <a:xfrm>
            <a:off x="571500" y="285750"/>
            <a:ext cx="8286750" cy="60007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b="1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ผู้ที่มีลักษณะที่จะประสบความสำเร็จ และ  พบความสุข</a:t>
            </a:r>
            <a:endParaRPr lang="th-TH" sz="4800" smtClean="0">
              <a:solidFill>
                <a:schemeClr val="bg1"/>
              </a:solidFill>
              <a:latin typeface="Times New Roman" pitchFamily="18" charset="0"/>
              <a:cs typeface="FreesiaUPC" pitchFamily="34" charset="-34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b="1" smtClean="0">
                <a:solidFill>
                  <a:srgbClr val="00FFFF"/>
                </a:solidFill>
                <a:latin typeface="Times New Roman" pitchFamily="18" charset="0"/>
                <a:cs typeface="FreesiaUPC" pitchFamily="34" charset="-34"/>
              </a:rPr>
              <a:t>คือผู้ที่กล้าที่จะเปลี่ยนแปลงตัวเอง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ผู้ที่กล้าที่จะเปลี่ยนแปลงตัวเอง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คือผู้ที่กล้าหาญที่จะ</a:t>
            </a:r>
            <a:r>
              <a:rPr lang="th-TH" sz="4800" b="1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รับ</a:t>
            </a:r>
            <a:r>
              <a:rPr lang="th-TH" sz="4800" b="1" smtClean="0">
                <a:solidFill>
                  <a:srgbClr val="00FFFF"/>
                </a:solidFill>
                <a:latin typeface="Times New Roman" pitchFamily="18" charset="0"/>
                <a:cs typeface="FreesiaUPC" pitchFamily="34" charset="-34"/>
              </a:rPr>
              <a:t>ฟังคำติมากกว่าคำชม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b="1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ผู้ที่มีลักษณะที่จะล้มเหลว และ                     มีแต่ความทุกข์ใจ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4800" smtClean="0">
                <a:solidFill>
                  <a:schemeClr val="bg1"/>
                </a:solidFill>
                <a:latin typeface="Times New Roman" pitchFamily="18" charset="0"/>
                <a:cs typeface="FreesiaUPC" pitchFamily="34" charset="-34"/>
              </a:rPr>
              <a:t>คือผู้ที่ยึดตัวเองเป็นหลัก </a:t>
            </a:r>
            <a:r>
              <a:rPr lang="th-TH" sz="4800" b="1" smtClean="0">
                <a:solidFill>
                  <a:srgbClr val="00FFFF"/>
                </a:solidFill>
                <a:latin typeface="Times New Roman" pitchFamily="18" charset="0"/>
                <a:cs typeface="FreesiaUPC" pitchFamily="34" charset="-34"/>
              </a:rPr>
              <a:t>ไม่ยอมรับฟังผู้อื่น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th-TH" sz="4800" smtClean="0">
              <a:solidFill>
                <a:schemeClr val="bg1"/>
              </a:solidFill>
              <a:latin typeface="Times New Roman" pitchFamily="18" charset="0"/>
              <a:cs typeface="FreesiaUPC" pitchFamily="34" charset="-34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0006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rgbClr val="FF0000"/>
                </a:solidFill>
                <a:latin typeface="Times New Roman" pitchFamily="18" charset="0"/>
                <a:cs typeface="FreesiaUPC" pitchFamily="34" charset="-34"/>
              </a:rPr>
              <a:t>ปัญหา</a:t>
            </a:r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มีไว้แก้ไข ..หลบได้ พักได้แต่อย่าหนี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428750"/>
            <a:ext cx="6215062" cy="5072063"/>
          </a:xfrm>
        </p:spPr>
        <p:txBody>
          <a:bodyPr/>
          <a:lstStyle/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ปัญหาของคนเรา จริงๆแล้วคือการหนีปัญหานั่นแหละ เพราะถ้าเราตั้งใจแก้มัน มีหรือจะไม่มีทางออก  แพ้บ้าง ชนะบ้าง เป็นเรื่องปกติ  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องค์กรจะไม่สามารถผ่านวิกฤตได้เลยหากคนในองค์กรพากันหนีปัญหา แต่ถ้าทุกคนในองค์กรเอาปัญหามาช่วยกันแก้ไข อาจสำเร็จบ้าง ไม่สำเร็จบ้าง แต่สิ่งที่ได้คือประสบการณ์ที่จะไม่สร้างปัญหาเดิมให้เกิดขึ้นอีก</a:t>
            </a:r>
          </a:p>
          <a:p>
            <a:pPr eaLnBrk="1" hangingPunct="1">
              <a:buFontTx/>
              <a:buNone/>
            </a:pPr>
            <a:endParaRPr lang="th-TH" smtClean="0">
              <a:solidFill>
                <a:schemeClr val="accent2"/>
              </a:solidFill>
              <a:latin typeface="Times New Roman" pitchFamily="18" charset="0"/>
              <a:cs typeface="FreesiaUPC" pitchFamily="34" charset="-34"/>
            </a:endParaRPr>
          </a:p>
        </p:txBody>
      </p:sp>
      <p:pic>
        <p:nvPicPr>
          <p:cNvPr id="311300" name="Picture 4" descr="E:\รวมภาพจากการDowload\เมย 52\p402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643063"/>
            <a:ext cx="235743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หัดไว้ใจผู้อื่น…ไม่มีอะไรสำเร็จลงได้ด้วยคนคนเดียว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600200"/>
            <a:ext cx="61436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ถ้าเมื่อไหร่ที่เรานั่งรถ แล้วเราไว้ใจคนขับ เราจะมองโลกได้กว้าง และดูความสวยงามข้างทางได้อย่างสุขใจ </a:t>
            </a:r>
          </a:p>
          <a:p>
            <a:pPr eaLnBrk="1" hangingPunct="1">
              <a:lnSpc>
                <a:spcPct val="90000"/>
              </a:lnSpc>
            </a:pPr>
            <a:r>
              <a:rPr lang="th-TH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ทีมงานที่แข็งแรงและการเชื่อมั่นกันและกัน </a:t>
            </a: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จะทำให้ทุกอย่างประสบความสำเร็จ</a:t>
            </a:r>
          </a:p>
          <a:p>
            <a:pPr eaLnBrk="1" hangingPunct="1">
              <a:lnSpc>
                <a:spcPct val="90000"/>
              </a:lnSpc>
            </a:pPr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ถ้าไม่ให้โอกาสคนอื่น  ไม่ปล่อยวาง ..มัวแต่นำทางให้คนอื่นเดินตาม   เธอจะไม่มีเพื่อนร่วมเดินทาง ยามที่เธอเจออุปสรรคก็ต้องแก้คนเดียว ซ้ำซากอยู่ทุกวัน...  ถ้าเธอไว้ใจเขา ยามเธอเหนื่อยล้า เธอจะนอนหลับได้เต็มตา โดยมีคนเหล่านั้นดูแลเธออย่างดี.</a:t>
            </a:r>
          </a:p>
        </p:txBody>
      </p:sp>
      <p:pic>
        <p:nvPicPr>
          <p:cNvPr id="313348" name="Picture 2" descr="E:\รวมภาพจากการDowload\ตค52\58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71625"/>
            <a:ext cx="2000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043494" cy="715963"/>
          </a:xfrm>
          <a:solidFill>
            <a:srgbClr val="FF66CC"/>
          </a:solidFill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dirty="0" smtClean="0"/>
              <a:t>เทคนิคการบริหารการพยาบาล</a:t>
            </a:r>
            <a:endParaRPr lang="en-US" dirty="0" smtClean="0"/>
          </a:p>
        </p:txBody>
      </p:sp>
      <p:sp>
        <p:nvSpPr>
          <p:cNvPr id="179205" name="Content Placeholder 2"/>
          <p:cNvSpPr>
            <a:spLocks noGrp="1"/>
          </p:cNvSpPr>
          <p:nvPr>
            <p:ph idx="1"/>
          </p:nvPr>
        </p:nvSpPr>
        <p:spPr>
          <a:xfrm>
            <a:off x="361950" y="1344613"/>
            <a:ext cx="8388350" cy="4945062"/>
          </a:xfrm>
        </p:spPr>
        <p:txBody>
          <a:bodyPr/>
          <a:lstStyle/>
          <a:p>
            <a:r>
              <a:rPr lang="th-TH" smtClean="0"/>
              <a:t>กระบวนการพยาบาลในการปฏิบัติการพยาบาล </a:t>
            </a:r>
          </a:p>
          <a:p>
            <a:r>
              <a:rPr lang="th-TH" smtClean="0"/>
              <a:t>การประชุมปรึกษาทางการพยาบาล (</a:t>
            </a:r>
            <a:r>
              <a:rPr lang="en-US" smtClean="0"/>
              <a:t>Nursing Conference) </a:t>
            </a:r>
            <a:endParaRPr lang="th-TH" smtClean="0"/>
          </a:p>
          <a:p>
            <a:r>
              <a:rPr lang="th-TH" smtClean="0"/>
              <a:t>การเยี่ยมตรวจทางการพยาบาล (</a:t>
            </a:r>
            <a:r>
              <a:rPr lang="en-US" smtClean="0"/>
              <a:t>Nursing Rounds) </a:t>
            </a:r>
            <a:r>
              <a:rPr lang="th-TH" smtClean="0"/>
              <a:t>เพื่อให้ได้ข้อมูลจากสถานการณ์การบริการและบุคคลที่ควรปฏิบัติงานจริงและใช้โอกาสนี้ในการสอน ให้คำปรึกษา กระตุ้นส่งเสริมและประชาสัมพันธ์ไปพร้อม ๆ กัน</a:t>
            </a:r>
          </a:p>
          <a:p>
            <a:r>
              <a:rPr lang="th-TH" smtClean="0"/>
              <a:t>การใช้รูปแบบการพยาบาล (</a:t>
            </a:r>
            <a:r>
              <a:rPr lang="en-US" smtClean="0"/>
              <a:t>Nursing Modalities) </a:t>
            </a:r>
            <a:r>
              <a:rPr lang="th-TH" smtClean="0"/>
              <a:t>คือวิธีการมอบหมายงานแก่ผู้ปฏิบัติการพยาบาล</a:t>
            </a:r>
            <a:br>
              <a:rPr lang="th-TH" smtClean="0"/>
            </a:b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Content Placeholder 2"/>
          <p:cNvSpPr>
            <a:spLocks noGrp="1"/>
          </p:cNvSpPr>
          <p:nvPr>
            <p:ph idx="1"/>
          </p:nvPr>
        </p:nvSpPr>
        <p:spPr>
          <a:xfrm>
            <a:off x="1357313" y="2143125"/>
            <a:ext cx="6643687" cy="4525963"/>
          </a:xfrm>
        </p:spPr>
        <p:txBody>
          <a:bodyPr/>
          <a:lstStyle/>
          <a:p>
            <a:r>
              <a:rPr lang="th-TH" sz="4800" b="1" smtClean="0"/>
              <a:t>สถาบันการศึกษา</a:t>
            </a:r>
          </a:p>
          <a:p>
            <a:r>
              <a:rPr lang="th-TH" sz="4800" b="1" smtClean="0"/>
              <a:t>องค์กรวิชาชีพ เข้มแข็ง</a:t>
            </a:r>
          </a:p>
          <a:p>
            <a:r>
              <a:rPr lang="th-TH" sz="4800" b="1" smtClean="0"/>
              <a:t>ผู้บริหารการพยาบาล</a:t>
            </a:r>
          </a:p>
          <a:p>
            <a:r>
              <a:rPr lang="th-TH" sz="4800" b="1" smtClean="0"/>
              <a:t>ผู้ประกอบวิชาชีพการพยาบาล </a:t>
            </a:r>
          </a:p>
        </p:txBody>
      </p:sp>
      <p:sp>
        <p:nvSpPr>
          <p:cNvPr id="31437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86675" cy="1928813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th-TH" sz="6600" b="1" smtClean="0"/>
              <a:t>ประสิทธิภาพในองค์กรก่อเกิด</a:t>
            </a:r>
            <a:br>
              <a:rPr lang="th-TH" sz="6600" b="1" smtClean="0"/>
            </a:br>
            <a:r>
              <a:rPr lang="th-TH" sz="6600" b="1" smtClean="0"/>
              <a:t>จากความเข้มแข็ง</a:t>
            </a:r>
          </a:p>
        </p:txBody>
      </p:sp>
      <p:pic>
        <p:nvPicPr>
          <p:cNvPr id="314372" name="Picture 5" descr="D:\wallcom\animation\annimation2\12391942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th-TH" sz="6600" b="1" smtClean="0"/>
              <a:t>สถาบันการศึกษา</a:t>
            </a:r>
          </a:p>
        </p:txBody>
      </p:sp>
      <p:sp>
        <p:nvSpPr>
          <p:cNvPr id="3153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13" cy="4525963"/>
          </a:xfrm>
        </p:spPr>
        <p:txBody>
          <a:bodyPr/>
          <a:lstStyle/>
          <a:p>
            <a:pPr eaLnBrk="1" hangingPunct="1"/>
            <a:r>
              <a:rPr lang="th-TH" sz="5400" b="1" smtClean="0"/>
              <a:t>ต้นแบบ หล่อหลอม ผู้ประกอบวิชาชีพ</a:t>
            </a:r>
          </a:p>
          <a:p>
            <a:pPr eaLnBrk="1" hangingPunct="1"/>
            <a:r>
              <a:rPr lang="th-TH" sz="5400" b="1" smtClean="0"/>
              <a:t>ความท้าทายด้านการศึกษา</a:t>
            </a:r>
          </a:p>
          <a:p>
            <a:pPr eaLnBrk="1" hangingPunct="1"/>
            <a:r>
              <a:rPr lang="th-TH" sz="5400" b="1" smtClean="0"/>
              <a:t>ความทันเกมกับสถานการณ์ที่เปลี่ยนไป 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itle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143000"/>
          </a:xfrm>
        </p:spPr>
        <p:txBody>
          <a:bodyPr/>
          <a:lstStyle/>
          <a:p>
            <a:pPr eaLnBrk="1" hangingPunct="1"/>
            <a:r>
              <a:rPr lang="th-TH" sz="8000" b="1" smtClean="0"/>
              <a:t>องค์กรวิชาชีพที่เข้มแข็ง</a:t>
            </a:r>
          </a:p>
        </p:txBody>
      </p:sp>
      <p:sp>
        <p:nvSpPr>
          <p:cNvPr id="316419" name="Content Placeholder 2"/>
          <p:cNvSpPr>
            <a:spLocks noGrp="1"/>
          </p:cNvSpPr>
          <p:nvPr>
            <p:ph idx="1"/>
          </p:nvPr>
        </p:nvSpPr>
        <p:spPr>
          <a:xfrm>
            <a:off x="500063" y="2214563"/>
            <a:ext cx="8229600" cy="2828925"/>
          </a:xfrm>
        </p:spPr>
        <p:txBody>
          <a:bodyPr/>
          <a:lstStyle/>
          <a:p>
            <a:pPr algn="ctr" eaLnBrk="1" hangingPunct="1"/>
            <a:r>
              <a:rPr lang="th-TH" sz="48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องค์กรตามกฎหมายวิชาชีพ</a:t>
            </a:r>
          </a:p>
          <a:p>
            <a:pPr algn="ctr" eaLnBrk="1" hangingPunct="1"/>
            <a:r>
              <a:rPr lang="th-TH" sz="48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องค์กรตามการบริหาร</a:t>
            </a:r>
          </a:p>
          <a:p>
            <a:pPr algn="ctr" eaLnBrk="1" hangingPunct="1"/>
            <a:r>
              <a:rPr lang="th-TH" sz="48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องค์กรที่มาจากการวมตัว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itle 1"/>
          <p:cNvSpPr>
            <a:spLocks noGrp="1"/>
          </p:cNvSpPr>
          <p:nvPr>
            <p:ph type="title"/>
          </p:nvPr>
        </p:nvSpPr>
        <p:spPr>
          <a:xfrm>
            <a:off x="2357438" y="0"/>
            <a:ext cx="6300787" cy="1357313"/>
          </a:xfrm>
        </p:spPr>
        <p:txBody>
          <a:bodyPr/>
          <a:lstStyle/>
          <a:p>
            <a:r>
              <a:rPr lang="th-TH" smtClean="0">
                <a:latin typeface="Tahoma" pitchFamily="34" charset="0"/>
                <a:cs typeface="Tahoma" pitchFamily="34" charset="0"/>
              </a:rPr>
              <a:t>องค์กรวิชาชีพ เข้มแข็ง</a:t>
            </a:r>
          </a:p>
        </p:txBody>
      </p:sp>
      <p:sp>
        <p:nvSpPr>
          <p:cNvPr id="317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สร้างเสริมความสามัคคีในกลุ่ม             ผู้ประกอบวิชาชีพฯ ให้มีเครือข่ายเข้มแข็งเพื่อการแลกเปลี่ยน ความรู้ ประสบการณ์ และการช่วยเหลือซึ่งกันและกัน โดยไม่มีการจำแนกหน่วยงานที่สังกัด</a:t>
            </a:r>
          </a:p>
          <a:p>
            <a:r>
              <a:rPr lang="th-TH" b="1" smtClean="0">
                <a:solidFill>
                  <a:srgbClr val="540054"/>
                </a:solidFill>
                <a:latin typeface="Angsana New" pitchFamily="18" charset="-34"/>
              </a:rPr>
              <a:t>ให้คำปรึกษาแนะนำเกี่ยวกับกฎหมายวิชาชีพ ข้อบังคับ ประกาศ และระเบียบต่าง ๆ</a:t>
            </a:r>
          </a:p>
          <a:p>
            <a:r>
              <a:rPr lang="th-TH" b="1" smtClean="0">
                <a:solidFill>
                  <a:srgbClr val="540054"/>
                </a:solidFill>
                <a:latin typeface="Angsana New" pitchFamily="18" charset="-34"/>
              </a:rPr>
              <a:t>เสริมสร้างและธำรงรักษา</a:t>
            </a:r>
            <a:r>
              <a:rPr lang="th-TH" b="1" u="sng" smtClean="0">
                <a:solidFill>
                  <a:srgbClr val="540054"/>
                </a:solidFill>
                <a:latin typeface="Angsana New" pitchFamily="18" charset="-34"/>
              </a:rPr>
              <a:t>ความเป็นเอกสิทธิ์ของวิชาชีพ  </a:t>
            </a:r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สิทธิในการ</a:t>
            </a:r>
            <a:r>
              <a:rPr lang="th-TH" b="1" u="sng" smtClean="0">
                <a:solidFill>
                  <a:srgbClr val="990000"/>
                </a:solidFill>
                <a:latin typeface="Angsana New" pitchFamily="18" charset="-34"/>
              </a:rPr>
              <a:t>ปฏิเสธการกระทำ</a:t>
            </a:r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ที่ไม่ชอบด้วยกฎหมาย  หรือการกระทำที่มีกฎหมายรองรับ หากกระทำนั้นเกินขีดความสามารถของตน และอาจจะบังเกิดผลเสียหายต่อผู้ใช้บริการได้</a:t>
            </a:r>
            <a:endParaRPr lang="th-TH" smtClean="0"/>
          </a:p>
        </p:txBody>
      </p:sp>
      <p:pic>
        <p:nvPicPr>
          <p:cNvPr id="317444" name="Picture 5" descr="D:\wallcom\animation\animation_feb_2010\T070110_05C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129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itle 1"/>
          <p:cNvSpPr>
            <a:spLocks noGrp="1"/>
          </p:cNvSpPr>
          <p:nvPr>
            <p:ph type="title"/>
          </p:nvPr>
        </p:nvSpPr>
        <p:spPr>
          <a:xfrm>
            <a:off x="357188" y="857250"/>
            <a:ext cx="8501062" cy="4857750"/>
          </a:xfrm>
        </p:spPr>
        <p:txBody>
          <a:bodyPr/>
          <a:lstStyle/>
          <a:p>
            <a:pPr marL="342900" indent="-342900" algn="l" eaLnBrk="1" hangingPunct="1"/>
            <a:r>
              <a:rPr lang="en-US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@ </a:t>
            </a:r>
            <a: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ได้รับการยอมรับจากสมาชิก</a:t>
            </a:r>
            <a:b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@  </a:t>
            </a:r>
            <a:r>
              <a:rPr lang="th-TH" sz="4800" smtClean="0">
                <a:latin typeface="Tahoma" pitchFamily="34" charset="0"/>
                <a:cs typeface="Tahoma" pitchFamily="34" charset="0"/>
              </a:rPr>
              <a:t>มีบทบาทในการผลักดัน  </a:t>
            </a:r>
            <a:br>
              <a:rPr lang="th-TH" sz="4800" smtClean="0">
                <a:latin typeface="Tahoma" pitchFamily="34" charset="0"/>
                <a:cs typeface="Tahoma" pitchFamily="34" charset="0"/>
              </a:rPr>
            </a:br>
            <a:r>
              <a:rPr lang="th-TH" sz="4800" smtClean="0">
                <a:latin typeface="Tahoma" pitchFamily="34" charset="0"/>
                <a:cs typeface="Tahoma" pitchFamily="34" charset="0"/>
              </a:rPr>
              <a:t>     นโยบายที่เกี่ยวข้องกับ    </a:t>
            </a:r>
            <a:br>
              <a:rPr lang="th-TH" sz="4800" smtClean="0">
                <a:latin typeface="Tahoma" pitchFamily="34" charset="0"/>
                <a:cs typeface="Tahoma" pitchFamily="34" charset="0"/>
              </a:rPr>
            </a:br>
            <a:r>
              <a:rPr lang="th-TH" sz="4800" smtClean="0">
                <a:latin typeface="Tahoma" pitchFamily="34" charset="0"/>
                <a:cs typeface="Tahoma" pitchFamily="34" charset="0"/>
              </a:rPr>
              <a:t>     สมาชิก</a:t>
            </a:r>
            <a: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@  </a:t>
            </a:r>
            <a:r>
              <a:rPr lang="th-TH" sz="4800" smtClean="0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ให้การสนับสนุน ให้ความ</a:t>
            </a:r>
            <a:br>
              <a:rPr lang="th-TH" sz="4800" smtClean="0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800" smtClean="0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     ช่วยเหลือ ระดมความร่วมมือ</a:t>
            </a:r>
            <a: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th-TH" sz="48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endParaRPr lang="th-TH" sz="480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smtClean="0"/>
              <a:t>ผู้บริหารการพยาบาลที่เข้มแข็ง</a:t>
            </a:r>
          </a:p>
        </p:txBody>
      </p:sp>
      <p:sp>
        <p:nvSpPr>
          <p:cNvPr id="319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smtClean="0">
                <a:solidFill>
                  <a:srgbClr val="540054"/>
                </a:solidFill>
                <a:latin typeface="Angsana New" pitchFamily="18" charset="-34"/>
              </a:rPr>
              <a:t>ส่งเสริมและสนับสนุนให้องค์กรวิชาชีพทุกระดับดำเนินการควบคุมคุณภาพบริการ ภายในอย่างต่อเนื่อง</a:t>
            </a:r>
          </a:p>
          <a:p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สอดส่องการใช้บุคลากรในทีมการพยาบาลของสถานบริการฯ ให้ถูกต้องตามกฎหมาย และป้องปรามมิให้ผู้ที่ไม่มีสิทธิกระทำ “การพยาบาล” แต่งกายที่ทำให้ประชาชนเข้าใจผิดได้ว่าเป็นผู้ประกอบวิชาชีพการพยาบาล</a:t>
            </a:r>
          </a:p>
          <a:p>
            <a:r>
              <a:rPr lang="th-TH" b="1" smtClean="0">
                <a:solidFill>
                  <a:srgbClr val="003300"/>
                </a:solidFill>
                <a:latin typeface="Angsana New" pitchFamily="18" charset="-34"/>
              </a:rPr>
              <a:t>มีกิจกรรมที่ยกย่องให้เกียรติแก่ ผู้ประกอบวิชาชีพที่มีคุณงามความดีเป็นที่ประจักษ์  ควรค่าแก่การเชิดชูให้เป็นแบบอย่างขององค์กร</a:t>
            </a:r>
            <a:endParaRPr lang="th-TH" b="1" smtClean="0">
              <a:solidFill>
                <a:srgbClr val="99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itl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72500" cy="1143000"/>
          </a:xfrm>
        </p:spPr>
        <p:txBody>
          <a:bodyPr/>
          <a:lstStyle/>
          <a:p>
            <a:r>
              <a:rPr lang="th-TH" smtClean="0">
                <a:latin typeface="Tahoma" pitchFamily="34" charset="0"/>
                <a:cs typeface="Tahoma" pitchFamily="34" charset="0"/>
              </a:rPr>
              <a:t>ผู้ประกอบวิชาชีพ  เข้มแข็ง </a:t>
            </a:r>
          </a:p>
        </p:txBody>
      </p:sp>
      <p:sp>
        <p:nvSpPr>
          <p:cNvPr id="320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None/>
            </a:pPr>
            <a:r>
              <a:rPr lang="th-TH" sz="4000" b="1" smtClean="0"/>
              <a:t>ความสามารถในการแสดงบทบาทของมืออาชีพ  </a:t>
            </a:r>
          </a:p>
          <a:p>
            <a:pPr lvl="1">
              <a:buFont typeface="Arial" pitchFamily="34" charset="0"/>
              <a:buNone/>
            </a:pPr>
            <a:r>
              <a:rPr lang="th-TH" sz="4000" b="1" smtClean="0"/>
              <a:t>พัฒนาตนเองอย่างต่อเนื่อง</a:t>
            </a:r>
          </a:p>
          <a:p>
            <a:pPr lvl="1">
              <a:buFont typeface="Arial" pitchFamily="34" charset="0"/>
              <a:buNone/>
            </a:pPr>
            <a:r>
              <a:rPr lang="th-TH" sz="4000" b="1" smtClean="0"/>
              <a:t>ร่วมมือกับองค์กรวิชาชีพ</a:t>
            </a:r>
          </a:p>
          <a:p>
            <a:endParaRPr lang="th-TH" sz="4400" b="1" smtClean="0"/>
          </a:p>
        </p:txBody>
      </p:sp>
      <p:pic>
        <p:nvPicPr>
          <p:cNvPr id="320516" name="Picture 2" descr="D:\wallcom\animation\animation_feb_2010\T181109_08C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5572125"/>
            <a:ext cx="50927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339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sz="5400" b="1" smtClean="0">
                <a:solidFill>
                  <a:srgbClr val="3333FF"/>
                </a:solidFill>
              </a:rPr>
              <a:t>ผู้ประกอบวิชาชีพการพยาบาล</a:t>
            </a:r>
          </a:p>
        </p:txBody>
      </p:sp>
      <p:sp>
        <p:nvSpPr>
          <p:cNvPr id="321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smtClean="0">
                <a:solidFill>
                  <a:srgbClr val="003300"/>
                </a:solidFill>
                <a:latin typeface="Angsana New" pitchFamily="18" charset="-34"/>
              </a:rPr>
              <a:t>ประเมินสถานการณ์ / การเปลี่ยนแปลงที่อาจมีผลกระทบต่อผู้ประกอบวิชาชีพ / การพัฒนาวิชาชีพ  เช่น  การเปลี่ยนแปลงโครงสร้าง หรือระบบการบริหารงาน เป็นต้น  หากมีข้อมูลดังกล่าวนี้ ต้องแจ้งต่อองค์กรวิชาชีพ เครือข่าย</a:t>
            </a:r>
          </a:p>
          <a:p>
            <a:r>
              <a:rPr lang="th-TH" b="1" smtClean="0">
                <a:solidFill>
                  <a:srgbClr val="003300"/>
                </a:solidFill>
                <a:latin typeface="Angsana New" pitchFamily="18" charset="-34"/>
              </a:rPr>
              <a:t>บทบาทพิทักษ์สิทธิและคุ้มครองผู้บริโภคบริการ  ของวิชาชีพ</a:t>
            </a:r>
            <a:r>
              <a:rPr lang="th-TH" b="1" smtClean="0">
                <a:solidFill>
                  <a:srgbClr val="540054"/>
                </a:solidFill>
                <a:latin typeface="Angsana New" pitchFamily="18" charset="-34"/>
              </a:rPr>
              <a:t>สอดส่องการก้าวล่วงกฎหมายวิชาชีพ</a:t>
            </a:r>
          </a:p>
          <a:p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เสริมสร้าง</a:t>
            </a:r>
            <a:r>
              <a:rPr lang="th-TH" b="1" u="sng" smtClean="0">
                <a:solidFill>
                  <a:srgbClr val="990000"/>
                </a:solidFill>
                <a:latin typeface="Angsana New" pitchFamily="18" charset="-34"/>
              </a:rPr>
              <a:t>ความเป็นเอกภาพของวิชาชีพ</a:t>
            </a:r>
            <a:r>
              <a:rPr lang="th-TH" b="1" smtClean="0">
                <a:solidFill>
                  <a:srgbClr val="990000"/>
                </a:solidFill>
                <a:latin typeface="Angsana New" pitchFamily="18" charset="-34"/>
              </a:rPr>
              <a:t>  โดยส่งเสริมและสนับสนุนความเป็นอันหนึ่งเดียวกันของบุคลากร  ตั้งแต่ในระดับหน่วยงานย่อย จนถึงระดับชาติ</a:t>
            </a:r>
          </a:p>
          <a:p>
            <a:pPr>
              <a:buFont typeface="Arial" pitchFamily="34" charset="0"/>
              <a:buNone/>
            </a:pPr>
            <a:endParaRPr lang="th-TH" b="1" smtClean="0">
              <a:solidFill>
                <a:srgbClr val="003300"/>
              </a:solidFill>
              <a:latin typeface="Angsana New" pitchFamily="18" charset="-34"/>
            </a:endParaRPr>
          </a:p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99CC"/>
          </a:solidFill>
        </p:spPr>
        <p:txBody>
          <a:bodyPr/>
          <a:lstStyle/>
          <a:p>
            <a:r>
              <a:rPr lang="th-TH" sz="48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ผู้ประกอบวิชาชีพ มืออาชีพ</a:t>
            </a:r>
          </a:p>
        </p:txBody>
      </p:sp>
      <p:sp>
        <p:nvSpPr>
          <p:cNvPr id="322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mtClean="0">
                <a:latin typeface="Tahoma" pitchFamily="34" charset="0"/>
                <a:cs typeface="Tahoma" pitchFamily="34" charset="0"/>
              </a:rPr>
              <a:t>มีภาพลักษณ์ ของผู้ประกอบวิชาชีพ</a:t>
            </a: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มีความรู้ในเนื้อหาของวิชาชีพ                                                         อะไรควรทำ อะไรพึงทำ และอะไรไม่ควรทำ</a:t>
            </a: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มีความรู้ ในกฎหมาย ที่เกี่ยวข้อง</a:t>
            </a: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มีบทบาทในการกำหนดอนาคตของวิชาชีพ</a:t>
            </a: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มีส่วนร่วมในการผลักดันให้วิชาชีพเป็นที่ยอมรับในสังคม</a:t>
            </a:r>
          </a:p>
          <a:p>
            <a:endParaRPr lang="th-TH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2492375"/>
            <a:ext cx="8229600" cy="1143000"/>
          </a:xfrm>
        </p:spPr>
        <p:txBody>
          <a:bodyPr/>
          <a:lstStyle/>
          <a:p>
            <a:r>
              <a:rPr lang="th-TH" sz="11500" b="1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>ภาวะผู้นำทางการพยาบาล และการสื่อสารในองค์กร”</a:t>
            </a:r>
            <a:r>
              <a:rPr lang="en-US" sz="11500" b="1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/>
            </a:r>
            <a:br>
              <a:rPr lang="en-US" sz="11500" b="1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</a:br>
            <a:endParaRPr lang="th-TH" sz="11500" b="1" smtClean="0">
              <a:solidFill>
                <a:srgbClr val="FF0000"/>
              </a:solidFill>
              <a:latin typeface="2005_GM_Evolution" pitchFamily="2" charset="0"/>
              <a:cs typeface="2005_GM_Evolution" pitchFamily="2" charset="0"/>
            </a:endParaRPr>
          </a:p>
        </p:txBody>
      </p:sp>
      <p:sp>
        <p:nvSpPr>
          <p:cNvPr id="323587" name="ตัวแทนเนื้อหา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Content Placeholder 2"/>
          <p:cNvSpPr>
            <a:spLocks noGrp="1"/>
          </p:cNvSpPr>
          <p:nvPr>
            <p:ph idx="1"/>
          </p:nvPr>
        </p:nvSpPr>
        <p:spPr>
          <a:xfrm>
            <a:off x="285750" y="500063"/>
            <a:ext cx="8229600" cy="5937250"/>
          </a:xfrm>
        </p:spPr>
        <p:txBody>
          <a:bodyPr/>
          <a:lstStyle/>
          <a:p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เอกสารการพยาบาล (</a:t>
            </a:r>
            <a:r>
              <a:rPr lang="en-US" sz="3600" b="1" smtClean="0">
                <a:latin typeface="Angsana New" pitchFamily="18" charset="-34"/>
                <a:cs typeface="Angsana New" pitchFamily="18" charset="-34"/>
              </a:rPr>
              <a:t>Nursing Documentation) </a:t>
            </a:r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การบันทึกและจัดเก็บข้อมูล ซึ่งมีความสำคัญอย่างยิ่งในการปฏิบัติงานของพยาบาล </a:t>
            </a:r>
          </a:p>
          <a:p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การจัดการเชิงระบบ (</a:t>
            </a:r>
            <a:r>
              <a:rPr lang="en-US" sz="3600" b="1" smtClean="0">
                <a:latin typeface="Angsana New" pitchFamily="18" charset="-34"/>
                <a:cs typeface="Angsana New" pitchFamily="18" charset="-34"/>
              </a:rPr>
              <a:t>System View) </a:t>
            </a:r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หมายถึงโครงสร้างการบริหารโดยรวมจะต้องเอื้อให้การดำเนินงานที่มุ่งสู่คุณภาพเป็นไปได้อย่างคล่องตัว</a:t>
            </a:r>
          </a:p>
          <a:p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ระบบการทำงานเป็นทั้งระบบหน้าที่ (</a:t>
            </a:r>
            <a:r>
              <a:rPr lang="en-US" sz="3600" b="1" smtClean="0">
                <a:latin typeface="Angsana New" pitchFamily="18" charset="-34"/>
                <a:cs typeface="Angsana New" pitchFamily="18" charset="-34"/>
              </a:rPr>
              <a:t>functional nursing) </a:t>
            </a:r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การมอบหมายงานจะเน้นที่หน้าที่และกิจกรรมเป็นสำคัญและ ระบบการพยาบาลเป็นทีม (</a:t>
            </a:r>
            <a:r>
              <a:rPr lang="en-US" sz="3600" b="1" smtClean="0">
                <a:latin typeface="Angsana New" pitchFamily="18" charset="-34"/>
                <a:cs typeface="Angsana New" pitchFamily="18" charset="-34"/>
              </a:rPr>
              <a:t>team nursing)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10318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V</a:t>
            </a:r>
            <a:r>
              <a:rPr lang="en-US" sz="4000" dirty="0" smtClean="0"/>
              <a:t>agueness &amp; </a:t>
            </a:r>
            <a:r>
              <a:rPr lang="en-US" sz="4000" dirty="0"/>
              <a:t>shortage of data</a:t>
            </a:r>
            <a:r>
              <a:rPr lang="en-US" sz="4000" dirty="0" smtClean="0"/>
              <a:t>.</a:t>
            </a:r>
            <a:br>
              <a:rPr lang="en-US" sz="4000" dirty="0" smtClean="0"/>
            </a:br>
            <a:r>
              <a:rPr lang="th-TH" sz="3600" dirty="0" smtClean="0"/>
              <a:t>ความคลุมเครือและปัญหาการขาดแคลนของข้อมูล</a:t>
            </a:r>
            <a:endParaRPr lang="en-US" sz="4000" dirty="0"/>
          </a:p>
        </p:txBody>
      </p:sp>
      <p:pic>
        <p:nvPicPr>
          <p:cNvPr id="3246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8569325" cy="5257800"/>
          </a:xfr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FF"/>
          </a:solidFill>
        </p:spPr>
        <p:txBody>
          <a:bodyPr/>
          <a:lstStyle/>
          <a:p>
            <a:r>
              <a:rPr lang="th-TH" sz="5400" b="1" smtClean="0"/>
              <a:t>เสียงบ่นจากคุณหมอ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8313" y="1341438"/>
            <a:ext cx="8424862" cy="53276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h-TH" sz="3600" b="1" dirty="0"/>
              <a:t>ตกลงจะรายงานเรื่องอะไรคะ/ครับ : ด้วยเหตุว่าการรายงานแพทย์ของเราเป็นแบบ "น้ำท่วมทุ่ง-ผักบุ้ง</a:t>
            </a:r>
            <a:r>
              <a:rPr lang="th-TH" sz="3600" b="1" dirty="0" err="1"/>
              <a:t>โหลง</a:t>
            </a:r>
            <a:r>
              <a:rPr lang="th-TH" sz="3600" b="1" dirty="0"/>
              <a:t>เหลง"</a:t>
            </a:r>
          </a:p>
          <a:p>
            <a:pPr>
              <a:defRPr/>
            </a:pPr>
            <a:r>
              <a:rPr lang="th-TH" sz="3600" b="1" dirty="0"/>
              <a:t>@ คนไข้หายใจหอบมากค่ะ (แล้วอะไรต่อล่ะจ๊ะ) รายงานแค่</a:t>
            </a:r>
            <a:r>
              <a:rPr lang="th-TH" sz="3600" b="1" dirty="0" err="1"/>
              <a:t>เนี๊ยะ</a:t>
            </a:r>
            <a:endParaRPr lang="th-TH" sz="3600" b="1" dirty="0"/>
          </a:p>
          <a:p>
            <a:pPr>
              <a:defRPr/>
            </a:pPr>
            <a:r>
              <a:rPr lang="th-TH" sz="3600" b="1" dirty="0"/>
              <a:t>@ ทำไมต้องให้ถามทีละข้อ ทีละข้อ นะ (บ่น) : คนไข้อายุเท่าไร .. มีโรคประจำตัวหรือไม่ .. เคยรับยาอะไรบ้าง .. ผลเลือดเป็นอย่างไร .. ให้อะไรไปบ้างแล้ว ..</a:t>
            </a:r>
          </a:p>
          <a:p>
            <a:pPr>
              <a:defRPr/>
            </a:pPr>
            <a:r>
              <a:rPr lang="th-TH" sz="3600" b="1" dirty="0"/>
              <a:t>@ รายงานทำไม</a:t>
            </a:r>
            <a:r>
              <a:rPr lang="th-TH" sz="3600" b="1" dirty="0" err="1"/>
              <a:t>เนี่ย</a:t>
            </a:r>
            <a:r>
              <a:rPr lang="th-TH" sz="3600" b="1" dirty="0"/>
              <a:t> ก็ดีทุกอย่างนี่.. (รายงานให้รับทราบว่าได้รับผู้ป่วยไว้ในรพ.</a:t>
            </a:r>
            <a:r>
              <a:rPr lang="th-TH" sz="3600" b="1" dirty="0" smtClean="0"/>
              <a:t>)</a:t>
            </a:r>
            <a:endParaRPr lang="th-TH" sz="3600" b="1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ชื่อเรื่อง 1"/>
          <p:cNvSpPr>
            <a:spLocks noGrp="1"/>
          </p:cNvSpPr>
          <p:nvPr>
            <p:ph type="title"/>
          </p:nvPr>
        </p:nvSpPr>
        <p:spPr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sz="6000" b="1" i="1" smtClean="0"/>
              <a:t>พยาบาลเราก็บ่น</a:t>
            </a:r>
            <a:endParaRPr lang="th-TH" sz="6000" b="1" smtClean="0"/>
          </a:p>
        </p:txBody>
      </p:sp>
      <p:sp>
        <p:nvSpPr>
          <p:cNvPr id="326659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0825" y="2133600"/>
            <a:ext cx="8569325" cy="4267200"/>
          </a:xfrm>
        </p:spPr>
        <p:txBody>
          <a:bodyPr/>
          <a:lstStyle/>
          <a:p>
            <a:r>
              <a:rPr lang="th-TH" b="1" smtClean="0"/>
              <a:t>รายงานแล้ว ไม่รู้กี่รอบแล้ว ก็ไม่ลงมาดูผู้ป่วย</a:t>
            </a:r>
          </a:p>
          <a:p>
            <a:r>
              <a:rPr lang="th-TH" b="1" smtClean="0"/>
              <a:t>จะถามอะไรหนักหนา ถามอยู่ได้ จะสั่งอะไรก็สั่งมา</a:t>
            </a:r>
          </a:p>
          <a:p>
            <a:r>
              <a:rPr lang="th-TH" b="1" smtClean="0"/>
              <a:t>ต้องรายงานแล้วก็ต้องซ้ำหลายครั้ง กว่าจะมามาดูต้องรายงานมากๆเข้า แถมไม่มาดูส่งต่ออีกแล้ว (จะโดนไหมนี่)</a:t>
            </a:r>
          </a:p>
          <a:p>
            <a:r>
              <a:rPr lang="th-TH" b="1" smtClean="0"/>
              <a:t>มีคำสั่งการรักษา สั่งอะไรมานี่  (ไม่ตรงใจพยาบาล)</a:t>
            </a:r>
          </a:p>
          <a:p>
            <a:r>
              <a:rPr lang="th-TH" b="1" smtClean="0"/>
              <a:t>รายงานกี่ครั้งให้สังเกตอาการต่อ (อยู่นั่นแหละ) เฮ้ออออ...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2768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27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75"/>
            <a:ext cx="9117012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315200" cy="71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</a:rPr>
              <a:t>ปัญหาการสื่อสาร ที่ทำให้ไม่เข้าใจกัน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28707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267200"/>
          </a:xfrm>
        </p:spPr>
        <p:txBody>
          <a:bodyPr/>
          <a:lstStyle/>
          <a:p>
            <a:r>
              <a:rPr lang="th-TH" b="1" smtClean="0"/>
              <a:t>ภาระงานมากและงานเร่งด่วนทำให้ต้องปฏิบัติงานอย่างเร่งรีบ</a:t>
            </a:r>
          </a:p>
          <a:p>
            <a:r>
              <a:rPr lang="th-TH" b="1" smtClean="0"/>
              <a:t>รายงานตามความเข้าใจของคนรายงานหรือประสบการณ์ของคนรายงาน  </a:t>
            </a:r>
          </a:p>
          <a:p>
            <a:r>
              <a:rPr lang="th-TH" b="1" smtClean="0"/>
              <a:t>รายงานตามข้อมูลที่มีต่อหน้าไม่ได้เตรียมข้อมูลก่อนการรายงานทำให้ ข้อมูลไม่เพียงพอหรือข้อมูลไม่ครบถ้วน  และไม่มีเวลาค้นข้อมูลเพิ่ม</a:t>
            </a:r>
          </a:p>
          <a:p>
            <a:r>
              <a:rPr lang="th-TH" b="1" smtClean="0"/>
              <a:t>การพูดแบบสั้นๆบางครั้งจับใจความไม่ได้ ได้ไม่ครบถ้วนไม่สมบูรณ์</a:t>
            </a:r>
          </a:p>
          <a:p>
            <a:r>
              <a:rPr lang="th-TH" b="1" smtClean="0"/>
              <a:t>เมื่อมีการสอบถามข้อมูลเพิ่มทำให้เกิดอารมณ์ต่อกัน</a:t>
            </a:r>
          </a:p>
          <a:p>
            <a:r>
              <a:rPr lang="th-TH" b="1" smtClean="0"/>
              <a:t>การใช้คำย่อหรือคำที่ไม่ตรงกัน</a:t>
            </a:r>
          </a:p>
          <a:p>
            <a:endParaRPr lang="th-TH" b="1" smtClean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Ineffective Communication</a:t>
            </a:r>
            <a:br>
              <a:rPr lang="en-US" sz="3200" smtClean="0"/>
            </a:br>
            <a:r>
              <a:rPr lang="th-TH" sz="3200" smtClean="0"/>
              <a:t>การสื่อสารที่มีประสิทธิภาพ</a:t>
            </a:r>
            <a:endParaRPr lang="en-US" sz="3200" smtClean="0"/>
          </a:p>
        </p:txBody>
      </p:sp>
      <p:pic>
        <p:nvPicPr>
          <p:cNvPr id="3297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341438"/>
            <a:ext cx="6480175" cy="5059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10" descr="Commun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562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909" y="533400"/>
            <a:ext cx="916949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rinda" pitchFamily="2" charset="0"/>
              </a:rPr>
              <a:t>SBAR – Improving Communication </a:t>
            </a:r>
            <a:endParaRPr lang="en-US" sz="40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3177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31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6350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2362200"/>
            <a:ext cx="8229600" cy="38862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4300" kern="0" dirty="0">
                <a:solidFill>
                  <a:srgbClr val="F8B800"/>
                </a:solidFill>
                <a:latin typeface="Calibri"/>
                <a:cs typeface="+mn-cs"/>
              </a:rPr>
              <a:t>S</a:t>
            </a:r>
            <a:r>
              <a:rPr lang="en-US" sz="4300" kern="0" dirty="0">
                <a:solidFill>
                  <a:prstClr val="black"/>
                </a:solidFill>
                <a:latin typeface="Calibri"/>
                <a:cs typeface="+mn-cs"/>
              </a:rPr>
              <a:t>ituation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4300" kern="0" dirty="0">
                <a:solidFill>
                  <a:srgbClr val="F8B800"/>
                </a:solidFill>
                <a:latin typeface="Calibri"/>
                <a:cs typeface="+mn-cs"/>
              </a:rPr>
              <a:t>B</a:t>
            </a:r>
            <a:r>
              <a:rPr lang="en-US" sz="4300" kern="0" dirty="0">
                <a:solidFill>
                  <a:prstClr val="black"/>
                </a:solidFill>
                <a:latin typeface="Calibri"/>
                <a:cs typeface="+mn-cs"/>
              </a:rPr>
              <a:t>ackground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4300" kern="0" dirty="0">
                <a:solidFill>
                  <a:srgbClr val="F8B800"/>
                </a:solidFill>
                <a:latin typeface="Calibri"/>
                <a:cs typeface="+mn-cs"/>
              </a:rPr>
              <a:t>A</a:t>
            </a:r>
            <a:r>
              <a:rPr lang="en-US" sz="4300" kern="0" dirty="0">
                <a:solidFill>
                  <a:prstClr val="black"/>
                </a:solidFill>
                <a:latin typeface="Calibri"/>
                <a:cs typeface="+mn-cs"/>
              </a:rPr>
              <a:t>ssessment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4300" kern="0" dirty="0">
                <a:solidFill>
                  <a:srgbClr val="F8B800"/>
                </a:solidFill>
                <a:latin typeface="Calibri"/>
                <a:cs typeface="+mn-cs"/>
              </a:rPr>
              <a:t>R</a:t>
            </a:r>
            <a:r>
              <a:rPr lang="en-US" sz="4300" kern="0" dirty="0">
                <a:solidFill>
                  <a:prstClr val="black"/>
                </a:solidFill>
                <a:latin typeface="Calibri"/>
                <a:cs typeface="+mn-cs"/>
              </a:rPr>
              <a:t>ecommendation/ Resolution</a:t>
            </a:r>
          </a:p>
        </p:txBody>
      </p:sp>
      <p:pic>
        <p:nvPicPr>
          <p:cNvPr id="332803" name="Picture 5" descr="http://1.bp.blogspot.com/_OiP3Y2_p3k8/RnJtYcsHOlI/AAAAAAAAADE/qryeGTWxTE4/s320/Cool_Tools_Time_Out_Clever_SBAR_Pro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9600"/>
            <a:ext cx="2876550" cy="1438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องค์ประกอบของ </a:t>
            </a:r>
            <a:r>
              <a:rPr lang="en-US" smtClean="0"/>
              <a:t>SBAR</a:t>
            </a:r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600" dirty="0" smtClean="0"/>
              <a:t>S: Situation </a:t>
            </a:r>
            <a:r>
              <a:rPr lang="th-TH" sz="3600" dirty="0" smtClean="0"/>
              <a:t>คือสถานการณ์ที่เกิดขึ้นทำให้ต้องรายงาน</a:t>
            </a:r>
          </a:p>
          <a:p>
            <a:pPr>
              <a:defRPr/>
            </a:pPr>
            <a:r>
              <a:rPr lang="en-US" sz="3600" dirty="0" smtClean="0"/>
              <a:t>B : Background </a:t>
            </a:r>
            <a:r>
              <a:rPr lang="th-TH" sz="3600" dirty="0" smtClean="0"/>
              <a:t>คือข้อมูลภูมิหลังที่เกี่ยวข้องต้องนำมาประกอบการพิจารณา</a:t>
            </a:r>
          </a:p>
          <a:p>
            <a:pPr>
              <a:defRPr/>
            </a:pPr>
            <a:r>
              <a:rPr lang="en-US" sz="3600" dirty="0" smtClean="0"/>
              <a:t>A : Assessment </a:t>
            </a:r>
            <a:r>
              <a:rPr lang="th-TH" sz="3600" dirty="0" smtClean="0"/>
              <a:t>การสรุปสถานการณ์ ว่าประเด็นหลักคืออะไร </a:t>
            </a:r>
          </a:p>
          <a:p>
            <a:pPr>
              <a:defRPr/>
            </a:pPr>
            <a:r>
              <a:rPr lang="en-US" sz="3600" dirty="0" smtClean="0"/>
              <a:t>R : Recommendation </a:t>
            </a:r>
            <a:r>
              <a:rPr lang="th-TH" sz="3600" dirty="0" smtClean="0"/>
              <a:t>คือ ข้อสังเกต หรือความต้องการของพยาบาล</a:t>
            </a:r>
            <a:endParaRPr lang="th-TH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829180" cy="715963"/>
          </a:xfrm>
          <a:solidFill>
            <a:srgbClr val="009900"/>
          </a:solidFill>
          <a:ln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dirty="0" smtClean="0"/>
              <a:t>ผลลัพธ์ที่คาดหวัง</a:t>
            </a:r>
            <a:endParaRPr lang="en-US" dirty="0" smtClean="0"/>
          </a:p>
        </p:txBody>
      </p:sp>
      <p:sp>
        <p:nvSpPr>
          <p:cNvPr id="181253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229600" cy="4525962"/>
          </a:xfrm>
        </p:spPr>
        <p:txBody>
          <a:bodyPr/>
          <a:lstStyle/>
          <a:p>
            <a:r>
              <a:rPr lang="th-TH" b="1" smtClean="0">
                <a:latin typeface="AngsanaUPC" pitchFamily="18" charset="-34"/>
                <a:cs typeface="AngsanaUPC" pitchFamily="18" charset="-34"/>
              </a:rPr>
              <a:t>รูปแบบงานการบริการการพยาบาลที่จะต้องตอบสนองความต้องการทางสุขภาพของประชาชนได้อย่างถูกต้องเหมาะสม สอดคล้องกับนโยบายการปฏิรูปบริการโดยมีการบริการประชากรที่มีสุขภาพดีและเจ็บป่วยมุ่งเน้นการส่งเสริมสุขภาพและป้องกันการเจ็บป่วยประกอบด้วย</a:t>
            </a:r>
            <a:br>
              <a:rPr lang="th-TH" b="1" smtClean="0">
                <a:latin typeface="AngsanaUPC" pitchFamily="18" charset="-34"/>
                <a:cs typeface="AngsanaUPC" pitchFamily="18" charset="-34"/>
              </a:rPr>
            </a:br>
            <a:r>
              <a:rPr lang="th-TH" b="1" smtClean="0">
                <a:latin typeface="AngsanaUPC" pitchFamily="18" charset="-34"/>
                <a:cs typeface="AngsanaUPC" pitchFamily="18" charset="-34"/>
              </a:rPr>
              <a:t>1) การบริการพยาบาลแนวส่งเสริมสุขภาพ(</a:t>
            </a:r>
            <a:r>
              <a:rPr lang="en-US" b="1" smtClean="0">
                <a:latin typeface="AngsanaUPC" pitchFamily="18" charset="-34"/>
                <a:cs typeface="AngsanaUPC" pitchFamily="18" charset="-34"/>
              </a:rPr>
              <a:t>Health Promoting Nursing Service) </a:t>
            </a:r>
            <a:br>
              <a:rPr lang="en-US" b="1" smtClean="0">
                <a:latin typeface="AngsanaUPC" pitchFamily="18" charset="-34"/>
                <a:cs typeface="AngsanaUPC" pitchFamily="18" charset="-34"/>
              </a:rPr>
            </a:br>
            <a:r>
              <a:rPr lang="en-US" b="1" smtClean="0">
                <a:latin typeface="AngsanaUPC" pitchFamily="18" charset="-34"/>
                <a:cs typeface="AngsanaUPC" pitchFamily="18" charset="-34"/>
              </a:rPr>
              <a:t>2) </a:t>
            </a:r>
            <a:r>
              <a:rPr lang="th-TH" b="1" smtClean="0">
                <a:latin typeface="AngsanaUPC" pitchFamily="18" charset="-34"/>
                <a:cs typeface="AngsanaUPC" pitchFamily="18" charset="-34"/>
              </a:rPr>
              <a:t>การบริการการพยาบาลแนวป้องกันความเจ็บป่วยที่รุนแรง </a:t>
            </a:r>
            <a:br>
              <a:rPr lang="th-TH" b="1" smtClean="0">
                <a:latin typeface="AngsanaUPC" pitchFamily="18" charset="-34"/>
                <a:cs typeface="AngsanaUPC" pitchFamily="18" charset="-34"/>
              </a:rPr>
            </a:br>
            <a:r>
              <a:rPr lang="th-TH" b="1" smtClean="0">
                <a:latin typeface="AngsanaUPC" pitchFamily="18" charset="-34"/>
                <a:cs typeface="AngsanaUPC" pitchFamily="18" charset="-34"/>
              </a:rPr>
              <a:t>3) การบริการการพยาบาลในแนวทางป้องกันความเสี่ยง </a:t>
            </a:r>
            <a:br>
              <a:rPr lang="th-TH" b="1" smtClean="0">
                <a:latin typeface="AngsanaUPC" pitchFamily="18" charset="-34"/>
                <a:cs typeface="AngsanaUPC" pitchFamily="18" charset="-34"/>
              </a:rPr>
            </a:br>
            <a:r>
              <a:rPr lang="th-TH" b="1" smtClean="0">
                <a:latin typeface="AngsanaUPC" pitchFamily="18" charset="-34"/>
                <a:cs typeface="AngsanaUPC" pitchFamily="18" charset="-34"/>
              </a:rPr>
              <a:t>4) การบริการการพยาบาลเพื่อช่วยให้สุขภาพได้ฟื้นคืนสภาพสู่ภาวะปกติได้เร็วที่สุดป้องกันการเกิดภาวะ แทรกซ้อน</a:t>
            </a:r>
            <a:endParaRPr lang="en-US" b="1" smtClean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องค์ประกอบของ </a:t>
            </a:r>
            <a:r>
              <a:rPr lang="en-US" smtClean="0"/>
              <a:t>SBAR</a:t>
            </a:r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600" dirty="0" smtClean="0"/>
              <a:t>S: Situation </a:t>
            </a:r>
            <a:r>
              <a:rPr lang="th-TH" sz="3600" dirty="0" smtClean="0"/>
              <a:t>คือสถานการณ์ที่เกิดขึ้นทำให้ต้องรายงาน</a:t>
            </a:r>
          </a:p>
          <a:p>
            <a:pPr>
              <a:defRPr/>
            </a:pPr>
            <a:r>
              <a:rPr lang="en-US" sz="3600" dirty="0" smtClean="0"/>
              <a:t>B : Background </a:t>
            </a:r>
            <a:r>
              <a:rPr lang="th-TH" sz="3600" dirty="0" smtClean="0"/>
              <a:t>คือข้อมูลภูมิหลังที่เกี่ยวข้องต้องนำมาประกอบการพิจารณา</a:t>
            </a:r>
          </a:p>
          <a:p>
            <a:pPr>
              <a:defRPr/>
            </a:pPr>
            <a:r>
              <a:rPr lang="en-US" sz="3600" dirty="0" smtClean="0"/>
              <a:t>A : Assessment </a:t>
            </a:r>
            <a:r>
              <a:rPr lang="th-TH" sz="3600" dirty="0" smtClean="0"/>
              <a:t>การสรุปสถานการณ์ ว่าประเด็นหลักคืออะไร </a:t>
            </a:r>
          </a:p>
          <a:p>
            <a:pPr>
              <a:defRPr/>
            </a:pPr>
            <a:r>
              <a:rPr lang="en-US" sz="3600" dirty="0" smtClean="0"/>
              <a:t>R : Recommendation </a:t>
            </a:r>
            <a:r>
              <a:rPr lang="th-TH" sz="3600" dirty="0" smtClean="0"/>
              <a:t>คือ ข้อสังเกต หรือความต้องการของพยาบาล</a:t>
            </a:r>
            <a:endParaRPr lang="th-TH" sz="3600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การเตรียมก่อนใช้ </a:t>
            </a:r>
            <a:r>
              <a:rPr lang="en-US" smtClean="0"/>
              <a:t>SBAR</a:t>
            </a:r>
            <a:endParaRPr lang="th-TH" smtClean="0"/>
          </a:p>
        </p:txBody>
      </p:sp>
      <p:sp>
        <p:nvSpPr>
          <p:cNvPr id="33587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mtClean="0"/>
              <a:t>ต้องทำข้อตกลงกันระหว่างทีมที่จะสื่อสารกัน ว่าจะให้ความเชื่อใจในข้อมูล ความเห็นของแต่ละฝ่าย </a:t>
            </a:r>
          </a:p>
          <a:p>
            <a:r>
              <a:rPr lang="th-TH" smtClean="0"/>
              <a:t>กำหนดว่าจะใช้ในกรณีใดบ้าง </a:t>
            </a:r>
          </a:p>
          <a:p>
            <a:r>
              <a:rPr lang="th-TH" smtClean="0"/>
              <a:t>มีทีม ในการวางแนวทางของการสื่อสาร</a:t>
            </a:r>
          </a:p>
          <a:p>
            <a:r>
              <a:rPr lang="th-TH" smtClean="0"/>
              <a:t>ประเมินและปรับแบบ บ่อยๆเท่าที่ทำได้ โดยเฉพาะเมื่อมีเสียงสะท้อนความไม่สมบูรณ์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การเตรียมตัวก่อนการรายงานด้วย </a:t>
            </a:r>
            <a:r>
              <a:rPr lang="en-US" smtClean="0"/>
              <a:t>SBAR</a:t>
            </a:r>
            <a:endParaRPr lang="th-TH" smtClean="0"/>
          </a:p>
        </p:txBody>
      </p:sp>
      <p:sp>
        <p:nvSpPr>
          <p:cNvPr id="336899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288" y="1412875"/>
            <a:ext cx="7315200" cy="4267200"/>
          </a:xfrm>
        </p:spPr>
        <p:txBody>
          <a:bodyPr/>
          <a:lstStyle/>
          <a:p>
            <a:r>
              <a:rPr lang="th-TH" smtClean="0"/>
              <a:t>ศึกษาข้อมูลจากเวชระเบียนและบันทึกการรักษาพยาบาลของเวรที่ผ่านมาและในเวรตนเอง</a:t>
            </a:r>
          </a:p>
          <a:p>
            <a:r>
              <a:rPr lang="th-TH" smtClean="0"/>
              <a:t>ต้องประเมินผู้ป่วยด้วยตนเอง ก่อนการรายงาน</a:t>
            </a:r>
          </a:p>
          <a:p>
            <a:r>
              <a:rPr lang="th-TH" smtClean="0"/>
              <a:t>การรายงานแพทย์ต้องรายงานตามข้อตกลงว่ารายงานใครก่อน เช่นรายงานแพทย์เวรก่อน แพทย์เฉพาะทาง</a:t>
            </a:r>
          </a:p>
          <a:p>
            <a:r>
              <a:rPr lang="th-TH" smtClean="0"/>
              <a:t>กรณีพยาบาลจบใหม่ ควรฝึกรายงานกับพยาบาลหัวหน้าทีมก่อน</a:t>
            </a:r>
          </a:p>
          <a:p>
            <a:r>
              <a:rPr lang="th-TH" smtClean="0"/>
              <a:t>เตรียมข้อมูลให้ครบตามข้อตกลง และต้องมีเอกสารอยู่กับมือขณะรายงาน</a:t>
            </a:r>
          </a:p>
          <a:p>
            <a:endParaRPr lang="th-TH" smtClean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48263" y="115888"/>
            <a:ext cx="3995737" cy="64817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Situation </a:t>
            </a:r>
            <a:endParaRPr lang="th-TH" sz="36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ผู้รายงาน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หน่วยงาน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ผู้ป่วย สิทธิ สภาพครอบครัว ผู้เกี่ยวข้อง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สภาพปัญหาที่เกิดขึ้น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ระยะเวลาที่เกิด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ความรุนแรงของปัญหา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สภาพปัญหาของผู้เกี่ยวข้อง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th-TH" sz="3600" b="1" dirty="0"/>
          </a:p>
        </p:txBody>
      </p:sp>
      <p:pic>
        <p:nvPicPr>
          <p:cNvPr id="3379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363" y="115888"/>
            <a:ext cx="4032250" cy="6553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Background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การวินิจฉัย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อาการก่อนมา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อาการก่อนจำหน่าย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ประวัติที่เกี่ยวข้องทั้งหมด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ประวัติการรักษาพยาบาลทั้งหมด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/>
              <a:t>สถานการณ์การในการให้บริการ</a:t>
            </a:r>
            <a:endParaRPr lang="th-TH" sz="3600" b="1" dirty="0"/>
          </a:p>
        </p:txBody>
      </p:sp>
      <p:pic>
        <p:nvPicPr>
          <p:cNvPr id="3389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716463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95738" y="115888"/>
            <a:ext cx="4968875" cy="62658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Assessment</a:t>
            </a:r>
            <a:r>
              <a:rPr lang="th-TH" sz="4000" b="1" dirty="0" smtClean="0">
                <a:solidFill>
                  <a:schemeClr val="tx1">
                    <a:lumMod val="75000"/>
                  </a:schemeClr>
                </a:solidFill>
              </a:rPr>
              <a:t> มีความเสียหายเกิดขึ้น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>
                    <a:lumMod val="75000"/>
                  </a:schemeClr>
                </a:solidFill>
              </a:rPr>
              <a:t>ประเภทความเสียหาย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>
                    <a:lumMod val="75000"/>
                  </a:schemeClr>
                </a:solidFill>
              </a:rPr>
              <a:t>ความเสียหายเกิดจากพยาธิสภาพ /ระบบบริการ /หาเหตุผลไม่ได้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>
                    <a:lumMod val="75000"/>
                  </a:schemeClr>
                </a:solidFill>
              </a:rPr>
              <a:t>หน่วยบริการ จัดการสถานการเบื้องต้นได้อย่างไร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>
                    <a:lumMod val="75000"/>
                  </a:schemeClr>
                </a:solidFill>
              </a:rPr>
              <a:t>ผู้เกี่ยวข้องจัดการได้แค่ไหน</a:t>
            </a:r>
            <a:endParaRPr lang="th-TH" sz="4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39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851275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16463" y="260350"/>
            <a:ext cx="3898900" cy="58943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>Recommendation </a:t>
            </a:r>
            <a:r>
              <a:rPr lang="th-TH" sz="4400" b="1" dirty="0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>ความคาดหวัง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latin typeface="2005_GM_Evolution" pitchFamily="2" charset="0"/>
                <a:cs typeface="2005_GM_Evolution" pitchFamily="2" charset="0"/>
              </a:rPr>
              <a:t>ความคาดหวังของระบบงาน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latin typeface="2005_GM_Evolution" pitchFamily="2" charset="0"/>
                <a:cs typeface="2005_GM_Evolution" pitchFamily="2" charset="0"/>
              </a:rPr>
              <a:t>ความต้องการของผู้ได้รับความเสียหาย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latin typeface="2005_GM_Evolution" pitchFamily="2" charset="0"/>
                <a:cs typeface="2005_GM_Evolution" pitchFamily="2" charset="0"/>
              </a:rPr>
              <a:t>ความคาดหวังของผู้ให้บริการ</a:t>
            </a:r>
            <a:endParaRPr lang="th-TH" sz="4400" b="1" dirty="0">
              <a:latin typeface="2005_GM_Evolution" pitchFamily="2" charset="0"/>
              <a:cs typeface="2005_GM_Evolution" pitchFamily="2" charset="0"/>
            </a:endParaRPr>
          </a:p>
        </p:txBody>
      </p:sp>
      <p:pic>
        <p:nvPicPr>
          <p:cNvPr id="340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625975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ตัวอย่างข้อกำหนดในการรายงานแพทย์</a:t>
            </a:r>
          </a:p>
        </p:txBody>
      </p:sp>
      <p:sp>
        <p:nvSpPr>
          <p:cNvPr id="34201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420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304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43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3"/>
            <a:ext cx="9144000" cy="680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4067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44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88913"/>
            <a:ext cx="906621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Title 3"/>
          <p:cNvSpPr>
            <a:spLocks noGrp="1"/>
          </p:cNvSpPr>
          <p:nvPr>
            <p:ph type="title"/>
          </p:nvPr>
        </p:nvSpPr>
        <p:spPr>
          <a:xfrm>
            <a:off x="250825" y="260350"/>
            <a:ext cx="2178035" cy="706438"/>
          </a:xfrm>
          <a:ln>
            <a:miter lim="800000"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6000" b="1" smtClean="0"/>
              <a:t>พยาบาล</a:t>
            </a:r>
            <a:endParaRPr lang="en-US" sz="6000" b="1" smtClean="0"/>
          </a:p>
        </p:txBody>
      </p:sp>
      <p:sp>
        <p:nvSpPr>
          <p:cNvPr id="182277" name="Content Placeholder 4"/>
          <p:cNvSpPr>
            <a:spLocks noGrp="1"/>
          </p:cNvSpPr>
          <p:nvPr>
            <p:ph sz="quarter" idx="1"/>
          </p:nvPr>
        </p:nvSpPr>
        <p:spPr>
          <a:xfrm>
            <a:off x="1857375" y="1214438"/>
            <a:ext cx="7286625" cy="5167312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0000"/>
                </a:solidFill>
              </a:rPr>
              <a:t>พยาบาลผู้ป่วยนอก  คือ</a:t>
            </a:r>
            <a:endParaRPr lang="en-US" b="1" smtClean="0">
              <a:solidFill>
                <a:srgbClr val="FF0000"/>
              </a:solidFill>
            </a:endParaRPr>
          </a:p>
          <a:p>
            <a:pPr eaLnBrk="1" hangingPunct="1"/>
            <a:r>
              <a:rPr lang="th-TH" b="1" smtClean="0"/>
              <a:t>พยาบาล อุบัติเหตุ คือ </a:t>
            </a:r>
          </a:p>
          <a:p>
            <a:pPr eaLnBrk="1" hangingPunct="1"/>
            <a:r>
              <a:rPr lang="th-TH" b="1" smtClean="0">
                <a:solidFill>
                  <a:srgbClr val="0070C0"/>
                </a:solidFill>
              </a:rPr>
              <a:t>พยาบาล ห้องคลอด  คือ</a:t>
            </a:r>
            <a:endParaRPr lang="en-US" b="1" smtClean="0">
              <a:solidFill>
                <a:srgbClr val="0070C0"/>
              </a:solidFill>
            </a:endParaRPr>
          </a:p>
          <a:p>
            <a:pPr eaLnBrk="1" hangingPunct="1"/>
            <a:r>
              <a:rPr lang="th-TH" b="1" smtClean="0"/>
              <a:t>พยาบาล ผู้ป่วยใน  คือ </a:t>
            </a:r>
          </a:p>
          <a:p>
            <a:pPr eaLnBrk="1" hangingPunct="1"/>
            <a:r>
              <a:rPr lang="th-TH" b="1" smtClean="0">
                <a:solidFill>
                  <a:srgbClr val="C00000"/>
                </a:solidFill>
              </a:rPr>
              <a:t>พยาบาลห้องผ่าตัด คือ </a:t>
            </a:r>
          </a:p>
          <a:p>
            <a:pPr eaLnBrk="1" hangingPunct="1"/>
            <a:r>
              <a:rPr lang="th-TH" b="1" smtClean="0"/>
              <a:t>พยาบาลผู้ป่วยหนัก  คือ </a:t>
            </a:r>
          </a:p>
          <a:p>
            <a:pPr eaLnBrk="1" hangingPunct="1"/>
            <a:r>
              <a:rPr lang="th-TH" b="1" smtClean="0">
                <a:solidFill>
                  <a:srgbClr val="0070C0"/>
                </a:solidFill>
              </a:rPr>
              <a:t>หัวหน้างาน คือ</a:t>
            </a:r>
          </a:p>
          <a:p>
            <a:pPr eaLnBrk="1" hangingPunct="1"/>
            <a:r>
              <a:rPr lang="th-TH" b="1" smtClean="0">
                <a:solidFill>
                  <a:srgbClr val="0070C0"/>
                </a:solidFill>
              </a:rPr>
              <a:t>หัวหน้าพยาบาล คือ</a:t>
            </a:r>
            <a:endParaRPr 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509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45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88913"/>
            <a:ext cx="917098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8163" name="ตัวแทนข้อความ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8164" name="ตัวแทน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8165" name="ตัวแทนวันที่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30311D"/>
                </a:solidFill>
                <a:latin typeface="Calibri" pitchFamily="34" charset="0"/>
                <a:cs typeface="Cordia New" pitchFamily="34" charset="-34"/>
              </a:rPr>
              <a:t>www.themegallery.com</a:t>
            </a:r>
          </a:p>
        </p:txBody>
      </p:sp>
      <p:sp>
        <p:nvSpPr>
          <p:cNvPr id="348166" name="ตัวแทนท้ายกระดาษ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t>LOGO</a:t>
            </a:r>
          </a:p>
        </p:txBody>
      </p:sp>
      <p:pic>
        <p:nvPicPr>
          <p:cNvPr id="3481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42486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9187" name="ตัวแทนข้อความ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9188" name="ตัวแทน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49189" name="ตัวแทนวันที่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30311D"/>
                </a:solidFill>
                <a:latin typeface="Calibri" pitchFamily="34" charset="0"/>
                <a:cs typeface="Cordia New" pitchFamily="34" charset="-34"/>
              </a:rPr>
              <a:t>www.themegallery.com</a:t>
            </a:r>
          </a:p>
        </p:txBody>
      </p:sp>
      <p:sp>
        <p:nvSpPr>
          <p:cNvPr id="349190" name="ตัวแทนท้ายกระดาษ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t>LOGO</a:t>
            </a:r>
          </a:p>
        </p:txBody>
      </p:sp>
      <p:pic>
        <p:nvPicPr>
          <p:cNvPr id="3491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806450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D:\wallcom\animation\animation_feb_2010\T091109_07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714375"/>
            <a:ext cx="7608888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th-TH" smtClean="0">
              <a:cs typeface="Angsana New" pitchFamily="18" charset="-34"/>
            </a:endParaRPr>
          </a:p>
        </p:txBody>
      </p:sp>
      <p:pic>
        <p:nvPicPr>
          <p:cNvPr id="357380" name="Picture 5" descr="https://fbcdn-sphotos-e-a.akamaihd.net/hphotos-ak-ash3/1607015_272099992939513_11021226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0188"/>
            <a:ext cx="763428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แผนผังลำดับงาน: เทปเจาะรู 1"/>
          <p:cNvSpPr/>
          <p:nvPr/>
        </p:nvSpPr>
        <p:spPr>
          <a:xfrm>
            <a:off x="611188" y="204788"/>
            <a:ext cx="8064500" cy="12954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6000" b="1" dirty="0">
                <a:latin typeface="2005_iannnnnDVD" pitchFamily="2" charset="0"/>
                <a:cs typeface="2005_iannnnnDVD" pitchFamily="2" charset="0"/>
              </a:rPr>
              <a:t>สวัสดีค่ะ     ขอบคุณที่สนใจฟัง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3"/>
          <p:cNvSpPr>
            <a:spLocks noGrp="1"/>
          </p:cNvSpPr>
          <p:nvPr>
            <p:ph type="title"/>
          </p:nvPr>
        </p:nvSpPr>
        <p:spPr>
          <a:xfrm>
            <a:off x="250825" y="260350"/>
            <a:ext cx="7772400" cy="706438"/>
          </a:xfrm>
        </p:spPr>
        <p:txBody>
          <a:bodyPr/>
          <a:lstStyle/>
          <a:p>
            <a:pPr eaLnBrk="1" hangingPunct="1"/>
            <a:r>
              <a:rPr lang="th-TH" sz="6000" b="1" smtClean="0"/>
              <a:t>พยาบาล</a:t>
            </a:r>
            <a:endParaRPr lang="en-US" sz="6000" b="1" smtClean="0"/>
          </a:p>
        </p:txBody>
      </p:sp>
      <p:sp>
        <p:nvSpPr>
          <p:cNvPr id="183299" name="Content Placeholder 4"/>
          <p:cNvSpPr>
            <a:spLocks noGrp="1"/>
          </p:cNvSpPr>
          <p:nvPr>
            <p:ph sz="quarter" idx="1"/>
          </p:nvPr>
        </p:nvSpPr>
        <p:spPr>
          <a:xfrm>
            <a:off x="0" y="836613"/>
            <a:ext cx="9144000" cy="5545137"/>
          </a:xfrm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0000"/>
                </a:solidFill>
              </a:rPr>
              <a:t>พยาบาลผู้ป่วยนอก  คือ คนที่ทำให้ท่านได้เข้าถึงบริการอย่างตรงปัญหา</a:t>
            </a:r>
            <a:endParaRPr lang="en-US" b="1" smtClean="0">
              <a:solidFill>
                <a:srgbClr val="FF0000"/>
              </a:solidFill>
            </a:endParaRPr>
          </a:p>
          <a:p>
            <a:pPr eaLnBrk="1" hangingPunct="1"/>
            <a:r>
              <a:rPr lang="th-TH" b="1" smtClean="0"/>
              <a:t>พยาบาล อุบัติเหตุ คือ คนแรกที่ทำให้ท่านพ้นภาวะวิกฤต ของชีวิต</a:t>
            </a:r>
            <a:endParaRPr lang="en-US" b="1" smtClean="0"/>
          </a:p>
          <a:p>
            <a:pPr eaLnBrk="1" hangingPunct="1"/>
            <a:r>
              <a:rPr lang="th-TH" b="1" smtClean="0">
                <a:solidFill>
                  <a:srgbClr val="0070C0"/>
                </a:solidFill>
              </a:rPr>
              <a:t>พยาบาล ห้องคลอด  คือ คนที่ทำให้ชีวิตใหม่เกิดมา</a:t>
            </a:r>
            <a:endParaRPr lang="en-US" b="1" smtClean="0">
              <a:solidFill>
                <a:srgbClr val="0070C0"/>
              </a:solidFill>
            </a:endParaRPr>
          </a:p>
          <a:p>
            <a:pPr eaLnBrk="1" hangingPunct="1"/>
            <a:r>
              <a:rPr lang="th-TH" b="1" smtClean="0"/>
              <a:t>พยาบาล ผู้ป่วยใน  คือ คนที่ทำให้การรักษาเป็นจริงไม่ใช่แค่การเขียน ตลอด ๒๔ ชม.</a:t>
            </a:r>
            <a:endParaRPr lang="en-US" b="1" smtClean="0"/>
          </a:p>
          <a:p>
            <a:pPr eaLnBrk="1" hangingPunct="1"/>
            <a:r>
              <a:rPr lang="th-TH" b="1" smtClean="0">
                <a:solidFill>
                  <a:srgbClr val="C00000"/>
                </a:solidFill>
              </a:rPr>
              <a:t>พยาบาลห้องผ่าตัด คือ คนที่ทำให้การผ่าตัดเกิดขึ้นได้</a:t>
            </a:r>
            <a:endParaRPr lang="en-US" b="1" smtClean="0">
              <a:solidFill>
                <a:srgbClr val="C00000"/>
              </a:solidFill>
            </a:endParaRPr>
          </a:p>
          <a:p>
            <a:pPr eaLnBrk="1" hangingPunct="1"/>
            <a:r>
              <a:rPr lang="th-TH" b="1" smtClean="0"/>
              <a:t>พยาบาลผู้ป่วยหนัก  คือ คนที่จะอยู่กับท่านในภาวะวิกฤตจนถึงนาทีสุดท้ายของชีวิต</a:t>
            </a:r>
            <a:endParaRPr lang="en-US" b="1" smtClean="0"/>
          </a:p>
          <a:p>
            <a:pPr eaLnBrk="1" hangingPunct="1"/>
            <a:r>
              <a:rPr lang="th-TH" b="1" smtClean="0">
                <a:solidFill>
                  <a:srgbClr val="0070C0"/>
                </a:solidFill>
              </a:rPr>
              <a:t>หัวหน้าพยาบาล คือคนที่บริหารให้พยาบาลทุกอย่างที่กล่าวมาทำให้เดินหน้าอย่างมีคุณภาพ</a:t>
            </a:r>
            <a:endParaRPr lang="en-US" b="1" smtClean="0">
              <a:solidFill>
                <a:srgbClr val="0070C0"/>
              </a:solidFill>
            </a:endParaRPr>
          </a:p>
          <a:p>
            <a:pPr eaLnBrk="1" hangingPunct="1"/>
            <a:endParaRPr 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8432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84324" name="Picture 3" descr="D:\บรรยาย\โฟลเดอร์ใหม่\551897_524646054216429_85852589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669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66916" name="Picture 2" descr="D:\บรรยาย\โฟลเดอร์ใหม่\394595_494055203942181_9318105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52413"/>
            <a:ext cx="8702675" cy="660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MkDell\Pictures\579211_533504353330928_19532330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8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สร้างคุณค่าจากงาน</a:t>
            </a:r>
          </a:p>
        </p:txBody>
      </p:sp>
      <p:sp>
        <p:nvSpPr>
          <p:cNvPr id="185348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3600" b="1" smtClean="0"/>
              <a:t>พยาบาลช่วยให้ประชาชนเข้าถึง บริการสุขภาพ</a:t>
            </a:r>
          </a:p>
          <a:p>
            <a:pPr eaLnBrk="1" hangingPunct="1"/>
            <a:r>
              <a:rPr lang="th-TH" sz="3600" b="1" smtClean="0"/>
              <a:t>พยาบาลช่วยแก้ปัญหาสุขภาพ   </a:t>
            </a:r>
          </a:p>
          <a:p>
            <a:pPr eaLnBrk="1" hangingPunct="1"/>
            <a:r>
              <a:rPr lang="th-TH" sz="3600" b="1" smtClean="0"/>
              <a:t>พยาบาลช่วยทำให้ระบบ บริการของกระทรวงสาธารณสุข ขับเคลื่อนไปได้</a:t>
            </a:r>
          </a:p>
          <a:p>
            <a:pPr eaLnBrk="1" hangingPunct="1"/>
            <a:r>
              <a:rPr lang="th-TH" sz="3600" b="1" smtClean="0"/>
              <a:t>พยาบาลช่วยให้องค์กรสุขภาพมีคุณภาพ</a:t>
            </a:r>
            <a:endParaRPr lang="en-US" sz="3600" b="1" smtClean="0"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7950" y="6381750"/>
            <a:ext cx="8964613" cy="436563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th-TH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6371" name="รูปภาพ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476250"/>
            <a:ext cx="907256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-28575" y="44450"/>
            <a:ext cx="9172575" cy="615950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ในภาพนี้ มี แมว อยู่ 1 ตัว อยู่ที่ไหนเอ่ย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87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20188" cy="68580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88419" name="Picture 3" descr="teamwo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/>
          <a:stretch>
            <a:fillRect/>
          </a:stretch>
        </p:blipFill>
        <p:spPr>
          <a:xfrm>
            <a:off x="381000" y="523875"/>
            <a:ext cx="8382000" cy="5932488"/>
          </a:xfrm>
        </p:spPr>
      </p:pic>
      <p:sp>
        <p:nvSpPr>
          <p:cNvPr id="188420" name="สี่เหลี่ยมผืนผ้า 3"/>
          <p:cNvSpPr>
            <a:spLocks noChangeArrowheads="1"/>
          </p:cNvSpPr>
          <p:nvPr/>
        </p:nvSpPr>
        <p:spPr bwMode="auto">
          <a:xfrm>
            <a:off x="1781175" y="450850"/>
            <a:ext cx="6007100" cy="779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6000" b="1">
                <a:solidFill>
                  <a:srgbClr val="FFFFFF"/>
                </a:solidFill>
                <a:latin typeface="TimesNewRomanPS"/>
              </a:rPr>
              <a:t>ต่างคนต่างทำ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428625" y="1928813"/>
            <a:ext cx="8229600" cy="1143000"/>
          </a:xfrm>
        </p:spPr>
        <p:txBody>
          <a:bodyPr/>
          <a:lstStyle/>
          <a:p>
            <a:r>
              <a:rPr lang="th-TH" sz="8800" b="1" smtClean="0"/>
              <a:t>ทีมงาน ต้องชัดเจน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12/9/05</a:t>
            </a:r>
          </a:p>
        </p:txBody>
      </p:sp>
      <p:pic>
        <p:nvPicPr>
          <p:cNvPr id="190467" name="Picture 5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86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3"/>
          <p:cNvSpPr>
            <a:spLocks noGrp="1"/>
          </p:cNvSpPr>
          <p:nvPr>
            <p:ph type="ctrTitle"/>
          </p:nvPr>
        </p:nvSpPr>
        <p:spPr>
          <a:xfrm>
            <a:off x="357188" y="1785938"/>
            <a:ext cx="8429625" cy="1470025"/>
          </a:xfrm>
        </p:spPr>
        <p:txBody>
          <a:bodyPr/>
          <a:lstStyle/>
          <a:p>
            <a:r>
              <a:rPr lang="th-TH" sz="11500" b="1" smtClean="0"/>
              <a:t>มีทิศทาง  ชัดเจน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ctrTitle"/>
          </p:nvPr>
        </p:nvSpPr>
        <p:spPr>
          <a:xfrm>
            <a:off x="642938" y="1285875"/>
            <a:ext cx="7772400" cy="1470025"/>
          </a:xfrm>
        </p:spPr>
        <p:txBody>
          <a:bodyPr/>
          <a:lstStyle/>
          <a:p>
            <a:r>
              <a:rPr lang="th-TH" sz="8000" b="1" smtClean="0"/>
              <a:t>วัตถุประสงค์ ต้องชัดเจน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4000" b="1" smtClean="0">
                <a:cs typeface="Cordia New" pitchFamily="34" charset="-34"/>
              </a:rPr>
              <a:t/>
            </a:r>
            <a:br>
              <a:rPr lang="en-US" sz="4000" b="1" smtClean="0">
                <a:cs typeface="Cordia New" pitchFamily="34" charset="-34"/>
              </a:rPr>
            </a:br>
            <a:r>
              <a:rPr lang="en-US" sz="4000" b="1" smtClean="0">
                <a:solidFill>
                  <a:schemeClr val="bg1"/>
                </a:solidFill>
                <a:cs typeface="Cordia New" pitchFamily="34" charset="-34"/>
              </a:rPr>
              <a:t>O 			Originally   	 </a:t>
            </a:r>
            <a:r>
              <a:rPr lang="th-TH" sz="4000" b="1" smtClean="0">
                <a:solidFill>
                  <a:schemeClr val="bg1"/>
                </a:solidFill>
              </a:rPr>
              <a:t>โดยกำเนิด </a:t>
            </a:r>
            <a:br>
              <a:rPr lang="th-TH" sz="4000" b="1" smtClean="0">
                <a:solidFill>
                  <a:schemeClr val="bg1"/>
                </a:solidFill>
              </a:rPr>
            </a:br>
            <a:r>
              <a:rPr lang="en-US" sz="4000" b="1" smtClean="0">
                <a:solidFill>
                  <a:schemeClr val="bg1"/>
                </a:solidFill>
                <a:cs typeface="Cordia New" pitchFamily="34" charset="-34"/>
              </a:rPr>
              <a:t>B 			Born in     </a:t>
            </a:r>
            <a:r>
              <a:rPr lang="th-TH" sz="4000" b="1" smtClean="0">
                <a:solidFill>
                  <a:schemeClr val="bg1"/>
                </a:solidFill>
              </a:rPr>
              <a:t>	เกิดใน </a:t>
            </a:r>
            <a:br>
              <a:rPr lang="th-TH" sz="4000" b="1" smtClean="0">
                <a:solidFill>
                  <a:schemeClr val="bg1"/>
                </a:solidFill>
              </a:rPr>
            </a:br>
            <a:r>
              <a:rPr lang="en-US" sz="4000" b="1" smtClean="0">
                <a:solidFill>
                  <a:schemeClr val="bg1"/>
                </a:solidFill>
                <a:cs typeface="Cordia New" pitchFamily="34" charset="-34"/>
              </a:rPr>
              <a:t>A 	 		Africa to    </a:t>
            </a:r>
            <a:r>
              <a:rPr lang="th-TH" sz="4000" b="1" smtClean="0">
                <a:solidFill>
                  <a:schemeClr val="bg1"/>
                </a:solidFill>
              </a:rPr>
              <a:t>	แอฟริกา ไป </a:t>
            </a:r>
            <a:br>
              <a:rPr lang="th-TH" sz="4000" b="1" smtClean="0">
                <a:solidFill>
                  <a:schemeClr val="bg1"/>
                </a:solidFill>
              </a:rPr>
            </a:br>
            <a:r>
              <a:rPr lang="en-US" sz="4000" b="1" smtClean="0">
                <a:solidFill>
                  <a:schemeClr val="bg1"/>
                </a:solidFill>
                <a:cs typeface="Cordia New" pitchFamily="34" charset="-34"/>
              </a:rPr>
              <a:t>M 	 		Manage     </a:t>
            </a:r>
            <a:r>
              <a:rPr lang="th-TH" sz="4000" b="1" smtClean="0">
                <a:solidFill>
                  <a:schemeClr val="bg1"/>
                </a:solidFill>
              </a:rPr>
              <a:t>	บริหาร </a:t>
            </a:r>
            <a:br>
              <a:rPr lang="th-TH" sz="4000" b="1" smtClean="0">
                <a:solidFill>
                  <a:schemeClr val="bg1"/>
                </a:solidFill>
              </a:rPr>
            </a:br>
            <a:r>
              <a:rPr lang="en-US" sz="4000" b="1" smtClean="0">
                <a:solidFill>
                  <a:schemeClr val="bg1"/>
                </a:solidFill>
                <a:cs typeface="Cordia New" pitchFamily="34" charset="-34"/>
              </a:rPr>
              <a:t>A 			America     </a:t>
            </a:r>
            <a:r>
              <a:rPr lang="th-TH" sz="4000" b="1" smtClean="0">
                <a:solidFill>
                  <a:schemeClr val="bg1"/>
                </a:solidFill>
              </a:rPr>
              <a:t>	อเมริกา </a:t>
            </a:r>
            <a:br>
              <a:rPr lang="th-TH" sz="4000" b="1" smtClean="0">
                <a:solidFill>
                  <a:schemeClr val="bg1"/>
                </a:solidFill>
              </a:rPr>
            </a:br>
            <a:endParaRPr lang="th-TH" sz="4000" b="1" smtClean="0">
              <a:solidFill>
                <a:schemeClr val="bg1"/>
              </a:solidFill>
            </a:endParaRPr>
          </a:p>
        </p:txBody>
      </p:sp>
      <p:sp>
        <p:nvSpPr>
          <p:cNvPr id="19353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cs typeface="Cordia New" pitchFamily="34" charset="-34"/>
              </a:rPr>
              <a:t>OBAMA</a:t>
            </a:r>
            <a:endParaRPr lang="th-TH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69925" y="33337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th-TH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หัวหน้างานคือ</a:t>
            </a:r>
          </a:p>
        </p:txBody>
      </p:sp>
      <p:sp>
        <p:nvSpPr>
          <p:cNvPr id="19456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smtClean="0">
              <a:solidFill>
                <a:srgbClr val="898989"/>
              </a:solidFill>
            </a:endParaRPr>
          </a:p>
        </p:txBody>
      </p:sp>
      <p:pic>
        <p:nvPicPr>
          <p:cNvPr id="194564" name="Picture 2" descr="D:\บรรยาย\2557 แม่สอด\1613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58482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468313" y="1773238"/>
            <a:ext cx="1800225" cy="18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800" b="1">
                <a:solidFill>
                  <a:srgbClr val="FFFFFF"/>
                </a:solidFill>
              </a:rPr>
              <a:t>หัว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z="7200" smtClean="0">
                <a:solidFill>
                  <a:srgbClr val="FFFFFF"/>
                </a:solidFill>
              </a:rPr>
              <a:t>เป้าหมายการบริการพยาบาล</a:t>
            </a:r>
            <a:endParaRPr lang="en-US" sz="7200" smtClean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2">
                  <a:tint val="50000"/>
                  <a:satMod val="300000"/>
                  <a:alpha val="33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sz="4400" smtClean="0">
                <a:solidFill>
                  <a:srgbClr val="000514"/>
                </a:solidFill>
              </a:rPr>
              <a:t>ใช้ทรัพยากรที่มีให้ได้ประโยชน์สูงสุด</a:t>
            </a:r>
          </a:p>
          <a:p>
            <a:pPr>
              <a:defRPr/>
            </a:pPr>
            <a:r>
              <a:rPr lang="th-TH" sz="4400" smtClean="0">
                <a:solidFill>
                  <a:srgbClr val="000514"/>
                </a:solidFill>
              </a:rPr>
              <a:t>จัดบริการแบบมีทิศทาง</a:t>
            </a:r>
          </a:p>
          <a:p>
            <a:pPr>
              <a:defRPr/>
            </a:pPr>
            <a:r>
              <a:rPr lang="th-TH" sz="4400" smtClean="0">
                <a:solidFill>
                  <a:srgbClr val="000514"/>
                </a:solidFill>
              </a:rPr>
              <a:t>สร้างภาวะผู้นำทางการพยาบาล</a:t>
            </a:r>
          </a:p>
          <a:p>
            <a:pPr>
              <a:defRPr/>
            </a:pPr>
            <a:r>
              <a:rPr lang="th-TH" sz="4400" smtClean="0">
                <a:solidFill>
                  <a:srgbClr val="000514"/>
                </a:solidFill>
              </a:rPr>
              <a:t>สร้างการมีส่วนร่วมและความสามัคคี </a:t>
            </a:r>
          </a:p>
          <a:p>
            <a:pPr>
              <a:defRPr/>
            </a:pPr>
            <a:r>
              <a:rPr lang="th-TH" sz="4400" smtClean="0">
                <a:solidFill>
                  <a:srgbClr val="000514"/>
                </a:solidFill>
              </a:rPr>
              <a:t>สร้างธรรมมาภิบาลและการตรวจสอบได้</a:t>
            </a:r>
            <a:endParaRPr lang="en-US" sz="4400" smtClean="0">
              <a:solidFill>
                <a:srgbClr val="00051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9600" smtClean="0"/>
              <a:t>หน้า</a:t>
            </a:r>
          </a:p>
        </p:txBody>
      </p:sp>
      <p:sp>
        <p:nvSpPr>
          <p:cNvPr id="19661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96612" name="Picture 2" descr="D:\บรรยาย\2557 แม่สอด\677665-topic-ix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341438"/>
            <a:ext cx="529113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แล้ววันนี้หน้าเป็นแบบไหน</a:t>
            </a:r>
          </a:p>
        </p:txBody>
      </p:sp>
      <p:sp>
        <p:nvSpPr>
          <p:cNvPr id="19763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97636" name="Picture 3" descr="D:\บรรยาย\2557 แม่สอด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4067175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7" name="Picture 2" descr="D:\บรรยาย\2557 แม่สอด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05163"/>
            <a:ext cx="50514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98659" name="Picture 2" descr="D:\บรรยาย\2557 แม่สอด\HNI_0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67564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3" descr="D:\บรรยาย\2557 แม่สอด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313" y="3370263"/>
            <a:ext cx="3956050" cy="3430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00707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00708" name="Picture 2" descr="D:\บรรยาย\2557 แม่สอด\1011799_749491255115040_18479729527338907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5693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25463"/>
            <a:ext cx="8208962" cy="831850"/>
          </a:xfrm>
        </p:spPr>
        <p:txBody>
          <a:bodyPr>
            <a:spAutoFit/>
          </a:bodyPr>
          <a:lstStyle/>
          <a:p>
            <a:pPr eaLnBrk="1" hangingPunct="1"/>
            <a:r>
              <a:rPr lang="th-TH" sz="4800" b="1" smtClean="0">
                <a:cs typeface="CordiaUPC" pitchFamily="34" charset="-34"/>
              </a:rPr>
              <a:t>ความรู้ความสามารถหัวหน้างาน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28575" y="1412875"/>
            <a:ext cx="8229600" cy="6419850"/>
          </a:xfrm>
        </p:spPr>
        <p:txBody>
          <a:bodyPr>
            <a:spAutoFit/>
          </a:bodyPr>
          <a:lstStyle/>
          <a:p>
            <a:pPr lvl="1" eaLnBrk="1" hangingPunct="1"/>
            <a:r>
              <a:rPr lang="th-TH" sz="3200" b="1" smtClean="0">
                <a:solidFill>
                  <a:srgbClr val="3333CC"/>
                </a:solidFill>
              </a:rPr>
              <a:t>มีการคัดเลือกและเตรียมความพร้อมของผู้นำทางการพยาบาลทุกระดับ</a:t>
            </a:r>
          </a:p>
          <a:p>
            <a:pPr lvl="1" eaLnBrk="1" hangingPunct="1"/>
            <a:r>
              <a:rPr lang="th-TH" sz="3200" b="1" smtClean="0">
                <a:solidFill>
                  <a:srgbClr val="3333CC"/>
                </a:solidFill>
              </a:rPr>
              <a:t>ผู้นำทางการพยาบาลทุกระดับมีความเข้าใจในบทบาทหน้าที่และสามารถกระตุ้น  </a:t>
            </a:r>
            <a:r>
              <a:rPr lang="en-US" sz="3200" b="1" smtClean="0">
                <a:solidFill>
                  <a:srgbClr val="3333CC"/>
                </a:solidFill>
                <a:cs typeface="Cordia New" pitchFamily="34" charset="-34"/>
              </a:rPr>
              <a:t> </a:t>
            </a:r>
            <a:r>
              <a:rPr lang="th-TH" sz="3200" b="1" smtClean="0">
                <a:solidFill>
                  <a:srgbClr val="3333CC"/>
                </a:solidFill>
              </a:rPr>
              <a:t>ผลักดันให้มีการพัฒนาคุณภาพทางการพยาบาลที่ตอบสนองต่อเป้าหมายที่กำหนดไว้</a:t>
            </a:r>
            <a:endParaRPr lang="en-US" sz="3200" b="1" smtClean="0">
              <a:solidFill>
                <a:srgbClr val="3333CC"/>
              </a:solidFill>
              <a:cs typeface="Cordia New" pitchFamily="34" charset="-34"/>
            </a:endParaRPr>
          </a:p>
          <a:p>
            <a:pPr lvl="1" eaLnBrk="1" hangingPunct="1"/>
            <a:r>
              <a:rPr lang="th-TH" sz="3200" b="1" smtClean="0">
                <a:solidFill>
                  <a:srgbClr val="3333CC"/>
                </a:solidFill>
              </a:rPr>
              <a:t>มีการประเมินความสามารถของผู้นำทางการพยาบาลระดับหน่วยงาน</a:t>
            </a:r>
          </a:p>
          <a:p>
            <a:pPr lvl="1" eaLnBrk="1" hangingPunct="1"/>
            <a:r>
              <a:rPr lang="th-TH" sz="3200" b="1" smtClean="0">
                <a:solidFill>
                  <a:srgbClr val="3333CC"/>
                </a:solidFill>
              </a:rPr>
              <a:t> </a:t>
            </a:r>
            <a:r>
              <a:rPr lang="th-TH" sz="3200" b="1" smtClean="0">
                <a:solidFill>
                  <a:srgbClr val="FF0066"/>
                </a:solidFill>
              </a:rPr>
              <a:t>มีการประเมินความสามารถทางการพยาบาลของผู้นำทุกระดับ และนำผลไปใช้ในการพัฒนาศักยภาพของผู้บริหารทางการพยาบาลในแต่ละระดับ</a:t>
            </a:r>
            <a:endParaRPr lang="en-US" sz="3200" b="1" smtClean="0">
              <a:solidFill>
                <a:srgbClr val="3333CC"/>
              </a:solidFill>
              <a:cs typeface="Cordia New" pitchFamily="34" charset="-34"/>
            </a:endParaRPr>
          </a:p>
          <a:p>
            <a:pPr lvl="1" eaLnBrk="1" hangingPunct="1"/>
            <a:endParaRPr lang="en-US" sz="3200" b="1" smtClean="0">
              <a:solidFill>
                <a:srgbClr val="3333CC"/>
              </a:solidFill>
              <a:cs typeface="Cordia New" pitchFamily="34" charset="-34"/>
            </a:endParaRPr>
          </a:p>
          <a:p>
            <a:pPr lvl="2" eaLnBrk="1" hangingPunct="1"/>
            <a:endParaRPr lang="en-US" sz="2800" b="1" smtClean="0">
              <a:solidFill>
                <a:srgbClr val="FF0066"/>
              </a:solidFill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mtClean="0">
                <a:solidFill>
                  <a:srgbClr val="FFFFFF"/>
                </a:solidFill>
              </a:rPr>
              <a:t>แบบทดสอบความเป็นหัวหน้าที่ดี</a:t>
            </a:r>
          </a:p>
        </p:txBody>
      </p:sp>
      <p:pic>
        <p:nvPicPr>
          <p:cNvPr id="202755" name="Picture 121" descr="http://www.oknation.net/blog/home/blog_data/611/29611/images/boss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49788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03779" name="Picture 122" descr="http://www.oknation.net/blog/home/blog_data/611/29611/images/boss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endParaRPr lang="th-TH" smtClean="0"/>
          </a:p>
        </p:txBody>
      </p:sp>
      <p:pic>
        <p:nvPicPr>
          <p:cNvPr id="204803" name="Picture 123" descr="http://www.oknation.net/blog/home/blog_data/611/29611/images/boss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05827" name="Picture 124" descr="http://www.oknation.net/blog/home/blog_data/611/29611/images/boss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8964613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06851" name="Picture 125" descr="http://www.oknation.net/blog/home/blog_data/611/29611/images/boss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ความพอดี คือประสิทธิภาพ</a:t>
            </a:r>
          </a:p>
        </p:txBody>
      </p:sp>
      <p:sp>
        <p:nvSpPr>
          <p:cNvPr id="168963" name="Content Placeholder 10"/>
          <p:cNvSpPr txBox="1">
            <a:spLocks/>
          </p:cNvSpPr>
          <p:nvPr/>
        </p:nvSpPr>
        <p:spPr bwMode="auto">
          <a:xfrm>
            <a:off x="285750" y="1928813"/>
            <a:ext cx="4357688" cy="2143125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 b="1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น้ำ      แก้กระหาย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 b="1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ลม      เย็น สบาย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 b="1">
                <a:solidFill>
                  <a:srgbClr val="3333FF"/>
                </a:solidFill>
                <a:latin typeface="Tahoma" pitchFamily="34" charset="0"/>
                <a:cs typeface="Tahoma" pitchFamily="34" charset="0"/>
              </a:rPr>
              <a:t>ไฟ 	อันอบอุ่น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th-TH" sz="3600" b="1">
              <a:solidFill>
                <a:srgbClr val="3333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8964" name="Content Placeholder 12"/>
          <p:cNvSpPr txBox="1">
            <a:spLocks/>
          </p:cNvSpPr>
          <p:nvPr/>
        </p:nvSpPr>
        <p:spPr bwMode="auto">
          <a:xfrm>
            <a:off x="4500563" y="3946525"/>
            <a:ext cx="4143375" cy="2911475"/>
          </a:xfrm>
          <a:prstGeom prst="rect">
            <a:avLst/>
          </a:prstGeom>
          <a:solidFill>
            <a:schemeClr val="bg1">
              <a:alpha val="8117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น้ำ   อุทกภัย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ลม   วาตภัย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ไฟ   อัคคีภัย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th-TH" sz="36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8965" name="Text Placeholder 9"/>
          <p:cNvSpPr txBox="1">
            <a:spLocks/>
          </p:cNvSpPr>
          <p:nvPr/>
        </p:nvSpPr>
        <p:spPr bwMode="auto">
          <a:xfrm>
            <a:off x="0" y="1214438"/>
            <a:ext cx="3043238" cy="639762"/>
          </a:xfrm>
          <a:prstGeom prst="rect">
            <a:avLst/>
          </a:pr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2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ประโยชน์</a:t>
            </a:r>
          </a:p>
        </p:txBody>
      </p:sp>
      <p:sp>
        <p:nvSpPr>
          <p:cNvPr id="168966" name="Text Placeholder 11"/>
          <p:cNvSpPr txBox="1">
            <a:spLocks/>
          </p:cNvSpPr>
          <p:nvPr/>
        </p:nvSpPr>
        <p:spPr bwMode="auto">
          <a:xfrm>
            <a:off x="5643563" y="3357563"/>
            <a:ext cx="2971800" cy="6397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โทษ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92175" y="6165850"/>
            <a:ext cx="8229600" cy="69215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mtClean="0">
                <a:solidFill>
                  <a:srgbClr val="FFFFFF"/>
                </a:solidFill>
              </a:rPr>
              <a:t>ตัดสินใจ</a:t>
            </a:r>
          </a:p>
        </p:txBody>
      </p:sp>
      <p:sp>
        <p:nvSpPr>
          <p:cNvPr id="20787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07876" name="Picture 126" descr="http://www.oknation.net/blog/home/blog_data/611/29611/images/boss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39688"/>
            <a:ext cx="9037638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392113" y="2814638"/>
            <a:ext cx="1079500" cy="527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3"/>
          <p:cNvSpPr>
            <a:spLocks noGrp="1"/>
          </p:cNvSpPr>
          <p:nvPr>
            <p:ph type="ctrTitle"/>
          </p:nvPr>
        </p:nvSpPr>
        <p:spPr>
          <a:xfrm>
            <a:off x="571500" y="1214438"/>
            <a:ext cx="8286750" cy="1470025"/>
          </a:xfrm>
        </p:spPr>
        <p:txBody>
          <a:bodyPr/>
          <a:lstStyle/>
          <a:p>
            <a:r>
              <a:rPr lang="th-TH" sz="6600" b="1" smtClean="0"/>
              <a:t>บริบทบริหาร ต้องชัดเจน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8923338" cy="1143000"/>
          </a:xfrm>
        </p:spPr>
        <p:txBody>
          <a:bodyPr/>
          <a:lstStyle/>
          <a:p>
            <a:r>
              <a:rPr lang="th-TH" sz="5400" b="1" smtClean="0">
                <a:solidFill>
                  <a:srgbClr val="FFC000"/>
                </a:solidFill>
                <a:latin typeface="Arial" pitchFamily="34" charset="0"/>
              </a:rPr>
              <a:t>การสร้างกำลังใจด้วย </a:t>
            </a:r>
            <a:r>
              <a:rPr lang="en-US" sz="5400" b="1" smtClean="0">
                <a:solidFill>
                  <a:srgbClr val="FFC000"/>
                </a:solidFill>
                <a:latin typeface="Arial" pitchFamily="34" charset="0"/>
                <a:cs typeface="Angsana New" pitchFamily="18" charset="-34"/>
              </a:rPr>
              <a:t>Gain &amp; Game</a:t>
            </a:r>
            <a:endParaRPr lang="th-TH" sz="5400" smtClean="0">
              <a:solidFill>
                <a:srgbClr val="FFC000"/>
              </a:solidFill>
            </a:endParaRPr>
          </a:p>
        </p:txBody>
      </p:sp>
      <p:sp>
        <p:nvSpPr>
          <p:cNvPr id="210947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0663" y="922338"/>
            <a:ext cx="8229600" cy="4525962"/>
          </a:xfrm>
        </p:spPr>
        <p:txBody>
          <a:bodyPr/>
          <a:lstStyle/>
          <a:p>
            <a:r>
              <a:rPr lang="th-TH" smtClean="0"/>
              <a:t>...เป็นกำลังใจซึ่งกันและกัน..</a:t>
            </a:r>
          </a:p>
          <a:p>
            <a:pPr>
              <a:buFontTx/>
              <a:buNone/>
            </a:pPr>
            <a:r>
              <a:rPr lang="th-TH" smtClean="0"/>
              <a:t>ช่วยให้งานเดินหน้าแบบมีส่วนร่วม</a:t>
            </a:r>
          </a:p>
          <a:p>
            <a:pPr>
              <a:buFontTx/>
              <a:buNone/>
            </a:pPr>
            <a:r>
              <a:rPr lang="th-TH" smtClean="0"/>
              <a:t>มากกว่าการแข่งขัน.</a:t>
            </a:r>
            <a:br>
              <a:rPr lang="th-TH" smtClean="0"/>
            </a:br>
            <a:r>
              <a:rPr lang="th-TH" smtClean="0"/>
              <a:t>“เรามีเพื่อนร่วมทีมมากมาย</a:t>
            </a:r>
            <a:br>
              <a:rPr lang="th-TH" smtClean="0"/>
            </a:br>
            <a:r>
              <a:rPr lang="th-TH" smtClean="0"/>
              <a:t>หากเป็นกำลังใจให้กันและกัน</a:t>
            </a:r>
            <a:br>
              <a:rPr lang="th-TH" smtClean="0"/>
            </a:br>
            <a:r>
              <a:rPr lang="th-TH" smtClean="0"/>
              <a:t>งานจะดำเนินไปข้างหน้า</a:t>
            </a:r>
            <a:br>
              <a:rPr lang="th-TH" smtClean="0"/>
            </a:br>
            <a:r>
              <a:rPr lang="th-TH" smtClean="0"/>
              <a:t>อย่าเสียเวลากับความหลัง.." </a:t>
            </a:r>
          </a:p>
        </p:txBody>
      </p:sp>
      <p:pic>
        <p:nvPicPr>
          <p:cNvPr id="210948" name="Picture 2" descr="http://a2.sphotos.ak.fbcdn.net/hphotos-ak-ash3/p480x480/541925_210640905703511_100002728081439_292364_4868197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593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Picture 4" descr="http://a7.sphotos.ak.fbcdn.net/hphotos-ak-prn1/p480x480/528474_210538289047106_100002728081439_292059_120673835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8385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ชื่อเรื่อง 1"/>
          <p:cNvSpPr>
            <a:spLocks noGrp="1"/>
          </p:cNvSpPr>
          <p:nvPr>
            <p:ph type="title"/>
          </p:nvPr>
        </p:nvSpPr>
        <p:spPr>
          <a:xfrm>
            <a:off x="1042988" y="1557338"/>
            <a:ext cx="7315200" cy="3024187"/>
          </a:xfrm>
        </p:spPr>
        <p:txBody>
          <a:bodyPr/>
          <a:lstStyle/>
          <a:p>
            <a:r>
              <a:rPr lang="th-TH" sz="8800" b="1" smtClean="0">
                <a:solidFill>
                  <a:srgbClr val="FF0000"/>
                </a:solidFill>
                <a:latin typeface="2005_GM_Evolution" pitchFamily="2" charset="0"/>
                <a:cs typeface="2005_GM_Evolution" pitchFamily="2" charset="0"/>
              </a:rPr>
              <a:t>การบริหารการเปลี่ยนแปลง การบริหารแบบมุ่งผลสัมฤทธิ์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th-TH" b="1" smtClean="0">
                <a:solidFill>
                  <a:srgbClr val="FF0000"/>
                </a:solidFill>
                <a:latin typeface="Times New Roman" pitchFamily="18" charset="0"/>
                <a:cs typeface="FreesiaUPC" pitchFamily="34" charset="-34"/>
              </a:rPr>
              <a:t>การเปลี่ยนแปลง</a:t>
            </a:r>
            <a:r>
              <a:rPr lang="th-TH" sz="3600" b="1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เป็นหนทางที่ทำให้เกิดสิ่งที่ดีกว่า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3643313" y="1285875"/>
            <a:ext cx="5214937" cy="5286375"/>
          </a:xfrm>
        </p:spPr>
        <p:txBody>
          <a:bodyPr/>
          <a:lstStyle/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ชีวิตคนเราล้วนผ่านการเปลี่ยนแปลงมาแล้วทั้งนั้น  การเปลี่ยนแปลงจึงเป็น เพียงบางสิ่งบางอย่างในชีวิต ที่เปลี่ยนแปลงไปเท่านั้นเอง ไม่เห็นมีอะไรเลวร้ายอย่างที่คิดเลย</a:t>
            </a:r>
          </a:p>
          <a:p>
            <a:pPr eaLnBrk="1" hangingPunct="1"/>
            <a:r>
              <a:rPr lang="th-TH" smtClean="0">
                <a:solidFill>
                  <a:schemeClr val="accent2"/>
                </a:solidFill>
                <a:latin typeface="Times New Roman" pitchFamily="18" charset="0"/>
                <a:cs typeface="FreesiaUPC" pitchFamily="34" charset="-34"/>
              </a:rPr>
              <a:t>องค์กรจะไม่สามารถก้าวได้เลยหากไม่มีการเปลี่ยนแปลงในองค์กร องค์กรใดๆล้วนมีประวัติศาสตร์มาแล้วทั้งนั้น</a:t>
            </a:r>
          </a:p>
        </p:txBody>
      </p:sp>
      <p:pic>
        <p:nvPicPr>
          <p:cNvPr id="212996" name="Picture 2" descr="E:\รวมภาพจากการDowload\ตค52\image0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0"/>
            <a:ext cx="342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7" name="Picture 3" descr="E:\รวมภาพจากการDowload\รวมภาพ\เมษายน\095-DSC_723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428750"/>
            <a:ext cx="2000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243887" cy="1314450"/>
          </a:xfrm>
        </p:spPr>
        <p:txBody>
          <a:bodyPr/>
          <a:lstStyle/>
          <a:p>
            <a:r>
              <a:rPr lang="th-TH" sz="6000" smtClean="0"/>
              <a:t>กฎหมายที่มีผลต่อการพยาบาล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362950" cy="5068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รัฐธรรมนูญแห่งราชอาณาจักรไทย พ.ศ.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2550</a:t>
            </a:r>
            <a:endParaRPr lang="th-TH" sz="4000" b="1" smtClean="0">
              <a:solidFill>
                <a:srgbClr val="0000FF"/>
              </a:solidFill>
              <a:latin typeface="Angsana New" pitchFamily="18" charset="-34"/>
              <a:cs typeface="JasmineUPC" pitchFamily="18" charset="-34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	 มาตรา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80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(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พระราชบัญญัติสุขภาพแห่งชาติ พ.ศ.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2550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	มาตรา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47</a:t>
            </a:r>
          </a:p>
          <a:p>
            <a:pPr>
              <a:lnSpc>
                <a:spcPct val="80000"/>
              </a:lnSpc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พระราชบัญญัติหลักประกันสุขภาพแห่งชาติ พ.ศ.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2545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 มาตรา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5</a:t>
            </a:r>
          </a:p>
          <a:p>
            <a:pPr>
              <a:lnSpc>
                <a:spcPct val="80000"/>
              </a:lnSpc>
            </a:pP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พระราชบัญญัติวิชาชีพการพยาบาลและการผดุงครรภ์  พ.ศ.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2528 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และฉบับที่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 </a:t>
            </a:r>
            <a:r>
              <a:rPr lang="th-TH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พ.ศ. </a:t>
            </a:r>
            <a:r>
              <a:rPr lang="en-US" sz="4000" b="1" smtClean="0">
                <a:solidFill>
                  <a:srgbClr val="0000FF"/>
                </a:solidFill>
                <a:latin typeface="Angsana New" pitchFamily="18" charset="-34"/>
                <a:cs typeface="JasmineUPC" pitchFamily="18" charset="-34"/>
              </a:rPr>
              <a:t>2540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 smtClean="0">
                <a:solidFill>
                  <a:srgbClr val="0000FF"/>
                </a:solidFill>
                <a:cs typeface="Cordia New" pitchFamily="34" charset="-34"/>
              </a:rPr>
              <a:t> </a:t>
            </a:r>
            <a:r>
              <a:rPr lang="th-TH" sz="1400" b="1" smtClean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219200"/>
            <a:ext cx="8534400" cy="1470025"/>
          </a:xfrm>
        </p:spPr>
        <p:txBody>
          <a:bodyPr/>
          <a:lstStyle/>
          <a:p>
            <a:pPr eaLnBrk="1" hangingPunct="1"/>
            <a:r>
              <a:rPr lang="th-TH" b="1" smtClean="0">
                <a:latin typeface="Tahoma" pitchFamily="34" charset="0"/>
                <a:cs typeface="Tahoma" pitchFamily="34" charset="0"/>
              </a:rPr>
              <a:t>คุณภาพมาตรฐาน</a:t>
            </a:r>
            <a:br>
              <a:rPr lang="th-TH" b="1" smtClean="0">
                <a:latin typeface="Tahoma" pitchFamily="34" charset="0"/>
                <a:cs typeface="Tahoma" pitchFamily="34" charset="0"/>
              </a:rPr>
            </a:br>
            <a:r>
              <a:rPr lang="th-TH" b="1" smtClean="0">
                <a:latin typeface="Tahoma" pitchFamily="34" charset="0"/>
                <a:cs typeface="Tahoma" pitchFamily="34" charset="0"/>
              </a:rPr>
              <a:t>บริการพยาบาล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6600" smtClean="0"/>
              <a:t>การพิจารณาคุณภาพ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45060" name="Picture 2" descr="http://food.gangmun.com/blog-images/140117151612e2lO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628775"/>
            <a:ext cx="5299076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AutoShape 4" descr="data:image/jpeg;base64,/9j/4AAQSkZJRgABAQAAAQABAAD/2wCEAAkGBxQTEhUUExMWFhUXGB0aGBgXFx8bGxgfIR0gHhwZHRwaHSggIBwlHBocITEkJSkrLi4uHB8zODMsNygtLisBCgoKDg0OGxAQGiwkICQvLCwsLywsLCwsLCwsLCwsLCwsLCwsLCwsLCwsLCwsLCwsLCwsLCwsLCwsLCwsLCwsLP/AABEIAKYA9gMBIgACEQEDEQH/xAAcAAACAgMBAQAAAAAAAAAAAAAFBgMEAAIHAQj/xABKEAABAgQEBAMEBQcLAwQDAAABAhEAAwQhBRIxQQZRYXETIoEykaGxFELB0fAjUmJystLhBxUzQ1NjdJKTwvFzgqIkNDVkFiVU/8QAGgEAAwEBAQEAAAAAAAAAAAAAAgMEAQAFBv/EACoRAAICAgICAQIGAwEAAAAAAAABAhEDIRIxBEFRIjITFFJhcZEzQuGB/9oADAMBAAIRAxEAPwAFXVcuRKp2pZMwrlZlKXmd3I+qRyin/PyGf6FT9Pbv/wCUT44QEUbgH8hv+uqB30pR0Skt+iLfdEWXNOM2kDsnl8RIe9FTjqy/3otS8SzXFDTZfzjnAPbzX9IDzJpcPlt0EYpbqCiu46W+ED+PMF2OOFCTMJC6aQlgGZKnKisJYDOSqxJaxhpkcN0lhMpwCSHZNkjQA31flrCnwzhf0kLU4JluUgFlHyuGtoGHdzyg/XcWzJUvyUxUyQPEKmI0IZLXuHuRASzTukyrDBOFyK+N0VJKmyZcqmlzM4UVJLhQAKcrbXBVryEaVNHTJAallvu735ZWOpizhcz6TMVVkeEyMqE2tZ1LU9hfQObRBi1QXSVJLOCGVmuS2Un3bekA8+T5GvHH4LFPhtEUBRkIBP1SGv6k9IjrMPpEpRlpkFa3sTozD7zBydhsybIFggbgizi9hqH0PrA+jleceJlswvf1B0uYkyeXli9SdGKEX6MVgNImQZiqdBWVZUBOilfNos4dwrTKlGZNkIQBqR6c4lqiJs05R5Uhh1O55vt6QUThpnZQslElFyCGMzmeidPcdLGCx+Tmm9MGUYx7FvCeGpU+ZM/9NKTJQWzlwVdBtvyixiGEYWhS5cuX4kxABUlAzZf1iLJhppK+TkmBEyWZaLBIULAajpApNe61mnlIShSmUpvbNg5Nnt9kXLJP5sQ3+wl1EmnST/6eSALEEKB2IOve28WaHDJB806mky0NbXMf0iCbDpeLuJyUy1sA7KCgwdSm5M5cXtfQQHxbCvpJ8VfiJSlAEs6Kd3KyDs5b0hM/Jmn3oLjoK/zdQqlrmIkJyywSoqSbNfTk14FcP0iKyYTKo5Ip0llTFBTnoBm1+UbTpUyTIJUcySkJmggpzpV67izjmYb+FZYTLkhKTLQEjytz1B5nrvBS8iS9i1ZDM4QpkhzTpZibevW5iunhencvTIAG9/jyPSG2eUBRJGYjYbcjFOdMUoMQANkgaPufWEy8qa/2CSAMzhijyZhKR8/lFZXD9LtToN/xvB0TkBw9w47/AA17RUnPZkkAjU206amMXk5X7OaoAz8Kpkkj6NLt3++As+kUFsKSlKX1879Blzawz1qvqpDmB0tOaYi39GCpVtCoMH6gP745eTmT7MKkrD0/Wp6ctqEoX8yuLsvCJPhhSqaU5Oztze55QRkodLnYGJcdI8KUljp8GP2QzH5GVttsFiiumJzmXR0y2UAlPmCljc3WwbXrFPEp/gqT4lBISDzzfMKaIOG8WEqoXKUClJUyQrUdHhzxWjTOlqzJKkt6G2vcRUs0vYEm0xP/AJzlEhqSnI39r964jYYlJNhSSX7K/ehYqvLMUhJsC1+UTJnZbD3jeC5y+THy+Q5jfhLppcxEqXLJmqScgLWSNz3jIhqUEUEp/wC3X+ymMimPSGx6Mx6YyKQOP6AWI186oD5nLFwPxpBjiFhKpFM58AN085P8IXqmrVmK0Pb4RDljc2BydhCnpQoAk5R+N41xCdLlkMrMdYG4ti6ykIKncAkO/aAsycTBY8Da2aoNu2zo38nXFqZdUJJZMucQHVss+zfYF8r7OI6TWYUlfiZyU+GfO7XSTYhw1g4/7Y+bkKj6J/k+4sTW0YSog1ElGWYlX10aBd9WGo6nm8dmwJK4lOOdfSD8QwOUlTpmFKXL2cn9Xtu8TTcCkhBKAJkwABKlruT0B0hdxKlRKnLRnWlNlAA3KCHsTfkOZD8ovYTSJdEsKmALLMFamPOk60Ua7oJcNmZlaYScjv0bQvu7wwyqCSoA5Q5A1sb3+yCCsMyhKQfKmxHP8c4BcZcRIopCl2VM0Qk8+fYawtJOVJdiG29hDwJUsKyIAOoY76Al+u294B8YLnTwJcuoT5ylCgE9ypJUD7OjuOV7wCwJM5ctNTiClr8QvKpwSkKSzmYsDbkDaxfWHDAcTC1ASwZSHygBiOzAADXnFMcdPjf9C3PQqnCZ0mZLVMkoRkBJmAJKWCbJAF9SDcWaHeZMl+CJaJksqIZgQ5OpsNnu8GZ/hqSyinspvjCzXYPJQtRmKIQ1rsAOVto3LcI3FAwpvZ7UzVeLKMuV51quSpPkDjNcXuDYRmL0G5sGuNh17RawOWgAqsQXCQE2y8wOur7x7iILXNja+o69rwpvlH6g73oHHD0eGGSAWGa2ly4NvVu8TSCQXUsJBLJG5f7T+NIyUsAZXLhJI+A+bwQwuhfzqAKtnu0RwbboOSRuiSOTW3irPIWQMzIexBBUtuTWA63jK+uQmZLlrmpClKYJzAFTlgAN7x7iyAgJMtALKYgAZibc9gH9Yo40gCNCilRZGUN7QPtc9bxBVmwLtv157RdNGpdyrzEObaW3gXiSDLQVnzZQ7J25PyD77Q6M41QtwkVKqflAe6joG+JPIfwjXDZGUa3UC/UxBNlKZzckOT8gPT5wRoQfS/a8B2Z0bS0u7GxF+mx+cRY2m5DW/D/Ixdly8q0nmoZhyG8VMTutQuXJAA5/hoLi1HRwi8Y4N4iPGlvnSHOxIbbrZ4i4S4hJIRMNrAv8/dDdPkebK+vlJI0te0I+OYHkWZkoeQXKR9Vt/taGYZOuMv8Aw2STM41w3wpgWPZsFHmD7J7bQHplN5iA/wBUcobzP+kUadHIyKcfHod4UKa+ugLD7fhFMHevgVLoMVwP0CS+vjLf/KIyNsSU9DK/66/2UxkXQ+1Bx6NeIi9NTJHtGTYc/OflCViswJZCVOBqeZ3hh40qCmXSAWzU7H0WqE03hKx/W5M1LdnjxcwzDlz15EAuxL7D/nT3QWwbhZc6UuY5SzsMutgXf12g7w48iVMlJceL7T2JYW83IAksOcKzeUopqG2ijHjt7FiRgaivKTlLsbaQY4dwybLny5klZSpCwy7AJuzl9m25GCFbKMpeXVNlBXUC94OUKCaVK0B0p8QF2YqUpLDVyWYO3KJJeXNLl6KnhjWkW+LVJ+mLSpA1JlH6qksGY335aRd4XTlmy1EnyK1UXcGxA6GPOKpg+iyVhsspbNdwCwA6W17dIzh+oQZ0shAsrnt0MSZZPknEndU0OeN4kE8gO/T5NHKCleKYglJfwZZckch9pZoPfyj1WVJSknKbXDdwOYsRHv8AJbRql05mA5Zk2a4JD+RLi43DhXvEU4YKnJCZP0N1Jg4qVKVOKvBl+VIBy+Idzzyiw6l+UGxTSwlKZYSlKXAYbs5v+Lwu4vj8mlnzJM4hMyacyAkFbBmBPTUhIYW6xFWY+pfgywkgKKR5nSFAqY5g3IEWfXnaCScQ1BPtjXUo8rBnIt3a0RzqNCrqSCMv/J/HKIDUoTkQZgYMA5u5Q+jPzIBawMTT64CWryrLD80gKd7AkN6mGSk12Stb0TS6XIAU3Ogc9W5GAeOpKVpU5GgI1bW/aAFfj2IpEydLTImSkB1pSoqISkOVOwBLO+UnTpE3CXE86vVMKzLyJQ2QDc2fc8vfE7TY5JJWEx5JiQQGe5P4veDdOM6NSxdgA9tj/GKEuUFKlqWxdBJGo5aQdkywApnAfUan1+wRNghcmMydC3X8MSDMNR4eacwZa1PkbRk6Aj5wRkz8/hpUPMzne+nzjKme6sqQ40tuebvp+HinSYlLluZZ8Qhr6A3IYE9bg9Ypm+S4xFx1thVdGpSklh5SUkcwbg2Oz6fdFaswlkqyuQbFOrvb3c4vTa0lJyhyQwA57v0EQmXMK8xXbZI0Gtydy/pp3hKg0xnJULtTIyhuY1GgY6CN8PQ5SDz+W8HazDQQRcqU102FruruYA08gpm3FrgFrb6GH8aoQyXxhmJOj3fbpHsyR7Uw9x1MRT0XN9w0XcRmWAAdh/CBbq6NSBAoncpLOG9/ftAyrobZUp532J5wyLsG1I176/KKxmgWyvsPujFJ9G0c88CfSmYQjNLW5IGqC2o5iF2jltKDkZlEntfTvaOu1aUlwQB+i+nc7Ry3EJqTOIS2UKV8z9sWYZ26YuatFzEf/Yyv+sv9kRkR1k3NQSz/AH8z9lMZHoR6Cj0CeO1/k6EcpBPvX/CFS0NPHafJRf4f/eqFRKCSwF4xhHQsJxmVkSTNCV5MpSHu1gFcxDFTYYVKQUlC0KceW4DjUEb/AMI5xhGErVLmTCCEpDG2l7n03g9wRiaqdc1RJMoBwl9VDQt+PhHk5sEduLKYdIN8S4dLkFVyVtmbUpTo5OnRjrALCcbMnQOhWqSfQEfpCCGMLUuX4szMZq1DMhAfykEtm3OlgwirQ0lswylSbkNZlP5bixDfEQiCXB8tlPMMcXLneGZCgSEMvMkHKQQ7HaxLPFXg3EgkpJdh5VPtdwegv840GITkzHUpRlk5SgHVOwvbeJqejlmasJV5Cs/G4B97QKk4xqRNnj/shm4uwdVUJanQEghvMN7fa7wVpQmSgSSVKCFkkjYm+YD81jp1MVOG1kLQlTZUqIKtRpYs+txz+EEeMlLCwmXrke3rd/Rmh+J/0ITI8SShU2XOypUooKfEB0Sk6M3UlnBsRF3EJaVSqebKSApExOVgwIKuW4e7/fAWVInLQMiQtYmpC0c5ZSAVAFibkk/q6QxUKbyxcKKkgpUGYAuwG2nwhjYqV3ZfwtAK5kzK5UQEqa4CUhOvIl4oYnSGonL8UkyZbAS3YLUUgkq6DlBmXJIWzskBwzMbu3vAitTTApR2Dkk82MKnbNiL3E/5KmImLyS/DKWSAGJBS4BvuEgd/TnHD8uZRF1eVa3ZQ0Y2CXBYgsex3jqfFuCGrkTrecgIlJ+LE7ElRD7MI5vQUBlIRLW2cqLpA8wL2TfUv7vR4yL4xf7lWKCkPuC4kZiApQ/qvZ3HQ9RBHFKyauYiRTsPIlcyYtKsoBU2QKBbOQ56WO8IKMWMjxJaFlIbVOqFPo7O3bWGjC+LTLlykGWhJEtJzzFG4P13YWsR3GsBhxyjbCyQovVqVpWqWUqEpSGUt2fMSHDXA17axckYQJcvKnQMR2i3W1KFhExKuaVfmqBsUl762fa/WIMOqiykZcwT7HMpNmPY78mg4yS0iaab2SplFEzM9tx7r+7aLUoEEkX++5A+IjWpSfLsSA8Sy5jJ/Gm0HFAmVSiAQ7k2DDSAdV4iiQNEiw2vZ35mC9VVJSkqUUoSzFayE/EwtpxWWuoUgzUAoTmyl0nKwOa4ZrwxIxmUYLh9i/pvEy7l+Z+ER4dNTNTnQqyiWOjh2Hv1EW56mYEH0EStPoNIqgFTkFup0Hf0iGqmZf6MFRb2iNB+j98WpiSq108gBAqplGWTe/M622EHCltgyv0D66qUhJJNztuI5PilSUT5jbqOnWHriHESfasefXr7/hHOsUT5yecVeKrm2d6oaJczNhso/wD2Jn7KY8iOi/8AjJX+ImfspjI9JdHBLFQCikBFzTtoPz1MLxEnD5TMWKgdSN/tG0V+JKrImiP9x/vVFCViWZgD5ri1ux+MS5YW2yaXJStDN9NE2lnSBKUVpzPkUrQF8wTYZb9dDyvHgOFJXJSpurPrzHfpAxdYkJUhOZSgkKCk6pbX0IdxBzhbE5a2EoeYKSnXyqWQSMoNwPLzv03gzQlx16PQ8fLyWyrw9VhMz8qolKVXQAHDW3tlJew5Q44jwqJihNp1ICVhyksAlhqG1HMREeCVeIpSZmUKBcKSMrk3uG5/xg7Q0X0SSElS131Auixtl1ykRK5K9FDOb4smolqIQiUtOZgCGzCwDKcDV9xEOFyJkuYy0ZczdQ+wcWf12hn4u4LSQmdLzgJsqWXKEjYgM7E+6E+pXNkr8JCUrPtaFTbeT13bWKFWSNAyjaGulpCupkpSspOYG13CbqDbgs3QxLXcXCdX1EpyJUsMFJH5vlVmP5rl/SAmE1S5YWpcjJNCMoVMzJCHvnAZ3HcRPwTgcxEmfNmoOadYZtSm+Ytrcka6w3DDj76JMlRjQwTcPmTCpIUU5VWUS5toUkHcG8EKKbUSWeaVsf6w27Oq497wqSqhcqaBOqB4YA8MLzZSbhlBBe1j7oZKKXNmzAoTM0kI8x8Lw0BW5StV2AAsAYc1H4EJv5GehxmXNUlIWlEwaoUoHPv5VbsdtYsqw9YJysHe7wsVPD3iIInKKPzCggXJZNlAqJvuRtaF+qxKfImLkSqiY0vygrN1K3JfT7GiXJrofDY2cXVdXTSPElrl+1ckFWW1j8I5/IrfpCcywVzSSVL9llbZTro0M+GUlVVeWdP+kpGssFpIP97NSPOz+wgk6OQDFtHCaJGH5pgyzJYUpkmwOY5UgnnYOXjHFUU4ppMTOHJstNelM4BaQdTurbZioFmEdiqKGRUEFSElaGYqT5k3cajRw/IxzPhTDFrnlS5amSsKE3Kb+UeQA2YFy+zR1dSQU2LEBgobff2gG1dJ7Oyu2RTigMhYBJu7bvb1eIZElkuA19NLPvFReOSFTTTzSM4A831FE7JU9lPtqLQQU4U+YZALB7v190KjyUtimlRHMQS3SIsQqhKlqVYlKTlS+pa19r77QOx/iilp0kzJ6HA9lKgVn/tBeFWmqZ+IKCy8qnIdKAoZ1gMXLaC8WQYlqiHAUKnVK51dOQtTeRL2RuyH32cQakYVLneJNnIBU4IzXKUWAD6+zf1g/LwyVlAyJYBiAB6EfjnygVXpUgeGkDwzorcB3KR7vjGSXsxMJeAiUcgAbXl7jzi15dC1+e8CF1GaSCScybF+zj8dIrTKl0uVAZeu21u9oQxiL9dNABuOb9tYVcWq84d7ix/HaCC6t1Ai6TqBt8dj9kB8RSAqxsp32Z9IxKmdLoUce8w+feFKuTa8MWKTTmVcMdoXqw7R6GBULQdov/jJX+ImfspjI9ox/wDrJX+ImfspjI9BdGl/HZSTJpMwBHgN/wCSoEzMHlGWopBCk+YEHUaEF/f74K44s+HSAbyP96oiknK4UWdJDekefmk1N0yeWpA+lkmSMyXUVc9QQ7pLbEadjFHhirSkLCjcMqWGdzmGYAjQ5YPYOt3e4sW5EafMxc/mdMqYJ8sBJNlAh0sfaJTa4/5ju4u12HhmlKhu4U4yEzKhcxmFrDzd30MNNTxJKSBmv1Gofl16RwdcopqzKQsAhT52Ib62/WLVHi8zPdiDfzFgQH30DxFPxbdpnouao67W8YoC8qUmZ+kbON2BF+sCqqhStalugB/LkDADlvC9KUqfKQoAial+yhsfUCJKKVNLklcvm2h9NjCklG4k85th9nSUqS9rH8bQTpqpIkgWcWAJb0Fu0DpBCAAS/ftFHF5EyalQkryqDMRYg7XEOhkpieISmImTMqvo0ssryrWlCg/PzL7aQWxPFhTys9WpEsmycntFrhklwDy2BhCop+KSwEAy1ZiPOrzKA9S1tdOcEv5hTNmZ55mVCwXfxmFvzU5Gsdnh8ssF7OUAlJxJM7wVzUTACUlEtCnUp1lMtKnSGJUAokm+YbAxJN4MPjrqKqoSoEqWtGXKjs6tQBFSVSrlzZZBnABWYy1lCwQnQggBQY33jddbNqlzkJ1AyoGYM4v2uTz0aB5WrQyEeTobcLx6nIISoBKbE5SALaaNpBGrrJZlk+WYlRCWBCgbgdrGEjDFqRzzAhEwAvlUpvK77DKz2D8i0QYvImOvKQ2UrSpAYnZil9bX7DnCJYrfZTwSQz1tQHSv2lIChlAOps9rNZn2gVVy/KubOm5mBUsgkJSAHICRoGfmYFcJ1i1IUZiiVBTbEbX/AIQYmySpjlDLDEHQp/4J+EMWCMN9iJzd0V8NlpZM2UQxDoUORGo9IhnUSZhdScyio+Y7/i8XpEkIGUWTy+yNs2UML8vtENFOwHV8NSVodSBz+/4xUwWSijm50pZJdBUkmwO+UeXUB2vDKtYyFhztc94DUNUiagBSVS+QmDK/QHn0N+ka7uzvWw7R8RJStKVEhJDeIpJSjo6lM3IHTzdYmxyuQk5M6MymIAUCw1KjyGw7wGTQJ8BKFqBJDEO9+nbmeUD5cyhopbzFywsu6UXPTyglvWAtzuzlRbGJXmpdwQ9t/wACIxNJAI3BT+PXeMo6iUqV9IQoKSu7dtm2U8ZhhzpzHcv6PaFTjSsIs0Q+qrbf7YHY1M1vpv8AjtBaYGTmDe/0hZ4gqQhOYM5/4bu8BHdHMSMamflV8nipIoCtioKAOn47wRoabxVlR0BYdTy7DU+kHU0uQEqe23M/fFcsvH6UBZXr5eWgkhwfyy7j9Ua9YyPcTWo0UvMG/LrtyGVNo9j0cP2IK7NsWkZpVIeUj/eYHBN35A356wYxEoEilJUM3g+yxcjMbhg2vMwISz7gGzcv4x5+e/xGTT+4zCFBL87f8QfxOcPCFrLe4+TwApfLpdz8ogxTiFPh5BqNIZG3GkBFNyDPA2BS6pC1rUrOhgkjQam/PT3QQxDhtUkKmSygs9mdJ52ct8u0I3D2JryrkIClGYAAlO7a/B46+MO8JAYlinY2BbR7gDbaEZ7jKi+LA2CSs6TLLJOUKRcHKd2bURapZitCDmBykDUdeoiGklBS1JU0pamVJUNHFlJI0ILB0+7aCCJRKm9hYsoHbeytxET0zaLkuQki5HRx90ZPpmKQDZVzs4H2XixMoipDFn1cFvlvFemoz5UkOwD3s/LtGqkm6BoIJppaJZU7Fj7N263Ec7xldSlZ+jEFOZ2CQLvzDO/eOj4nTtJyhkg7gOW5DrAmkwgJ8xJSlIduQ594nhllCVoeoprYiyp9ZLZaZK0qLvlTnSvoWcjSLHDuOTJU7KqWQxzqCgcwJU+9yOnaHevpcwBQGI9kHcDnfkflCPNUuVXZ5qFZSMpIBNrMdNQ28V4PIc3TRlKPQ5VdL46l3ypUCUrlOGB1c3vbXoIJUgyJSmY6stgXe23VzaByZMxAsRY2a7gi7pOt9WfaJachRdSSkP8AWzJAfkD7N+bWaHmS3tMkVhqEKUZavKq5R16HURalzHSU6No+oPaLaZPlABcaglj6PyiCbKfXy8lC47GCTEsrzMzPq3KPU5Tqfx+No0IKXs3425x7MWlaHTZXu6bwXQNFc3Jbb8OOmsWMgGUggg3sx/4jSmLttYpPXf7DGSpgISnc/CCx7MaJpaAqxZ+f42gVjXCVOqYpUyWCvKPM7P6aEjqNInrcSRL8ylM23PaAnE3GIlyACnLO0Sk6sfrHlt741w9o1X0DZ8tAUmnkDKCSqY2ydH/WIBaGkpsGs+0LvDFNlSCpWda/Mogg9GcaAD5wSxnF0ypT2cWf8bxDKXJ8QqJq+vTJQrMffvv845vidWupnZJYd/h1PQRlVVzqtbIBV05DmTtDLgOE+Alz7Z9pVjfkOjQVxwK338BcWzTBsO8IZXJAF3G53B5kwRq5WjC3P+PONrgB3BuXax9IuSpgWGXrtbX3DXtEsskn9VmqKFziSVlpJQ/vlfsiPYm4wb6NKZ28VWv6o5xkfQ+K7wx/gB9kddJzyKNIHm8MZdndRDPoPWBlThy3JCh1IvvpZxtFzEZoEukH9yDr+mrlAjElKyqIcM5cEs3LvCpwTm2ySb+ooVk2cnNlKGNrba89NIETMJmtmyuNynzD3jSDEyjUUpRnbdTlmPIvyEV6OsXKUGILH0PfmI6Eq6Di66LvAEgeNMSSlMxSMssqO5UAoDrlcesdtXMJJDpG1yB9ukcmwujl1E1C5S/Bm5gopBe4Lko5Fg7R1RdSjJmWpID3UW/GsR+U/qsdjfIE1mEGYlSQxS5UkoWHSeg5Ny5RYpZjs5YpsXcG3P8AjEqK1KwMoWxsFEMPfv8ACKuMz/CUmbd0h1jZSbeltX7xLKNjuw3OmMkW9T15RUopoCyD5vvOukVKGuE3MShSWb2z30PpFvD5bktdz/xCZzfSCUfkPzUslyQSBYDQGB6S6Bs2vI930f5gRcr6YWSDca+7T3fOIhRhQ848oIs3tEXfXSFq7D/ghn05JZN/nfl/GF/HKbNLUGUCCAVXcJ+tpuzwy1KgXCQzcuXWIKWkE32lEX9l7noW0EFjg3LQLdC7RhcuYkylmdLyN4ajdJfVKm9GMFaPEZUyzqSbgpW4II1Be3x0Y7wVTTIlkskMd+XfkICYlMkJXnWGLAEvqB6/GPQv0Kdl5VHlDoUpO9jaPEKmgX8w7X96YBniunQGTOQ22p9/8IrTeO0J0KCeYzfd98FTMsNVVUi4VmHLMPZI0Y7iIJc8BAIuVKADd/wYX6jjXxS2WWpw1n/3AB4gkYiymLjUsRpa7PrBPXYNjSurSkrU+rEdHH3mFyoxdMpBWpVwH1/yp98L2P8AEIFhd9n5C3x+UKGI4muYACfK7sNzzPOHY4MygtU8QzJkwFLPsToOrae+KaMNnTVlU1R55lv5trE6wOpJ65ZCkgHuH98dZwubKqaVKpqBKKh7KjYNopL6AmA8jLLCk0tDYLey3wRRSVNKUAkhLnMSFLUdSFOCCG2gvxVwdIXTFMoMQsLzOVG+3mOjbQv4RRlU/KlbgrSUlNw25fbQlukPdTNIQruLeojx8uRxlafZS4oTKHCUoSJctABbZ30dyT1iwumU4B25MfRyL93gliFXl0YTGfv09xMC5Nep+X6L/wDk519ITK39QGqI6jDnNne5Gvq0QKBQlrlWrtYdruDGyK4lRIUxD6+u0e1U91AnfW/vPveHRixMmgJxbMzUso3/AKVWv6ojI24vSBTSm08VX7IjI+k8b/DH+BYIxqr8P6ESAR4F/wDOqL9PVpUMkwnKxIKG5cuvygPxSXTRgByae3+dVolwxZKEukhSbX35QTW2SZvusuSZq1IfKiaUhlJUA9tCCGMUKqmp5h0XJVv9ZL/MQHp8TnBa1y1BsxZm0HQwbw6qm1CgnwCtamAypO3bvCXFBbRVkYPNlqE2UUzQggnwzduqTe4taOkAJmy0LJ29x6j74UMSoSkLLJQqWE+IkKOYAqAdQUAQoHaCuBYimSgIExMzMSU5iLd+sReZjk48l6H4pbph2lqjKcpQVJ+skXf3Rbl4lT1IVLEwBbNlWOmnxixLmSgOZ5antax9IScdpc01e2QOSDlI6k2215WiLG70UqI6YdhUtKRLXLJymzKIBOjs/KCVPJyTH0AGZhsAPnCRgWMTZSGW89DOm7TByAOhHe4j3G/5QksfClrCsrMpNx1juLk9bNTHOsxtCMylbwPo8WXUrKpTZEpuSbaltN2eOZIXWVpZjLQCxJt101J7Qz4ZTVFIlKJLKG+YgOQSbhi+p1+6CjijF1NqzHJ9If6WhdJUt78iRttd+cC6jCAk/k5i082Y+pH3MYXqni+fLP5ZE4M9kBKke8OflHsn+UWla6FFQ5pY9meKFDWuhbuyzOwKoX5k1KgNyFKt6KJeBmJ8JVCmzVGZO/lv31beITx3mmEy5EzKdnD942//ACyrqFfk6dID5cyvKAfmdtOcMVLujKZujhSUggqyE7Dn7y3yj2pn0soOuVLTaxZPvy3MB8Wl1hzvPSFNYJS2bmAfvhOn4TOKh5CSotzL++MxNN3zNcV7Q113FNMHATm5AJse7ws4nj2cjw0ZAL6ufTlGtPw9OmKKUpFixJNh6j7Hg5RcHJI881IO7H77w6WbFHt2Bxp6FekkLnzGAcqMO1NgsmWnKqWFfnFYzE9sunvEW8LwGVJLIUpaizMkk9mAsH5wUUhXnGRbSy2YEMrrl1Z3D9CIny5Xk+26/oLjLujneOUiUTylCClFmBLnTX3xvRVi0FOq0gMEl2b06w3Yvh8uoAP5n1nYg7gwlzqbKogG4sSC/uMMhNTjTHR3pnTMJxMS0y5vlCbOB7R2ItpvfSG+optSguCNCb87H4xybhesnEGWlT5fNdOZh9Zn6x1PDKk/RUvdSQHPa23Mbax5Xl41FjoRaQsYlUJCiQGA1sd9er3ioipB1c8uYfl1gxiFKFTCzlJF+zOWftFWfQpQ1yx0LN6b3heNpaYrIr2irPkjIV7g3PfRR6ag9e8D1z1p0ylLbbdwbwRkThmI1BYXGt7fbEGNUyS6gAG5AB7/AHEH0hyajKhPaBvFM4KpJRH9qr9kRkVcYf6FLB1E9f7KYyPpMH+OP8AAni6elKKJwSfo9mP6aoAzcZmKSUgm++7MzPygpx2PLQ/4f/eqAVGoDvHT0BKK7C+DU8nJ5phSo8w6fheDNOiZLOaRMdQNjLVcdW1+ELbjf4RNLBuUkhusRyTu7F+7CFRNWVlUzMVE+Yq39+sR/kiCBLAU9lAqt6O0SU+JzAGKiRyICvmI1CwTon5etvugbkuzhk4Q4jN0TRdgErZySSwDC++vvhjr8KUtBAKSojzBe932B5aQjYdUCU60v4g0NiB+B0gnTcU1DM0tR2cEH9oPEeXB9XKA+GXWxprZYlJRmVdIZWUavy6jTsIErngOoJzMAk9SSHbNyb1gariKoIIWmWX2yfaS8D6DEZoqZbzQEFQ8rukHVNj+l846GFq2NhmgNmCUy1lClkJ86lACx8wSDmHNgeW8NKqUZW066t1eBEtSSoLSTnCGXvmUS+YgDWzDa/eDKZ1kpe51LbffcQhq2E3sA1EvxCX+s400GvyEVE4NKJ/KS0qB3Iu2hvrvDFUU6QMo1u530+2K8ygcOBaB4uLVA3ZBS4VKQPLLQn0+LxFNQBOY+yoPbQFrxbJICizlrdRAvFK+WkZpqxLbn/ta5PQQLVy/cOK0DMaQpCpar3KwDzs4+XwEUKOSrPlINw6yAWuNgN29zRtX40FtOl+YSk+VJDAqJZyOxDQWwSjWEFc9zNUQ6rDK31WEG/ojv/prN0ywhgEkgbFIA+JjSbistKgkoUCQT5crM3dtOUeY2pQFyW1LC/R+ekJ1VVqRlQEhnGVu7t8Iow4OcebYiWSnSQ0LxOnlr86lyzzIIA6OIjxVCJks+BUZZplhKRMUoFQDkISV6e18YvL4bkVR8WZOWsLZSUiw09kNyuDEFdgK5Uoy5K0qOVgFpY76lmJA5t1goTh0nscjnapExKFJVmSpBBKSdQeQ3vf1iGSowcqKZZzCekpnJZJAIuNiWs2gcQJTJ8xSxcagX/Ai1TTWzaOncFTAikSpCQFKWsLI1swAc7AMWgxOrFhBUEFWomJTqQ1lDmQfhaOb4bjyqZCpQQ7nMDm0PM89rRbXxjNCXShIUxu5sW5NHm5PElOTl/QSnJP9h3wWs8RsqSHI1Dene0FcToSUqcs4e2x2PKFzBMRACUgm6MxPUgn5xexDE3BcnRu55X2aESwO7QpZEDpVCsF1kMLeXZ/rfF4kqEqLpKW8vtBQI0YkOXvyiyssUg3cDT1+6Nq6d5FEAezb7n9DDOL7FX6FTiL/ANpL/wCstu2UNGRXxRRNGgn/APomfspEZHv+OqxRX7GMr1VVRz5UlM+VNKpSMoUhYTZ3Zi+5it9Fw7+xqf8AVT+7GRkN4o6kbeBh/wDZVP8Aqp/dj1MvDx/VVP8Aqp/djIyMcF8GUiZC6Af1VR/qJ/djzPQ/2VR/qJ/djIyNeKHwcoolVVULf0M/v4if3Y08ah/sqj/VT+7GRkLWOL9HcUSCtombwp5HWYn92IZi6BRDyqi394n92MjIJYoVdHUrC0riOlQDlkTUknNnEzzdruG6ERaTxpKdzLmk2uVJ27JEZGQv8ti/SgnJkyuPJR/qplv0h+No8PHUr+xmaN7QtGRkb+WxfpRlmiuN5RDeFNHZSfdpAevxKinLSubJnKKQwBmDLqTcN1jIyOWDGnaijeTPKmvoVhvAnJdrpmAabaNBaVxjIH9TMPdYjIyM/LYnScUdyZHXcV081ORcmblcGygNLs7O0BRNoQvN4VQ4/vUt+zHsZBQwwjpIz7uwnhvEdNJ9iXPI1ymYCl+bAC8XZvGslRcyZj/rC/d4yMgfy+J7cUapPoG4ljVHPIMyRNLBrLAccjbneKVLPoEKzCRPJ0vMSenKMjIOOKFVR3Jnk6bQKUVeDPBN7TEt+zGhVQF/yVR/qp/djIyN/Dj8HcmXsNxekkhky6ggbKmJI/ZiyviSmJfwp2v56bfCPIyMlig/RhKriqnLfkptt8yX+Uaq4pkFOUy5xD/nJf4Jj2MgXgxfpRtAfGMVlLkplykTEgTCs5yDdQvo3L5xkZGQ5JLSMP/Z"/>
          <p:cNvSpPr>
            <a:spLocks noChangeAspect="1" noChangeArrowheads="1"/>
          </p:cNvSpPr>
          <p:nvPr/>
        </p:nvSpPr>
        <p:spPr bwMode="auto">
          <a:xfrm>
            <a:off x="173038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45062" name="Picture 6" descr="http://www.nuchforlife.co.th/pic/Newkaset/pcab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924175"/>
            <a:ext cx="4367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94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6000" smtClean="0"/>
              <a:t>กรณีตัวอย่างการพิจารณามาตรฐาน</a:t>
            </a:r>
            <a:endParaRPr lang="en-US" sz="6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725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918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400" smtClean="0"/>
              <a:t>กรณีตัวอย่างโรงพยาบาลบ้านนอก</a:t>
            </a:r>
            <a:endParaRPr lang="en-US" sz="5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3200" smtClean="0"/>
              <a:t>นายเอ็มประสบอุบัติเหตุ รถจักรยานยนต์ ชนรถสิบล้อ มีบาดแผลหลายแห่ง หยุดหายใจระหว่างส่งมา รพ. ถึง รพ. แพทย์และทีมช่วยฟื้นคืนชีพ ใส่ท่อช่วยหายใจ ทันที  แพทย์วินิจฉัยว่ามีอาการเลือดอกในสมอง จึงประสานส่งต่อไปโรงพยาบาลจังหวัด ในระหว่างส่งต่อผู้ป่วยเสียชีวิต เนื่องจากรถส่งต่อต้องแวะ  รพ. ระหว่างทางเนื่องจากในการส่งต่อมีผู้ป่วยคลอดไปในรถคันเดียวกัน เบ่งคลอดทารกออกมาจึงต้องแวะส่งผู้ป่วยและทารกแรกเกิดให้ได้รับการดูแลก่อนส่งต่อทำให้เสียเวลา เป็นเวลา ๓๐ นาที ทำให้ไม่สามารถส่งต่อผู้ป่วยไป รพ.จังหวัดได้ทันเวลาเป็นเหตุให้ผู้ป่วยเสียชีวิตหลังออกจาก รพ.ชุมชน ได้ ๑๕ นาที </a:t>
            </a:r>
            <a:endParaRPr lang="en-US" sz="3200" smtClean="0"/>
          </a:p>
        </p:txBody>
      </p:sp>
    </p:spTree>
    <p:extLst>
      <p:ext uri="{BB962C8B-B14F-4D97-AF65-F5344CB8AC3E}">
        <p14:creationId xmlns:p14="http://schemas.microsoft.com/office/powerpoint/2010/main" val="3985380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69987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F6D5F-2E2D-414D-926B-4A54B27151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69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400" smtClean="0"/>
              <a:t>ข้อมูลเพิ่มเติม</a:t>
            </a:r>
            <a:endParaRPr lang="en-US" sz="5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4525963"/>
          </a:xfrm>
        </p:spPr>
        <p:txBody>
          <a:bodyPr/>
          <a:lstStyle/>
          <a:p>
            <a:pPr eaLnBrk="1" hangingPunct="1"/>
            <a:r>
              <a:rPr lang="th-TH" sz="3200" smtClean="0"/>
              <a:t>นาง สวยใส ตั้งครรภ์แรก มา รพ.ด้วยอาการปวดท้องคลอด  ขณะเบ่งคลอด พยาบาลตรวจพบว่ามีสายสะดือโผล่ออกมาทางช่องคลอด จึงรายงานแพทย์ ซึ่งขณะนั้นกำลังดูแลผู้ป่วยอุบัติเหตุหยุดหายใจ  แพทย์จึงให้พยาบาลประสานส่งต่อไป รพ.จังหวัด ด้วยแพทย์ที่อยู่เป็นแพทย์จบใหม่มาทำงานได้ ๔ เดือน  รพ. นี้ไม่มีวิสัญญีแพทย์   จึงไม่สามารถผ่าตัดทำคลอดได้  </a:t>
            </a:r>
          </a:p>
          <a:p>
            <a:pPr eaLnBrk="1" hangingPunct="1"/>
            <a:r>
              <a:rPr lang="th-TH" sz="3200" smtClean="0"/>
              <a:t>ในการส่งต่อด้วย รพ. มีรถพยาบาลคันเดียว จึงต้องจัดให้ นาง สวยใส และ นายเอ็ม ไปพร้อมกัน โดยมีพยาบาลห้องคลอด ดูแล นาง สวยใส  และพยาบาลงานอุบัติเหตุ ดูแลนายเอ็ม ขณะส่งต่อ </a:t>
            </a:r>
            <a:endParaRPr lang="en-US" sz="3200" smtClean="0"/>
          </a:p>
        </p:txBody>
      </p:sp>
    </p:spTree>
    <p:extLst>
      <p:ext uri="{BB962C8B-B14F-4D97-AF65-F5344CB8AC3E}">
        <p14:creationId xmlns:p14="http://schemas.microsoft.com/office/powerpoint/2010/main" val="1502113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mtClean="0"/>
              <a:t>ข้อมูลสุดท้าย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3200" smtClean="0"/>
              <a:t>ขณะ รถส่งต่อ ออกจาก รพ.ไปได้ประมาณ ๔๕ นาที นาง สวยใส เบ่งคลอดจนทารกคลอดออกมา และทารกไม่หายใจ ตัวเขียว ไม่ร้อง  พยาบาลจึงตัดสินใจ ให้คนขับรถ แวะ รพ.ชุมชน ที่อยู่ก่อนถึง รพ.จังหวัด  เพื่อ ดูแลทารกแรกเกิด โดยส่ง นางสวยใส และบุตร ให้ รพช. ดูแลต่อ แต่ขณะนั้นทางเข้าโรงพยาบาลมีอุบัติเหตุจึงต้องอ้อมไปเข้าอีกประตู</a:t>
            </a:r>
          </a:p>
          <a:p>
            <a:pPr eaLnBrk="1" hangingPunct="1"/>
            <a:r>
              <a:rPr lang="th-TH" sz="3200" smtClean="0"/>
              <a:t>หลังจากส่งนาง สวยใส  รถส่งต่อจึงเดินทางต่อไป รพ.จังหวัดทันที ในขณะนั้น นายเอ็ม อาการแย่ลง และเสียชีวิต ก่อนถึง รพ.จังหวัด </a:t>
            </a:r>
          </a:p>
          <a:p>
            <a:pPr eaLnBrk="1" hangingPunct="1">
              <a:buFontTx/>
              <a:buNone/>
            </a:pPr>
            <a:r>
              <a:rPr lang="th-TH" sz="3200" smtClean="0"/>
              <a:t>  </a:t>
            </a:r>
            <a:endParaRPr lang="en-US" sz="3200" smtClean="0"/>
          </a:p>
        </p:txBody>
      </p:sp>
    </p:spTree>
    <p:extLst>
      <p:ext uri="{BB962C8B-B14F-4D97-AF65-F5344CB8AC3E}">
        <p14:creationId xmlns:p14="http://schemas.microsoft.com/office/powerpoint/2010/main" val="4240290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9537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th-TH" sz="4800" b="1" smtClean="0">
                <a:solidFill>
                  <a:schemeClr val="bg1"/>
                </a:solidFill>
              </a:rPr>
              <a:t>การรักษาพยาบาลไม่สามารถประกัน </a:t>
            </a:r>
            <a:br>
              <a:rPr lang="th-TH" sz="4800" b="1" smtClean="0">
                <a:solidFill>
                  <a:schemeClr val="bg1"/>
                </a:solidFill>
              </a:rPr>
            </a:br>
            <a:r>
              <a:rPr lang="th-TH" sz="4800" b="1" smtClean="0">
                <a:solidFill>
                  <a:schemeClr val="bg1"/>
                </a:solidFill>
              </a:rPr>
              <a:t>ผลการรักษาและผลกระทบความเสียหาย</a:t>
            </a:r>
            <a:br>
              <a:rPr lang="th-TH" sz="4800" b="1" smtClean="0">
                <a:solidFill>
                  <a:schemeClr val="bg1"/>
                </a:solidFill>
              </a:rPr>
            </a:br>
            <a:r>
              <a:rPr lang="th-TH" sz="4800" b="1" smtClean="0">
                <a:solidFill>
                  <a:schemeClr val="bg1"/>
                </a:solidFill>
              </a:rPr>
              <a:t>ได้๑๐๐ </a:t>
            </a:r>
            <a:r>
              <a:rPr lang="en-US" sz="3600" b="1" smtClean="0">
                <a:solidFill>
                  <a:schemeClr val="bg1"/>
                </a:solidFill>
                <a:cs typeface="Angsana New" pitchFamily="18" charset="-34"/>
              </a:rPr>
              <a:t>%</a:t>
            </a:r>
            <a:endParaRPr lang="th-TH" sz="4800" b="1" smtClean="0">
              <a:solidFill>
                <a:schemeClr val="bg1"/>
              </a:solidFill>
            </a:endParaRPr>
          </a:p>
        </p:txBody>
      </p:sp>
      <p:pic>
        <p:nvPicPr>
          <p:cNvPr id="52227" name="Picture 2" descr="gifs 13 รูปเคลื่อนไหวฮา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13100"/>
            <a:ext cx="640873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6" descr="data:image/jpeg;base64,/9j/4AAQSkZJRgABAQAAAQABAAD/2wCEAAkGBxQTEhUUExMWFhUXGB0aGBgXFx8bGxgfIR0gHhwZHRwaHSggIBwlHBocITEkJSkrLi4uHB8zODMsNygtLisBCgoKDg0OGxAQGiwkICQvLCwsLywsLCwsLCwsLCwsLCwsLCwsLCwsLCwsLCwsLCwsLCwsLCwsLCwsLCwsLCwsLP/AABEIAKYA9gMBIgACEQEDEQH/xAAcAAACAgMBAQAAAAAAAAAAAAAFBgMEAAIHAQj/xABKEAABAgQEBAMEBQcLAwQDAAABAhEAAwQhBRIxQQZRYXETIoEykaGxFELB0fAjUmJystLhBxUzQ1NjdJKTwvFzgqIkNDVkFiVU/8QAGgEAAwEBAQEAAAAAAAAAAAAAAgMEAQAFBv/EACoRAAICAgICAQIGAwEAAAAAAAABAhEDIRIxBEFRIjITFFJhcZEzQuGB/9oADAMBAAIRAxEAPwAFXVcuRKp2pZMwrlZlKXmd3I+qRyin/PyGf6FT9Pbv/wCUT44QEUbgH8hv+uqB30pR0Skt+iLfdEWXNOM2kDsnl8RIe9FTjqy/3otS8SzXFDTZfzjnAPbzX9IDzJpcPlt0EYpbqCiu46W+ED+PMF2OOFCTMJC6aQlgGZKnKisJYDOSqxJaxhpkcN0lhMpwCSHZNkjQA31flrCnwzhf0kLU4JluUgFlHyuGtoGHdzyg/XcWzJUvyUxUyQPEKmI0IZLXuHuRASzTukyrDBOFyK+N0VJKmyZcqmlzM4UVJLhQAKcrbXBVryEaVNHTJAallvu735ZWOpizhcz6TMVVkeEyMqE2tZ1LU9hfQObRBi1QXSVJLOCGVmuS2Un3bekA8+T5GvHH4LFPhtEUBRkIBP1SGv6k9IjrMPpEpRlpkFa3sTozD7zBydhsybIFggbgizi9hqH0PrA+jleceJlswvf1B0uYkyeXli9SdGKEX6MVgNImQZiqdBWVZUBOilfNos4dwrTKlGZNkIQBqR6c4lqiJs05R5Uhh1O55vt6QUThpnZQslElFyCGMzmeidPcdLGCx+Tmm9MGUYx7FvCeGpU+ZM/9NKTJQWzlwVdBtvyixiGEYWhS5cuX4kxABUlAzZf1iLJhppK+TkmBEyWZaLBIULAajpApNe61mnlIShSmUpvbNg5Nnt9kXLJP5sQ3+wl1EmnST/6eSALEEKB2IOve28WaHDJB806mky0NbXMf0iCbDpeLuJyUy1sA7KCgwdSm5M5cXtfQQHxbCvpJ8VfiJSlAEs6Kd3KyDs5b0hM/Jmn3oLjoK/zdQqlrmIkJyywSoqSbNfTk14FcP0iKyYTKo5Ip0llTFBTnoBm1+UbTpUyTIJUcySkJmggpzpV67izjmYb+FZYTLkhKTLQEjytz1B5nrvBS8iS9i1ZDM4QpkhzTpZibevW5iunhencvTIAG9/jyPSG2eUBRJGYjYbcjFOdMUoMQANkgaPufWEy8qa/2CSAMzhijyZhKR8/lFZXD9LtToN/xvB0TkBw9w47/AA17RUnPZkkAjU206amMXk5X7OaoAz8Kpkkj6NLt3++As+kUFsKSlKX1879Blzawz1qvqpDmB0tOaYi39GCpVtCoMH6gP745eTmT7MKkrD0/Wp6ctqEoX8yuLsvCJPhhSqaU5Oztze55QRkodLnYGJcdI8KUljp8GP2QzH5GVttsFiiumJzmXR0y2UAlPmCljc3WwbXrFPEp/gqT4lBISDzzfMKaIOG8WEqoXKUClJUyQrUdHhzxWjTOlqzJKkt6G2vcRUs0vYEm0xP/AJzlEhqSnI39r964jYYlJNhSSX7K/ehYqvLMUhJsC1+UTJnZbD3jeC5y+THy+Q5jfhLppcxEqXLJmqScgLWSNz3jIhqUEUEp/wC3X+ymMimPSGx6Mx6YyKQOP6AWI186oD5nLFwPxpBjiFhKpFM58AN085P8IXqmrVmK0Pb4RDljc2BydhCnpQoAk5R+N41xCdLlkMrMdYG4ti6ykIKncAkO/aAsycTBY8Da2aoNu2zo38nXFqZdUJJZMucQHVss+zfYF8r7OI6TWYUlfiZyU+GfO7XSTYhw1g4/7Y+bkKj6J/k+4sTW0YSog1ElGWYlX10aBd9WGo6nm8dmwJK4lOOdfSD8QwOUlTpmFKXL2cn9Xtu8TTcCkhBKAJkwABKlruT0B0hdxKlRKnLRnWlNlAA3KCHsTfkOZD8ovYTSJdEsKmALLMFamPOk60Ua7oJcNmZlaYScjv0bQvu7wwyqCSoA5Q5A1sb3+yCCsMyhKQfKmxHP8c4BcZcRIopCl2VM0Qk8+fYawtJOVJdiG29hDwJUsKyIAOoY76Al+u294B8YLnTwJcuoT5ylCgE9ypJUD7OjuOV7wCwJM5ctNTiClr8QvKpwSkKSzmYsDbkDaxfWHDAcTC1ASwZSHygBiOzAADXnFMcdPjf9C3PQqnCZ0mZLVMkoRkBJmAJKWCbJAF9SDcWaHeZMl+CJaJksqIZgQ5OpsNnu8GZ/hqSyinspvjCzXYPJQtRmKIQ1rsAOVto3LcI3FAwpvZ7UzVeLKMuV51quSpPkDjNcXuDYRmL0G5sGuNh17RawOWgAqsQXCQE2y8wOur7x7iILXNja+o69rwpvlH6g73oHHD0eGGSAWGa2ly4NvVu8TSCQXUsJBLJG5f7T+NIyUsAZXLhJI+A+bwQwuhfzqAKtnu0RwbboOSRuiSOTW3irPIWQMzIexBBUtuTWA63jK+uQmZLlrmpClKYJzAFTlgAN7x7iyAgJMtALKYgAZibc9gH9Yo40gCNCilRZGUN7QPtc9bxBVmwLtv157RdNGpdyrzEObaW3gXiSDLQVnzZQ7J25PyD77Q6M41QtwkVKqflAe6joG+JPIfwjXDZGUa3UC/UxBNlKZzckOT8gPT5wRoQfS/a8B2Z0bS0u7GxF+mx+cRY2m5DW/D/Ixdly8q0nmoZhyG8VMTutQuXJAA5/hoLi1HRwi8Y4N4iPGlvnSHOxIbbrZ4i4S4hJIRMNrAv8/dDdPkebK+vlJI0te0I+OYHkWZkoeQXKR9Vt/taGYZOuMv8Aw2STM41w3wpgWPZsFHmD7J7bQHplN5iA/wBUcobzP+kUadHIyKcfHod4UKa+ugLD7fhFMHevgVLoMVwP0CS+vjLf/KIyNsSU9DK/66/2UxkXQ+1Bx6NeIi9NTJHtGTYc/OflCViswJZCVOBqeZ3hh40qCmXSAWzU7H0WqE03hKx/W5M1LdnjxcwzDlz15EAuxL7D/nT3QWwbhZc6UuY5SzsMutgXf12g7w48iVMlJceL7T2JYW83IAksOcKzeUopqG2ijHjt7FiRgaivKTlLsbaQY4dwybLny5klZSpCwy7AJuzl9m25GCFbKMpeXVNlBXUC94OUKCaVK0B0p8QF2YqUpLDVyWYO3KJJeXNLl6KnhjWkW+LVJ+mLSpA1JlH6qksGY335aRd4XTlmy1EnyK1UXcGxA6GPOKpg+iyVhsspbNdwCwA6W17dIzh+oQZ0shAsrnt0MSZZPknEndU0OeN4kE8gO/T5NHKCleKYglJfwZZckch9pZoPfyj1WVJSknKbXDdwOYsRHv8AJbRql05mA5Zk2a4JD+RLi43DhXvEU4YKnJCZP0N1Jg4qVKVOKvBl+VIBy+Idzzyiw6l+UGxTSwlKZYSlKXAYbs5v+Lwu4vj8mlnzJM4hMyacyAkFbBmBPTUhIYW6xFWY+pfgywkgKKR5nSFAqY5g3IEWfXnaCScQ1BPtjXUo8rBnIt3a0RzqNCrqSCMv/J/HKIDUoTkQZgYMA5u5Q+jPzIBawMTT64CWryrLD80gKd7AkN6mGSk12Stb0TS6XIAU3Ogc9W5GAeOpKVpU5GgI1bW/aAFfj2IpEydLTImSkB1pSoqISkOVOwBLO+UnTpE3CXE86vVMKzLyJQ2QDc2fc8vfE7TY5JJWEx5JiQQGe5P4veDdOM6NSxdgA9tj/GKEuUFKlqWxdBJGo5aQdkywApnAfUan1+wRNghcmMydC3X8MSDMNR4eacwZa1PkbRk6Aj5wRkz8/hpUPMzne+nzjKme6sqQ40tuebvp+HinSYlLluZZ8Qhr6A3IYE9bg9Ypm+S4xFx1thVdGpSklh5SUkcwbg2Oz6fdFaswlkqyuQbFOrvb3c4vTa0lJyhyQwA57v0EQmXMK8xXbZI0Gtydy/pp3hKg0xnJULtTIyhuY1GgY6CN8PQ5SDz+W8HazDQQRcqU102FruruYA08gpm3FrgFrb6GH8aoQyXxhmJOj3fbpHsyR7Uw9x1MRT0XN9w0XcRmWAAdh/CBbq6NSBAoncpLOG9/ftAyrobZUp532J5wyLsG1I176/KKxmgWyvsPujFJ9G0c88CfSmYQjNLW5IGqC2o5iF2jltKDkZlEntfTvaOu1aUlwQB+i+nc7Ry3EJqTOIS2UKV8z9sWYZ26YuatFzEf/Yyv+sv9kRkR1k3NQSz/AH8z9lMZHoR6Cj0CeO1/k6EcpBPvX/CFS0NPHafJRf4f/eqFRKCSwF4xhHQsJxmVkSTNCV5MpSHu1gFcxDFTYYVKQUlC0KceW4DjUEb/AMI5xhGErVLmTCCEpDG2l7n03g9wRiaqdc1RJMoBwl9VDQt+PhHk5sEduLKYdIN8S4dLkFVyVtmbUpTo5OnRjrALCcbMnQOhWqSfQEfpCCGMLUuX4szMZq1DMhAfykEtm3OlgwirQ0lswylSbkNZlP5bixDfEQiCXB8tlPMMcXLneGZCgSEMvMkHKQQ7HaxLPFXg3EgkpJdh5VPtdwegv840GITkzHUpRlk5SgHVOwvbeJqejlmasJV5Cs/G4B97QKk4xqRNnj/shm4uwdVUJanQEghvMN7fa7wVpQmSgSSVKCFkkjYm+YD81jp1MVOG1kLQlTZUqIKtRpYs+txz+EEeMlLCwmXrke3rd/Rmh+J/0ITI8SShU2XOypUooKfEB0Sk6M3UlnBsRF3EJaVSqebKSApExOVgwIKuW4e7/fAWVInLQMiQtYmpC0c5ZSAVAFibkk/q6QxUKbyxcKKkgpUGYAuwG2nwhjYqV3ZfwtAK5kzK5UQEqa4CUhOvIl4oYnSGonL8UkyZbAS3YLUUgkq6DlBmXJIWzskBwzMbu3vAitTTApR2Dkk82MKnbNiL3E/5KmImLyS/DKWSAGJBS4BvuEgd/TnHD8uZRF1eVa3ZQ0Y2CXBYgsex3jqfFuCGrkTrecgIlJ+LE7ElRD7MI5vQUBlIRLW2cqLpA8wL2TfUv7vR4yL4xf7lWKCkPuC4kZiApQ/qvZ3HQ9RBHFKyauYiRTsPIlcyYtKsoBU2QKBbOQ56WO8IKMWMjxJaFlIbVOqFPo7O3bWGjC+LTLlykGWhJEtJzzFG4P13YWsR3GsBhxyjbCyQovVqVpWqWUqEpSGUt2fMSHDXA17axckYQJcvKnQMR2i3W1KFhExKuaVfmqBsUl762fa/WIMOqiykZcwT7HMpNmPY78mg4yS0iaab2SplFEzM9tx7r+7aLUoEEkX++5A+IjWpSfLsSA8Sy5jJ/Gm0HFAmVSiAQ7k2DDSAdV4iiQNEiw2vZ35mC9VVJSkqUUoSzFayE/EwtpxWWuoUgzUAoTmyl0nKwOa4ZrwxIxmUYLh9i/pvEy7l+Z+ER4dNTNTnQqyiWOjh2Hv1EW56mYEH0EStPoNIqgFTkFup0Hf0iGqmZf6MFRb2iNB+j98WpiSq108gBAqplGWTe/M622EHCltgyv0D66qUhJJNztuI5PilSUT5jbqOnWHriHESfasefXr7/hHOsUT5yecVeKrm2d6oaJczNhso/wD2Jn7KY8iOi/8AjJX+ImfspjI9JdHBLFQCikBFzTtoPz1MLxEnD5TMWKgdSN/tG0V+JKrImiP9x/vVFCViWZgD5ri1ux+MS5YW2yaXJStDN9NE2lnSBKUVpzPkUrQF8wTYZb9dDyvHgOFJXJSpurPrzHfpAxdYkJUhOZSgkKCk6pbX0IdxBzhbE5a2EoeYKSnXyqWQSMoNwPLzv03gzQlx16PQ8fLyWyrw9VhMz8qolKVXQAHDW3tlJew5Q44jwqJihNp1ICVhyksAlhqG1HMREeCVeIpSZmUKBcKSMrk3uG5/xg7Q0X0SSElS131Auixtl1ykRK5K9FDOb4smolqIQiUtOZgCGzCwDKcDV9xEOFyJkuYy0ZczdQ+wcWf12hn4u4LSQmdLzgJsqWXKEjYgM7E+6E+pXNkr8JCUrPtaFTbeT13bWKFWSNAyjaGulpCupkpSspOYG13CbqDbgs3QxLXcXCdX1EpyJUsMFJH5vlVmP5rl/SAmE1S5YWpcjJNCMoVMzJCHvnAZ3HcRPwTgcxEmfNmoOadYZtSm+Ytrcka6w3DDj76JMlRjQwTcPmTCpIUU5VWUS5toUkHcG8EKKbUSWeaVsf6w27Oq497wqSqhcqaBOqB4YA8MLzZSbhlBBe1j7oZKKXNmzAoTM0kI8x8Lw0BW5StV2AAsAYc1H4EJv5GehxmXNUlIWlEwaoUoHPv5VbsdtYsqw9YJysHe7wsVPD3iIInKKPzCggXJZNlAqJvuRtaF+qxKfImLkSqiY0vygrN1K3JfT7GiXJrofDY2cXVdXTSPElrl+1ckFWW1j8I5/IrfpCcywVzSSVL9llbZTro0M+GUlVVeWdP+kpGssFpIP97NSPOz+wgk6OQDFtHCaJGH5pgyzJYUpkmwOY5UgnnYOXjHFUU4ppMTOHJstNelM4BaQdTurbZioFmEdiqKGRUEFSElaGYqT5k3cajRw/IxzPhTDFrnlS5amSsKE3Kb+UeQA2YFy+zR1dSQU2LEBgobff2gG1dJ7Oyu2RTigMhYBJu7bvb1eIZElkuA19NLPvFReOSFTTTzSM4A831FE7JU9lPtqLQQU4U+YZALB7v190KjyUtimlRHMQS3SIsQqhKlqVYlKTlS+pa19r77QOx/iilp0kzJ6HA9lKgVn/tBeFWmqZ+IKCy8qnIdKAoZ1gMXLaC8WQYlqiHAUKnVK51dOQtTeRL2RuyH32cQakYVLneJNnIBU4IzXKUWAD6+zf1g/LwyVlAyJYBiAB6EfjnygVXpUgeGkDwzorcB3KR7vjGSXsxMJeAiUcgAbXl7jzi15dC1+e8CF1GaSCScybF+zj8dIrTKl0uVAZeu21u9oQxiL9dNABuOb9tYVcWq84d7ix/HaCC6t1Ai6TqBt8dj9kB8RSAqxsp32Z9IxKmdLoUce8w+feFKuTa8MWKTTmVcMdoXqw7R6GBULQdov/jJX+ImfspjI9ox/wDrJX+ImfspjI9BdGl/HZSTJpMwBHgN/wCSoEzMHlGWopBCk+YEHUaEF/f74K44s+HSAbyP96oiknK4UWdJDekefmk1N0yeWpA+lkmSMyXUVc9QQ7pLbEadjFHhirSkLCjcMqWGdzmGYAjQ5YPYOt3e4sW5EafMxc/mdMqYJ8sBJNlAh0sfaJTa4/5ju4u12HhmlKhu4U4yEzKhcxmFrDzd30MNNTxJKSBmv1Gofl16RwdcopqzKQsAhT52Ib62/WLVHi8zPdiDfzFgQH30DxFPxbdpnouao67W8YoC8qUmZ+kbON2BF+sCqqhStalugB/LkDADlvC9KUqfKQoAial+yhsfUCJKKVNLklcvm2h9NjCklG4k85th9nSUqS9rH8bQTpqpIkgWcWAJb0Fu0DpBCAAS/ftFHF5EyalQkryqDMRYg7XEOhkpieISmImTMqvo0ssryrWlCg/PzL7aQWxPFhTys9WpEsmycntFrhklwDy2BhCop+KSwEAy1ZiPOrzKA9S1tdOcEv5hTNmZ55mVCwXfxmFvzU5Gsdnh8ssF7OUAlJxJM7wVzUTACUlEtCnUp1lMtKnSGJUAokm+YbAxJN4MPjrqKqoSoEqWtGXKjs6tQBFSVSrlzZZBnABWYy1lCwQnQggBQY33jddbNqlzkJ1AyoGYM4v2uTz0aB5WrQyEeTobcLx6nIISoBKbE5SALaaNpBGrrJZlk+WYlRCWBCgbgdrGEjDFqRzzAhEwAvlUpvK77DKz2D8i0QYvImOvKQ2UrSpAYnZil9bX7DnCJYrfZTwSQz1tQHSv2lIChlAOps9rNZn2gVVy/KubOm5mBUsgkJSAHICRoGfmYFcJ1i1IUZiiVBTbEbX/AIQYmySpjlDLDEHQp/4J+EMWCMN9iJzd0V8NlpZM2UQxDoUORGo9IhnUSZhdScyio+Y7/i8XpEkIGUWTy+yNs2UML8vtENFOwHV8NSVodSBz+/4xUwWSijm50pZJdBUkmwO+UeXUB2vDKtYyFhztc94DUNUiagBSVS+QmDK/QHn0N+ka7uzvWw7R8RJStKVEhJDeIpJSjo6lM3IHTzdYmxyuQk5M6MymIAUCw1KjyGw7wGTQJ8BKFqBJDEO9+nbmeUD5cyhopbzFywsu6UXPTyglvWAtzuzlRbGJXmpdwQ9t/wACIxNJAI3BT+PXeMo6iUqV9IQoKSu7dtm2U8ZhhzpzHcv6PaFTjSsIs0Q+qrbf7YHY1M1vpv8AjtBaYGTmDe/0hZ4gqQhOYM5/4bu8BHdHMSMamflV8nipIoCtioKAOn47wRoabxVlR0BYdTy7DU+kHU0uQEqe23M/fFcsvH6UBZXr5eWgkhwfyy7j9Ua9YyPcTWo0UvMG/LrtyGVNo9j0cP2IK7NsWkZpVIeUj/eYHBN35A356wYxEoEilJUM3g+yxcjMbhg2vMwISz7gGzcv4x5+e/xGTT+4zCFBL87f8QfxOcPCFrLe4+TwApfLpdz8ogxTiFPh5BqNIZG3GkBFNyDPA2BS6pC1rUrOhgkjQam/PT3QQxDhtUkKmSygs9mdJ52ct8u0I3D2JryrkIClGYAAlO7a/B46+MO8JAYlinY2BbR7gDbaEZ7jKi+LA2CSs6TLLJOUKRcHKd2bURapZitCDmBykDUdeoiGklBS1JU0pamVJUNHFlJI0ILB0+7aCCJRKm9hYsoHbeytxET0zaLkuQki5HRx90ZPpmKQDZVzs4H2XixMoipDFn1cFvlvFemoz5UkOwD3s/LtGqkm6BoIJppaJZU7Fj7N263Ec7xldSlZ+jEFOZ2CQLvzDO/eOj4nTtJyhkg7gOW5DrAmkwgJ8xJSlIduQ594nhllCVoeoprYiyp9ZLZaZK0qLvlTnSvoWcjSLHDuOTJU7KqWQxzqCgcwJU+9yOnaHevpcwBQGI9kHcDnfkflCPNUuVXZ5qFZSMpIBNrMdNQ28V4PIc3TRlKPQ5VdL46l3ypUCUrlOGB1c3vbXoIJUgyJSmY6stgXe23VzaByZMxAsRY2a7gi7pOt9WfaJachRdSSkP8AWzJAfkD7N+bWaHmS3tMkVhqEKUZavKq5R16HURalzHSU6No+oPaLaZPlABcaglj6PyiCbKfXy8lC47GCTEsrzMzPq3KPU5Tqfx+No0IKXs3425x7MWlaHTZXu6bwXQNFc3Jbb8OOmsWMgGUggg3sx/4jSmLttYpPXf7DGSpgISnc/CCx7MaJpaAqxZ+f42gVjXCVOqYpUyWCvKPM7P6aEjqNInrcSRL8ylM23PaAnE3GIlyACnLO0Sk6sfrHlt741w9o1X0DZ8tAUmnkDKCSqY2ydH/WIBaGkpsGs+0LvDFNlSCpWda/Mogg9GcaAD5wSxnF0ypT2cWf8bxDKXJ8QqJq+vTJQrMffvv845vidWupnZJYd/h1PQRlVVzqtbIBV05DmTtDLgOE+Alz7Z9pVjfkOjQVxwK338BcWzTBsO8IZXJAF3G53B5kwRq5WjC3P+PONrgB3BuXax9IuSpgWGXrtbX3DXtEsskn9VmqKFziSVlpJQ/vlfsiPYm4wb6NKZ28VWv6o5xkfQ+K7wx/gB9kddJzyKNIHm8MZdndRDPoPWBlThy3JCh1IvvpZxtFzEZoEukH9yDr+mrlAjElKyqIcM5cEs3LvCpwTm2ySb+ooVk2cnNlKGNrba89NIETMJmtmyuNynzD3jSDEyjUUpRnbdTlmPIvyEV6OsXKUGILH0PfmI6Eq6Di66LvAEgeNMSSlMxSMssqO5UAoDrlcesdtXMJJDpG1yB9ukcmwujl1E1C5S/Bm5gopBe4Lko5Fg7R1RdSjJmWpID3UW/GsR+U/qsdjfIE1mEGYlSQxS5UkoWHSeg5Ny5RYpZjs5YpsXcG3P8AjEqK1KwMoWxsFEMPfv8ACKuMz/CUmbd0h1jZSbeltX7xLKNjuw3OmMkW9T15RUopoCyD5vvOukVKGuE3MShSWb2z30PpFvD5bktdz/xCZzfSCUfkPzUslyQSBYDQGB6S6Bs2vI930f5gRcr6YWSDca+7T3fOIhRhQ848oIs3tEXfXSFq7D/ghn05JZN/nfl/GF/HKbNLUGUCCAVXcJ+tpuzwy1KgXCQzcuXWIKWkE32lEX9l7noW0EFjg3LQLdC7RhcuYkylmdLyN4ajdJfVKm9GMFaPEZUyzqSbgpW4II1Be3x0Y7wVTTIlkskMd+XfkICYlMkJXnWGLAEvqB6/GPQv0Kdl5VHlDoUpO9jaPEKmgX8w7X96YBniunQGTOQ22p9/8IrTeO0J0KCeYzfd98FTMsNVVUi4VmHLMPZI0Y7iIJc8BAIuVKADd/wYX6jjXxS2WWpw1n/3AB4gkYiymLjUsRpa7PrBPXYNjSurSkrU+rEdHH3mFyoxdMpBWpVwH1/yp98L2P8AEIFhd9n5C3x+UKGI4muYACfK7sNzzPOHY4MygtU8QzJkwFLPsToOrae+KaMNnTVlU1R55lv5trE6wOpJ65ZCkgHuH98dZwubKqaVKpqBKKh7KjYNopL6AmA8jLLCk0tDYLey3wRRSVNKUAkhLnMSFLUdSFOCCG2gvxVwdIXTFMoMQsLzOVG+3mOjbQv4RRlU/KlbgrSUlNw25fbQlukPdTNIQruLeojx8uRxlafZS4oTKHCUoSJctABbZ30dyT1iwumU4B25MfRyL93gliFXl0YTGfv09xMC5Nep+X6L/wDk519ITK39QGqI6jDnNne5Gvq0QKBQlrlWrtYdruDGyK4lRIUxD6+u0e1U91AnfW/vPveHRixMmgJxbMzUso3/AKVWv6ojI24vSBTSm08VX7IjI+k8b/DH+BYIxqr8P6ESAR4F/wDOqL9PVpUMkwnKxIKG5cuvygPxSXTRgByae3+dVolwxZKEukhSbX35QTW2SZvusuSZq1IfKiaUhlJUA9tCCGMUKqmp5h0XJVv9ZL/MQHp8TnBa1y1BsxZm0HQwbw6qm1CgnwCtamAypO3bvCXFBbRVkYPNlqE2UUzQggnwzduqTe4taOkAJmy0LJ29x6j74UMSoSkLLJQqWE+IkKOYAqAdQUAQoHaCuBYimSgIExMzMSU5iLd+sReZjk48l6H4pbph2lqjKcpQVJ+skXf3Rbl4lT1IVLEwBbNlWOmnxixLmSgOZ5antax9IScdpc01e2QOSDlI6k2215WiLG70UqI6YdhUtKRLXLJymzKIBOjs/KCVPJyTH0AGZhsAPnCRgWMTZSGW89DOm7TByAOhHe4j3G/5QksfClrCsrMpNx1juLk9bNTHOsxtCMylbwPo8WXUrKpTZEpuSbaltN2eOZIXWVpZjLQCxJt101J7Qz4ZTVFIlKJLKG+YgOQSbhi+p1+6CjijF1NqzHJ9If6WhdJUt78iRttd+cC6jCAk/k5i082Y+pH3MYXqni+fLP5ZE4M9kBKke8OflHsn+UWla6FFQ5pY9meKFDWuhbuyzOwKoX5k1KgNyFKt6KJeBmJ8JVCmzVGZO/lv31beITx3mmEy5EzKdnD942//ACyrqFfk6dID5cyvKAfmdtOcMVLujKZujhSUggqyE7Dn7y3yj2pn0soOuVLTaxZPvy3MB8Wl1hzvPSFNYJS2bmAfvhOn4TOKh5CSotzL++MxNN3zNcV7Q113FNMHATm5AJse7ws4nj2cjw0ZAL6ufTlGtPw9OmKKUpFixJNh6j7Hg5RcHJI881IO7H77w6WbFHt2Bxp6FekkLnzGAcqMO1NgsmWnKqWFfnFYzE9sunvEW8LwGVJLIUpaizMkk9mAsH5wUUhXnGRbSy2YEMrrl1Z3D9CIny5Xk+26/oLjLujneOUiUTylCClFmBLnTX3xvRVi0FOq0gMEl2b06w3Yvh8uoAP5n1nYg7gwlzqbKogG4sSC/uMMhNTjTHR3pnTMJxMS0y5vlCbOB7R2ItpvfSG+optSguCNCb87H4xybhesnEGWlT5fNdOZh9Zn6x1PDKk/RUvdSQHPa23Mbax5Xl41FjoRaQsYlUJCiQGA1sd9er3ioipB1c8uYfl1gxiFKFTCzlJF+zOWftFWfQpQ1yx0LN6b3heNpaYrIr2irPkjIV7g3PfRR6ag9e8D1z1p0ylLbbdwbwRkThmI1BYXGt7fbEGNUyS6gAG5AB7/AHEH0hyajKhPaBvFM4KpJRH9qr9kRkVcYf6FLB1E9f7KYyPpMH+OP8AAni6elKKJwSfo9mP6aoAzcZmKSUgm++7MzPygpx2PLQ/4f/eqAVGoDvHT0BKK7C+DU8nJ5phSo8w6fheDNOiZLOaRMdQNjLVcdW1+ELbjf4RNLBuUkhusRyTu7F+7CFRNWVlUzMVE+Yq39+sR/kiCBLAU9lAqt6O0SU+JzAGKiRyICvmI1CwTon5etvugbkuzhk4Q4jN0TRdgErZySSwDC++vvhjr8KUtBAKSojzBe932B5aQjYdUCU60v4g0NiB+B0gnTcU1DM0tR2cEH9oPEeXB9XKA+GXWxprZYlJRmVdIZWUavy6jTsIErngOoJzMAk9SSHbNyb1gariKoIIWmWX2yfaS8D6DEZoqZbzQEFQ8rukHVNj+l846GFq2NhmgNmCUy1lClkJ86lACx8wSDmHNgeW8NKqUZW066t1eBEtSSoLSTnCGXvmUS+YgDWzDa/eDKZ1kpe51LbffcQhq2E3sA1EvxCX+s400GvyEVE4NKJ/KS0qB3Iu2hvrvDFUU6QMo1u530+2K8ygcOBaB4uLVA3ZBS4VKQPLLQn0+LxFNQBOY+yoPbQFrxbJICizlrdRAvFK+WkZpqxLbn/ta5PQQLVy/cOK0DMaQpCpar3KwDzs4+XwEUKOSrPlINw6yAWuNgN29zRtX40FtOl+YSk+VJDAqJZyOxDQWwSjWEFc9zNUQ6rDK31WEG/ojv/prN0ywhgEkgbFIA+JjSbistKgkoUCQT5crM3dtOUeY2pQFyW1LC/R+ekJ1VVqRlQEhnGVu7t8Iow4OcebYiWSnSQ0LxOnlr86lyzzIIA6OIjxVCJks+BUZZplhKRMUoFQDkISV6e18YvL4bkVR8WZOWsLZSUiw09kNyuDEFdgK5Uoy5K0qOVgFpY76lmJA5t1goTh0nscjnapExKFJVmSpBBKSdQeQ3vf1iGSowcqKZZzCekpnJZJAIuNiWs2gcQJTJ8xSxcagX/Ai1TTWzaOncFTAikSpCQFKWsLI1swAc7AMWgxOrFhBUEFWomJTqQ1lDmQfhaOb4bjyqZCpQQ7nMDm0PM89rRbXxjNCXShIUxu5sW5NHm5PElOTl/QSnJP9h3wWs8RsqSHI1Dene0FcToSUqcs4e2x2PKFzBMRACUgm6MxPUgn5xexDE3BcnRu55X2aESwO7QpZEDpVCsF1kMLeXZ/rfF4kqEqLpKW8vtBQI0YkOXvyiyssUg3cDT1+6Nq6d5FEAezb7n9DDOL7FX6FTiL/ANpL/wCstu2UNGRXxRRNGgn/APomfspEZHv+OqxRX7GMr1VVRz5UlM+VNKpSMoUhYTZ3Zi+5it9Fw7+xqf8AVT+7GRkN4o6kbeBh/wDZVP8Aqp/dj1MvDx/VVP8Aqp/djIyMcF8GUiZC6Af1VR/qJ/djzPQ/2VR/qJ/djIyNeKHwcoolVVULf0M/v4if3Y08ah/sqj/VT+7GRkLWOL9HcUSCtombwp5HWYn92IZi6BRDyqi394n92MjIJYoVdHUrC0riOlQDlkTUknNnEzzdruG6ERaTxpKdzLmk2uVJ27JEZGQv8ti/SgnJkyuPJR/qplv0h+No8PHUr+xmaN7QtGRkb+WxfpRlmiuN5RDeFNHZSfdpAevxKinLSubJnKKQwBmDLqTcN1jIyOWDGnaijeTPKmvoVhvAnJdrpmAabaNBaVxjIH9TMPdYjIyM/LYnScUdyZHXcV081ORcmblcGygNLs7O0BRNoQvN4VQ4/vUt+zHsZBQwwjpIz7uwnhvEdNJ9iXPI1ymYCl+bAC8XZvGslRcyZj/rC/d4yMgfy+J7cUapPoG4ljVHPIMyRNLBrLAccjbneKVLPoEKzCRPJ0vMSenKMjIOOKFVR3Jnk6bQKUVeDPBN7TEt+zGhVQF/yVR/qp/djIyN/Dj8HcmXsNxekkhky6ggbKmJI/ZiyviSmJfwp2v56bfCPIyMlig/RhKriqnLfkptt8yX+Uaq4pkFOUy5xD/nJf4Jj2MgXgxfpRtAfGMVlLkplykTEgTCs5yDdQvo3L5xkZGQ5JLSMP/Z"/>
          <p:cNvSpPr>
            <a:spLocks noChangeAspect="1" noChangeArrowheads="1"/>
          </p:cNvSpPr>
          <p:nvPr/>
        </p:nvSpPr>
        <p:spPr bwMode="auto">
          <a:xfrm>
            <a:off x="173038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1350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17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7488"/>
            <a:ext cx="238601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178" descr="A4122981-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217488"/>
            <a:ext cx="205581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180" descr="obesit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3400425"/>
            <a:ext cx="42862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181" descr="ATT0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813"/>
            <a:ext cx="29273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182" descr="ATT0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244850"/>
            <a:ext cx="28368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183" descr="ATT0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749300"/>
            <a:ext cx="35734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2" name="Title 1"/>
          <p:cNvSpPr>
            <a:spLocks noGrp="1"/>
          </p:cNvSpPr>
          <p:nvPr>
            <p:ph type="title"/>
          </p:nvPr>
        </p:nvSpPr>
        <p:spPr>
          <a:xfrm>
            <a:off x="214313" y="2571750"/>
            <a:ext cx="8229600" cy="1143000"/>
          </a:xfrm>
        </p:spPr>
        <p:txBody>
          <a:bodyPr/>
          <a:lstStyle/>
          <a:p>
            <a:r>
              <a:rPr lang="th-TH" sz="9600" smtClean="0">
                <a:solidFill>
                  <a:srgbClr val="FFFF00"/>
                </a:solidFill>
              </a:rPr>
              <a:t>สถานการณ์สุขภาพ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85725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847219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rgbClr val="004080"/>
                </a:solidFill>
                <a:latin typeface="TH SarabunPSK" pitchFamily="34" charset="-34"/>
                <a:cs typeface="TH SarabunPSK" pitchFamily="34" charset="-34"/>
              </a:rPr>
              <a:t>ปัจจัยสำคัญ 9 ประการที่คาดว่าจะส่งผลกระทบต่อสุขภาพและระบบสุขภาพในอนาคต</a:t>
            </a:r>
          </a:p>
        </p:txBody>
      </p:sp>
      <p:sp>
        <p:nvSpPr>
          <p:cNvPr id="217094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C002767E-5058-4BAB-81F0-781234B75C21}" type="slidenum">
              <a:rPr lang="th-TH" sz="1400" smtClean="0">
                <a:solidFill>
                  <a:srgbClr val="004080"/>
                </a:solidFill>
              </a:rPr>
              <a:pPr eaLnBrk="1" hangingPunct="1"/>
              <a:t>54</a:t>
            </a:fld>
            <a:endParaRPr lang="th-TH" sz="1400" smtClean="0">
              <a:solidFill>
                <a:srgbClr val="004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3A272547-DA6A-4BCD-8AA1-2D4456289D35}" type="slidenum">
              <a:rPr lang="th-TH" sz="1400" smtClean="0">
                <a:solidFill>
                  <a:srgbClr val="004080"/>
                </a:solidFill>
              </a:rPr>
              <a:pPr eaLnBrk="1" hangingPunct="1"/>
              <a:t>55</a:t>
            </a:fld>
            <a:endParaRPr lang="th-TH" sz="1400" smtClean="0">
              <a:solidFill>
                <a:srgbClr val="004080"/>
              </a:solidFill>
            </a:endParaRPr>
          </a:p>
        </p:txBody>
      </p:sp>
      <p:pic>
        <p:nvPicPr>
          <p:cNvPr id="2181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486150"/>
            <a:ext cx="6029325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9863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228600"/>
            <a:ext cx="2219325" cy="2246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</a:t>
            </a:r>
          </a:p>
          <a:p>
            <a:pPr algn="ctr">
              <a:defRPr/>
            </a:pPr>
            <a:r>
              <a:rPr lang="th-TH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การเปลี่ยนแปลง</a:t>
            </a:r>
          </a:p>
          <a:p>
            <a:pPr algn="ctr">
              <a:defRPr/>
            </a:pPr>
            <a:r>
              <a:rPr lang="th-TH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ของสังคมไทย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800600"/>
            <a:ext cx="2620963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srgbClr val="004080"/>
                </a:solidFill>
                <a:latin typeface="TH SarabunPSK" pitchFamily="34" charset="-34"/>
                <a:cs typeface="TH SarabunPSK" pitchFamily="34" charset="-34"/>
              </a:rPr>
              <a:t>แผนพัฒนาเศรษฐกิจและ</a:t>
            </a:r>
          </a:p>
          <a:p>
            <a:pPr>
              <a:defRPr/>
            </a:pPr>
            <a:r>
              <a:rPr lang="th-TH" sz="1800" b="1" dirty="0">
                <a:solidFill>
                  <a:srgbClr val="004080"/>
                </a:solidFill>
                <a:latin typeface="TH SarabunPSK" pitchFamily="34" charset="-34"/>
                <a:cs typeface="TH SarabunPSK" pitchFamily="34" charset="-34"/>
              </a:rPr>
              <a:t>สังคมแห่งชาติ ฉบับที่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ชื่อเรื่อง 1"/>
          <p:cNvSpPr>
            <a:spLocks noGrp="1"/>
          </p:cNvSpPr>
          <p:nvPr>
            <p:ph type="title"/>
          </p:nvPr>
        </p:nvSpPr>
        <p:spPr>
          <a:xfrm>
            <a:off x="1214438" y="2857500"/>
            <a:ext cx="7315200" cy="715963"/>
          </a:xfrm>
        </p:spPr>
        <p:txBody>
          <a:bodyPr/>
          <a:lstStyle/>
          <a:p>
            <a:r>
              <a:rPr lang="th-TH" b="1" smtClean="0">
                <a:solidFill>
                  <a:srgbClr val="CC0099"/>
                </a:solidFill>
                <a:latin typeface="Tahoma" pitchFamily="34" charset="0"/>
                <a:cs typeface="Tahoma" pitchFamily="34" charset="0"/>
              </a:rPr>
              <a:t>โครงสร้างประชากรเปลี่ยน</a:t>
            </a:r>
          </a:p>
        </p:txBody>
      </p:sp>
    </p:spTree>
    <p:extLst>
      <p:ext uri="{BB962C8B-B14F-4D97-AF65-F5344CB8AC3E}">
        <p14:creationId xmlns:p14="http://schemas.microsoft.com/office/powerpoint/2010/main" val="2584401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29379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2938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B9F2057E-3960-4634-8C66-977B3E510E85}" type="slidenum">
              <a:rPr lang="en-US" sz="900">
                <a:solidFill>
                  <a:srgbClr val="898989"/>
                </a:solidFill>
              </a:rPr>
              <a:pPr eaLnBrk="1" hangingPunct="1"/>
              <a:t>57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29381" name="Picture 2" descr="http://www.prachachat.net/online/2014/12/14178495861417849617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301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2188" y="2773363"/>
            <a:ext cx="2849562" cy="1327150"/>
          </a:xfrm>
          <a:prstGeom prst="round2Diag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th-TH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ในปี </a:t>
            </a:r>
            <a:r>
              <a:rPr lang="en-US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2573 </a:t>
            </a:r>
            <a:endParaRPr lang="th-TH" sz="1800" b="1" kern="0" dirty="0">
              <a:solidFill>
                <a:srgbClr val="70AD47">
                  <a:lumMod val="50000"/>
                </a:srgbClr>
              </a:solidFill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  <a:p>
            <a:pPr algn="r">
              <a:defRPr/>
            </a:pPr>
            <a:r>
              <a:rPr lang="th-TH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จะมีผู้สูงอายุ </a:t>
            </a:r>
            <a:endParaRPr lang="en-US" sz="1800" b="1" kern="0" dirty="0">
              <a:solidFill>
                <a:srgbClr val="70AD47">
                  <a:lumMod val="50000"/>
                </a:srgbClr>
              </a:solidFill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  <a:p>
            <a:pPr algn="r">
              <a:defRPr/>
            </a:pPr>
            <a:r>
              <a:rPr lang="en-US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1 </a:t>
            </a:r>
            <a:r>
              <a:rPr lang="th-TH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ใน</a:t>
            </a:r>
            <a:r>
              <a:rPr lang="en-US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 4 </a:t>
            </a:r>
            <a:r>
              <a:rPr lang="th-TH" sz="1800" b="1" kern="0" dirty="0">
                <a:solidFill>
                  <a:srgbClr val="70AD47">
                    <a:lumMod val="50000"/>
                  </a:srgbClr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ของประชากรทั้งหมด</a:t>
            </a:r>
            <a:endParaRPr lang="en-US" sz="1800" dirty="0">
              <a:solidFill>
                <a:srgbClr val="70AD47">
                  <a:lumMod val="50000"/>
                </a:srgbClr>
              </a:solidFill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</p:txBody>
      </p:sp>
      <p:grpSp>
        <p:nvGrpSpPr>
          <p:cNvPr id="230403" name="Group 21"/>
          <p:cNvGrpSpPr>
            <a:grpSpLocks/>
          </p:cNvGrpSpPr>
          <p:nvPr/>
        </p:nvGrpSpPr>
        <p:grpSpPr bwMode="auto">
          <a:xfrm>
            <a:off x="142875" y="1844675"/>
            <a:ext cx="6072188" cy="3571875"/>
            <a:chOff x="299636" y="1500175"/>
            <a:chExt cx="5343934" cy="3143272"/>
          </a:xfrm>
        </p:grpSpPr>
        <p:graphicFrame>
          <p:nvGraphicFramePr>
            <p:cNvPr id="230410" name="Object 2"/>
            <p:cNvGraphicFramePr>
              <a:graphicFrameLocks/>
            </p:cNvGraphicFramePr>
            <p:nvPr/>
          </p:nvGraphicFramePr>
          <p:xfrm>
            <a:off x="299636" y="1500175"/>
            <a:ext cx="5343934" cy="3143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422" name="Worksheet" r:id="rId4" imgW="7730398" imgH="5547841" progId="Excel.Sheet.8">
                    <p:embed/>
                  </p:oleObj>
                </mc:Choice>
                <mc:Fallback>
                  <p:oleObj name="Worksheet" r:id="rId4" imgW="7730398" imgH="5547841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636" y="1500175"/>
                          <a:ext cx="5343934" cy="31432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0411" name="TextBox 6"/>
            <p:cNvSpPr txBox="1">
              <a:spLocks noChangeArrowheads="1"/>
            </p:cNvSpPr>
            <p:nvPr/>
          </p:nvSpPr>
          <p:spPr bwMode="auto">
            <a:xfrm>
              <a:off x="3373522" y="2484415"/>
              <a:ext cx="1480047" cy="40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icrosoft Sans Serif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2400" b="1">
                  <a:solidFill>
                    <a:srgbClr val="000000"/>
                  </a:solidFill>
                  <a:latin typeface="TH Niramit AS"/>
                  <a:ea typeface="Tahoma" pitchFamily="34" charset="0"/>
                  <a:cs typeface="TH Niramit AS"/>
                </a:rPr>
                <a:t>ประเทศไทย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566400" y="2714177"/>
              <a:ext cx="648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0404" name="Picture 8" descr="ผู้สูงอายุ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613"/>
            <a:ext cx="85725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9"/>
          <p:cNvSpPr>
            <a:spLocks noChangeArrowheads="1"/>
          </p:cNvSpPr>
          <p:nvPr/>
        </p:nvSpPr>
        <p:spPr bwMode="auto">
          <a:xfrm>
            <a:off x="357188" y="5988050"/>
            <a:ext cx="2500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ติดเตียง </a:t>
            </a:r>
            <a:r>
              <a:rPr lang="th-TH" sz="32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1.40</a:t>
            </a:r>
            <a:r>
              <a:rPr lang="en-US" sz="32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%</a:t>
            </a:r>
            <a:endParaRPr lang="th-TH" sz="3200" b="1">
              <a:solidFill>
                <a:srgbClr val="000000"/>
              </a:solidFill>
              <a:latin typeface="TH Niramit AS"/>
              <a:ea typeface="Tahoma" pitchFamily="34" charset="0"/>
              <a:cs typeface="TH Niramit AS"/>
            </a:endParaRPr>
          </a:p>
        </p:txBody>
      </p:sp>
      <p:sp>
        <p:nvSpPr>
          <p:cNvPr id="230406" name="Rectangle 10"/>
          <p:cNvSpPr>
            <a:spLocks noChangeArrowheads="1"/>
          </p:cNvSpPr>
          <p:nvPr/>
        </p:nvSpPr>
        <p:spPr bwMode="auto">
          <a:xfrm>
            <a:off x="2928938" y="5929313"/>
            <a:ext cx="285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ติดบ้าน </a:t>
            </a:r>
            <a:r>
              <a:rPr lang="th-TH" sz="32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19.48</a:t>
            </a:r>
            <a:r>
              <a:rPr lang="en-US" sz="32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%</a:t>
            </a:r>
            <a:endParaRPr lang="th-TH" sz="3200" b="1">
              <a:solidFill>
                <a:srgbClr val="000000"/>
              </a:solidFill>
              <a:latin typeface="TH Niramit AS"/>
              <a:ea typeface="Tahoma" pitchFamily="34" charset="0"/>
              <a:cs typeface="TH Niramit AS"/>
            </a:endParaRPr>
          </a:p>
        </p:txBody>
      </p:sp>
      <p:sp>
        <p:nvSpPr>
          <p:cNvPr id="230407" name="Rectangle 11"/>
          <p:cNvSpPr>
            <a:spLocks noChangeArrowheads="1"/>
          </p:cNvSpPr>
          <p:nvPr/>
        </p:nvSpPr>
        <p:spPr bwMode="auto">
          <a:xfrm>
            <a:off x="6072188" y="5988050"/>
            <a:ext cx="257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ติดสังคม</a:t>
            </a:r>
            <a:r>
              <a:rPr lang="en-US" sz="18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H Niramit AS"/>
                <a:ea typeface="Tahoma" pitchFamily="34" charset="0"/>
                <a:cs typeface="TH Niramit AS"/>
              </a:rPr>
              <a:t>79.12%</a:t>
            </a:r>
            <a:endParaRPr lang="th-TH" sz="3200" b="1">
              <a:solidFill>
                <a:srgbClr val="000000"/>
              </a:solidFill>
              <a:latin typeface="TH Niramit AS"/>
              <a:ea typeface="Tahoma" pitchFamily="34" charset="0"/>
              <a:cs typeface="TH Niramit AS"/>
            </a:endParaRPr>
          </a:p>
        </p:txBody>
      </p:sp>
      <p:sp>
        <p:nvSpPr>
          <p:cNvPr id="230408" name="TextBox 12"/>
          <p:cNvSpPr txBox="1">
            <a:spLocks noChangeArrowheads="1"/>
          </p:cNvSpPr>
          <p:nvPr/>
        </p:nvSpPr>
        <p:spPr bwMode="auto">
          <a:xfrm>
            <a:off x="1214438" y="571500"/>
            <a:ext cx="6746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4400" b="1">
                <a:solidFill>
                  <a:srgbClr val="FF3300"/>
                </a:solidFill>
                <a:latin typeface="JasmineUPC" pitchFamily="18" charset="-34"/>
                <a:cs typeface="JasmineUPC" pitchFamily="18" charset="-34"/>
              </a:rPr>
              <a:t>ประเทศไทยกำลังเข้าสู่สังคมผู้สูงอายุ</a:t>
            </a:r>
            <a:endParaRPr lang="en-US" sz="4400" b="1">
              <a:solidFill>
                <a:srgbClr val="FF3300"/>
              </a:solidFill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3040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A5A3172F-9895-445B-ADE1-CA97351E8B3F}" type="slidenum">
              <a:rPr lang="th-TH" sz="900">
                <a:solidFill>
                  <a:srgbClr val="898989"/>
                </a:solidFill>
              </a:rPr>
              <a:pPr eaLnBrk="1" hangingPunct="1"/>
              <a:t>58</a:t>
            </a:fld>
            <a:endParaRPr lang="th-TH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1427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142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D9F0F46F-E9F9-493D-987C-984AB1A81DD4}" type="slidenum">
              <a:rPr lang="en-US" sz="900">
                <a:solidFill>
                  <a:srgbClr val="898989"/>
                </a:solidFill>
              </a:rPr>
              <a:pPr eaLnBrk="1" hangingPunct="1"/>
              <a:t>59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1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6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7101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71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2451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2452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67B3A870-156B-45EE-91F2-B86EBECCFD46}" type="slidenum">
              <a:rPr lang="en-US" sz="900">
                <a:solidFill>
                  <a:srgbClr val="898989"/>
                </a:solidFill>
              </a:rPr>
              <a:pPr eaLnBrk="1" hangingPunct="1"/>
              <a:t>60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24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176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3475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347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A006364C-1E10-4FF9-AB6C-E2C4CC5E241F}" type="slidenum">
              <a:rPr lang="en-US" sz="900">
                <a:solidFill>
                  <a:srgbClr val="898989"/>
                </a:solidFill>
              </a:rPr>
              <a:pPr eaLnBrk="1" hangingPunct="1"/>
              <a:t>61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3477" name="Picture 2" descr="http://www.prachachat.net/online/2012/05/13384620151338462065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694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4499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450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735368C2-1D90-4867-BFA5-0E13B7980B66}" type="slidenum">
              <a:rPr lang="en-US" sz="900">
                <a:solidFill>
                  <a:srgbClr val="898989"/>
                </a:solidFill>
              </a:rPr>
              <a:pPr eaLnBrk="1" hangingPunct="1"/>
              <a:t>62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210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69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" y="0"/>
            <a:ext cx="91259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35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70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64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" y="0"/>
            <a:ext cx="91376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85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0"/>
            <a:ext cx="8101013" cy="715963"/>
          </a:xfrm>
        </p:spPr>
        <p:txBody>
          <a:bodyPr/>
          <a:lstStyle/>
          <a:p>
            <a:r>
              <a:rPr lang="th-TH" sz="4800" b="1" smtClean="0">
                <a:latin typeface="Tahoma" pitchFamily="34" charset="0"/>
                <a:cs typeface="Tahoma" pitchFamily="34" charset="0"/>
              </a:rPr>
              <a:t>ชุมชนและสังคมที่เปลี่ยนไป</a:t>
            </a:r>
          </a:p>
        </p:txBody>
      </p:sp>
    </p:spTree>
    <p:extLst>
      <p:ext uri="{BB962C8B-B14F-4D97-AF65-F5344CB8AC3E}">
        <p14:creationId xmlns:p14="http://schemas.microsoft.com/office/powerpoint/2010/main" val="2936805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2016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201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3399"/>
                </a:solidFill>
                <a:cs typeface="JasmineUPC" pitchFamily="18" charset="-34"/>
              </a:rPr>
              <a:t>ภาวะความเป็นเมือง การโยกย้ายถิ่นฐาน และความเสี่ยงของสังคมไทย</a:t>
            </a:r>
            <a:endParaRPr lang="en-US" dirty="0">
              <a:solidFill>
                <a:srgbClr val="003399"/>
              </a:solidFill>
            </a:endParaRPr>
          </a:p>
        </p:txBody>
      </p:sp>
      <p:graphicFrame>
        <p:nvGraphicFramePr>
          <p:cNvPr id="4" name="แผนภูมิ 3"/>
          <p:cNvGraphicFramePr/>
          <p:nvPr/>
        </p:nvGraphicFramePr>
        <p:xfrm>
          <a:off x="228600" y="1295400"/>
          <a:ext cx="8735888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2212" name="Rectangle 1"/>
          <p:cNvSpPr>
            <a:spLocks noChangeArrowheads="1"/>
          </p:cNvSpPr>
          <p:nvPr/>
        </p:nvSpPr>
        <p:spPr bwMode="auto">
          <a:xfrm>
            <a:off x="533400" y="5410200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 algn="ctr"/>
            <a:r>
              <a:rPr lang="th-TH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แนวโน้มประชากรเมืองและชนบทของไทยตั้งแต่ปี พ.ศ. 2</a:t>
            </a:r>
            <a:r>
              <a:rPr lang="en-US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494</a:t>
            </a:r>
            <a:r>
              <a:rPr lang="th-TH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 </a:t>
            </a:r>
            <a:r>
              <a:rPr lang="en-US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–</a:t>
            </a:r>
            <a:r>
              <a:rPr lang="th-TH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 </a:t>
            </a:r>
            <a:r>
              <a:rPr lang="en-US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2593</a:t>
            </a:r>
            <a:r>
              <a:rPr lang="th-TH" sz="2000" b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JasmineUPC" pitchFamily="18" charset="-34"/>
              </a:rPr>
              <a:t> </a:t>
            </a:r>
            <a:endParaRPr lang="en-US" sz="1000">
              <a:solidFill>
                <a:srgbClr val="4D4D4D"/>
              </a:solidFill>
              <a:latin typeface="Arial" pitchFamily="34" charset="0"/>
              <a:ea typeface="Calibri" pitchFamily="34" charset="0"/>
              <a:cs typeface="JasmineUPC" pitchFamily="18" charset="-34"/>
            </a:endParaRPr>
          </a:p>
          <a:p>
            <a:pPr indent="457200" eaLnBrk="0" hangingPunct="0"/>
            <a:r>
              <a:rPr lang="th-TH" sz="1600" i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Times New Roman" pitchFamily="18" charset="0"/>
              </a:rPr>
              <a:t>ที่มา:</a:t>
            </a:r>
            <a:r>
              <a:rPr lang="en-US" sz="1600" i="1">
                <a:solidFill>
                  <a:srgbClr val="0D0D0D"/>
                </a:solidFill>
                <a:latin typeface="Angsana New" pitchFamily="18" charset="-34"/>
                <a:ea typeface="Calibri" pitchFamily="34" charset="0"/>
                <a:cs typeface="Times New Roman" pitchFamily="18" charset="0"/>
              </a:rPr>
              <a:t> United Nations, 2011c</a:t>
            </a:r>
            <a:endParaRPr lang="en-US" sz="1800">
              <a:solidFill>
                <a:srgbClr val="4D4D4D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914400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ภาพอนาคต</a:t>
            </a:r>
            <a:r>
              <a:rPr lang="en-US" sz="20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 </a:t>
            </a:r>
            <a:r>
              <a:rPr lang="th-TH" sz="20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ประเทศไทยใน </a:t>
            </a:r>
            <a:r>
              <a:rPr lang="en-US" sz="20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20 </a:t>
            </a:r>
            <a:r>
              <a:rPr lang="th-TH" sz="20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ปีข้างหน้า  </a:t>
            </a:r>
            <a:r>
              <a:rPr lang="th-TH" sz="3200" dirty="0">
                <a:solidFill>
                  <a:srgbClr val="FFFFFF"/>
                </a:solidFill>
                <a:latin typeface="KaLaTeXa" pitchFamily="50" charset="-34"/>
                <a:cs typeface="KaLaTeXa" pitchFamily="50" charset="-34"/>
              </a:rPr>
              <a:t>ด้านสังคมและประชากร   </a:t>
            </a:r>
            <a:endParaRPr lang="en-US" sz="1800" dirty="0">
              <a:solidFill>
                <a:srgbClr val="FFFFFF"/>
              </a:solidFill>
              <a:latin typeface="KaLaTeXa" pitchFamily="50" charset="-34"/>
              <a:cs typeface="KaLaTeXa" pitchFamily="50" charset="-34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5"/>
          <p:cNvSpPr>
            <a:spLocks noChangeArrowheads="1"/>
          </p:cNvSpPr>
          <p:nvPr/>
        </p:nvSpPr>
        <p:spPr bwMode="auto">
          <a:xfrm>
            <a:off x="0" y="192088"/>
            <a:ext cx="89281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การขยายตัวของความเป็นเมืองในสังคมไทย</a:t>
            </a:r>
            <a:endParaRPr lang="en-US" sz="36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การโยกย้ายถิ่นฐานภายในประเทศมีแนวโน้มลดลง แต่การโยกย้ายถิ่นฐานข้ามชาติเพิ่มสูงขึ้น</a:t>
            </a:r>
            <a:endParaRPr lang="en-US" sz="36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โครงสร้างครัวเรือนไทยมีแนวโน้มขนาดเล็กลง</a:t>
            </a:r>
            <a:endParaRPr lang="en-US" sz="36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สังคมไทยเป็นสังคมแห่งความเสี่ยงเพิ่มขึ้น</a:t>
            </a:r>
            <a:endParaRPr lang="en-US" sz="36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คุณภาพชีวิตในสังคมไทยยังคงมีปัญหา</a:t>
            </a:r>
            <a:endParaRPr lang="en-US" sz="36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60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สังคมแห่งความเสื่อมถอยทางคุณธรรมจริยธรรม</a:t>
            </a:r>
            <a:endParaRPr lang="en-US" sz="320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00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7203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72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65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 i="1" smtClean="0"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ลักษณะสังคมไทย</a:t>
            </a:r>
            <a:endParaRPr lang="th-TH" sz="4800" b="1" smtClean="0">
              <a:solidFill>
                <a:srgbClr val="009900"/>
              </a:solidFill>
            </a:endParaRPr>
          </a:p>
        </p:txBody>
      </p:sp>
      <p:sp>
        <p:nvSpPr>
          <p:cNvPr id="224259" name="Content Placeholder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4525962"/>
          </a:xfrm>
        </p:spPr>
        <p:txBody>
          <a:bodyPr/>
          <a:lstStyle/>
          <a:p>
            <a:r>
              <a:rPr lang="th-TH" sz="400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สังคมเมือง</a:t>
            </a:r>
          </a:p>
          <a:p>
            <a:r>
              <a:rPr lang="th-TH" sz="400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สังคมเสมือนจริง</a:t>
            </a:r>
          </a:p>
          <a:p>
            <a:r>
              <a:rPr lang="th-TH" sz="400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สังคมฐานความรู้และสังคมข้อมูลข่าวสาร</a:t>
            </a:r>
          </a:p>
          <a:p>
            <a:r>
              <a:rPr lang="th-TH" sz="400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สังคมแห่งอาชญกรรมที่ซับซ้อนและหลากหลาย</a:t>
            </a:r>
          </a:p>
          <a:p>
            <a:r>
              <a:rPr lang="th-TH" sz="400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ความหลากหลายของวัฒนธรรม</a:t>
            </a:r>
          </a:p>
          <a:p>
            <a:endParaRPr lang="th-T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1338"/>
            <a:ext cx="8358187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ชื่อเรื่อง 1"/>
          <p:cNvSpPr>
            <a:spLocks noGrp="1"/>
          </p:cNvSpPr>
          <p:nvPr>
            <p:ph type="title"/>
          </p:nvPr>
        </p:nvSpPr>
        <p:spPr>
          <a:xfrm>
            <a:off x="571500" y="2857500"/>
            <a:ext cx="7958138" cy="715963"/>
          </a:xfrm>
        </p:spPr>
        <p:txBody>
          <a:bodyPr/>
          <a:lstStyle/>
          <a:p>
            <a:r>
              <a:rPr lang="th-TH" b="1" smtClean="0"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เทคโนโลยี การสื่อสารที่รวดเร็ว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6547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654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8EE40357-2F53-4853-B4BA-BB93B057C72A}" type="slidenum">
              <a:rPr lang="en-US" sz="900">
                <a:solidFill>
                  <a:srgbClr val="898989"/>
                </a:solidFill>
              </a:rPr>
              <a:pPr eaLnBrk="1" hangingPunct="1"/>
              <a:t>73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6549" name="Picture 2" descr="http://advertising.microsoft.com/asia/WWImages/Asia/NewsAndEvents/TH-TH%20Feb%20Newsletter%20-%20Research%20-%20Chart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7571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7572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738C21EE-6E69-40EE-8511-9449DDB82D18}" type="slidenum">
              <a:rPr lang="en-US" sz="900">
                <a:solidFill>
                  <a:srgbClr val="898989"/>
                </a:solidFill>
              </a:rPr>
              <a:pPr eaLnBrk="1" hangingPunct="1"/>
              <a:t>74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7573" name="Picture 2" descr="http://www.digithun.com/wp-content/uploads/2014/08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38595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3859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648C89F7-EAA0-48BA-A579-3FEFB2DD5DD8}" type="slidenum">
              <a:rPr lang="en-US" sz="900">
                <a:solidFill>
                  <a:srgbClr val="898989"/>
                </a:solidFill>
              </a:rPr>
              <a:pPr eaLnBrk="1" hangingPunct="1"/>
              <a:t>75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38597" name="Picture 4" descr="http://www.positioningmag.com/sites/default/files/styles/larger/public/media-image/pos/2014/06/3_social_life.png?itok=Jc_sWu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41667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4166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91D24F5A-FB13-42FE-BEA4-636535AF234C}" type="slidenum">
              <a:rPr lang="en-US" sz="900">
                <a:solidFill>
                  <a:srgbClr val="898989"/>
                </a:solidFill>
              </a:rPr>
              <a:pPr eaLnBrk="1" hangingPunct="1"/>
              <a:t>76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41669" name="Picture 2" descr="https://html1-f.scribdassets.com/1gjfbbt22o4m0o18/images/6-be5ec4c0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42691" name="ตัวยึดเนื้อหา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242692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980B3C6A-2901-4B9C-B2B1-05DCC697C2CA}" type="slidenum">
              <a:rPr lang="en-US" sz="900">
                <a:solidFill>
                  <a:srgbClr val="898989"/>
                </a:solidFill>
              </a:rPr>
              <a:pPr eaLnBrk="1" hangingPunct="1"/>
              <a:t>77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42693" name="Picture 2" descr="http://www.healthygamer.net/sites/default/files/ecchaaaphrtikr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5750" y="571500"/>
            <a:ext cx="7315200" cy="4910138"/>
          </a:xfrm>
        </p:spPr>
        <p:txBody>
          <a:bodyPr/>
          <a:lstStyle/>
          <a:p>
            <a:r>
              <a:rPr lang="th-TH" b="1" smtClean="0"/>
              <a:t>การใช้เทคโนโลยีสารสนเทศอย่างไม่เหมาะสมจะมีมากขึ้น</a:t>
            </a:r>
            <a:r>
              <a:rPr lang="th-TH" smtClean="0"/>
              <a:t/>
            </a:r>
            <a:br>
              <a:rPr lang="th-TH" smtClean="0"/>
            </a:br>
            <a:r>
              <a:rPr lang="th-TH" smtClean="0"/>
              <a:t>เทคโนโลยีสารสนเทศที่ก้าวหน้าทำให้ทุกคนสามารถเข้าถึงข้อมูลข่าวสารได้ทุกที่ทุกเวลา การใช้เทคโนโลยีแบบพกพา (</a:t>
            </a:r>
            <a:r>
              <a:rPr lang="en-US" smtClean="0"/>
              <a:t>mobile technology) </a:t>
            </a:r>
            <a:r>
              <a:rPr lang="th-TH" smtClean="0"/>
              <a:t>มากขึ้นและอย่างไม่เหมาะสม ทำให้ปฏิสัมพันธ์ระหว่างบุคคลน้อยลงและอาจก่อให้เกิดปัญหาด้านสังคมตามมา</a:t>
            </a:r>
          </a:p>
          <a:p>
            <a:r>
              <a:rPr lang="th-TH" b="1" smtClean="0"/>
              <a:t>ความไม่เท่าเทียมในการเข้าถึงเทคโนโลยีทางการแพทย์</a:t>
            </a:r>
            <a:r>
              <a:rPr lang="th-TH" smtClean="0"/>
              <a:t/>
            </a:r>
            <a:br>
              <a:rPr lang="th-TH" smtClean="0"/>
            </a:br>
            <a:r>
              <a:rPr lang="th-TH" smtClean="0"/>
              <a:t>คนไทยกลุ่มต่างๆ ยังคงมีความไม่เท่าเทียมในการเข้าถึงเทคโนโลยีทางการแพทย์ เนื่องจากสิทธิในระบบประกันสุขภาพและฐานะทางด้านเศรษฐกิจของผู้ป่วยที่แตกต่างกัน รวมถึงการกระจายของเครื่องมือในสถานพยาบาลที่ไม่ทั่วถึง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785813"/>
            <a:ext cx="7500938" cy="4267200"/>
          </a:xfrm>
        </p:spPr>
        <p:txBody>
          <a:bodyPr/>
          <a:lstStyle/>
          <a:p>
            <a:r>
              <a:rPr lang="th-TH" sz="2800" b="1" smtClean="0">
                <a:latin typeface="AngsanaUPC" pitchFamily="18" charset="-34"/>
                <a:cs typeface="AngsanaUPC" pitchFamily="18" charset="-34"/>
              </a:rPr>
              <a:t>แนวโน้มการรักษาผู้ป่วยที่พึ่งพาเทคโนโลยีชีวภาพทางการแพทย์จะมากขึ้น</a:t>
            </a:r>
            <a:r>
              <a:rPr lang="th-TH" sz="280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th-TH" sz="2800" smtClean="0">
                <a:latin typeface="AngsanaUPC" pitchFamily="18" charset="-34"/>
                <a:cs typeface="AngsanaUPC" pitchFamily="18" charset="-34"/>
              </a:rPr>
            </a:br>
            <a:r>
              <a:rPr lang="th-TH" sz="2800" smtClean="0">
                <a:latin typeface="AngsanaUPC" pitchFamily="18" charset="-34"/>
                <a:cs typeface="AngsanaUPC" pitchFamily="18" charset="-34"/>
              </a:rPr>
              <a:t>ความก้าวหน้าของเทคโนโลยีต่างๆ ที่เกี่ยวข้องกับการแพทย์ เช่น การตรวจคัดกรองและวินิจฉัยโรคล่วงหน้า เซลล์ต้นกำเนิด การรักษาด้วยยีน จะทำให้มีการรักษาตามความต้องการเฉพาะรายมากขึ้น (</a:t>
            </a:r>
            <a:r>
              <a:rPr lang="en-US" sz="2800" smtClean="0">
                <a:latin typeface="AngsanaUPC" pitchFamily="18" charset="-34"/>
                <a:cs typeface="AngsanaUPC" pitchFamily="18" charset="-34"/>
              </a:rPr>
              <a:t>personalized medicine) </a:t>
            </a:r>
            <a:r>
              <a:rPr lang="th-TH" sz="2800" smtClean="0">
                <a:latin typeface="AngsanaUPC" pitchFamily="18" charset="-34"/>
                <a:cs typeface="AngsanaUPC" pitchFamily="18" charset="-34"/>
              </a:rPr>
              <a:t>สิ่งที่จำเป็นต้องให้ความสำคัญคือจริยธรรมและการรักษาความลับของผู้ป่วย</a:t>
            </a:r>
          </a:p>
          <a:p>
            <a:r>
              <a:rPr lang="th-TH" sz="2800" b="1" smtClean="0">
                <a:latin typeface="AngsanaUPC" pitchFamily="18" charset="-34"/>
                <a:cs typeface="AngsanaUPC" pitchFamily="18" charset="-34"/>
              </a:rPr>
              <a:t>จะมีบริการการแพทย์ทางไกล (</a:t>
            </a:r>
            <a:r>
              <a:rPr lang="en-US" sz="2800" b="1" smtClean="0">
                <a:latin typeface="AngsanaUPC" pitchFamily="18" charset="-34"/>
                <a:cs typeface="AngsanaUPC" pitchFamily="18" charset="-34"/>
              </a:rPr>
              <a:t>telemedicine) </a:t>
            </a:r>
            <a:r>
              <a:rPr lang="th-TH" sz="2800" b="1" smtClean="0">
                <a:latin typeface="AngsanaUPC" pitchFamily="18" charset="-34"/>
                <a:cs typeface="AngsanaUPC" pitchFamily="18" charset="-34"/>
              </a:rPr>
              <a:t>และการดูแลผู้ป่วยทางไกล (</a:t>
            </a:r>
            <a:r>
              <a:rPr lang="en-US" sz="2800" b="1" smtClean="0">
                <a:latin typeface="AngsanaUPC" pitchFamily="18" charset="-34"/>
                <a:cs typeface="AngsanaUPC" pitchFamily="18" charset="-34"/>
              </a:rPr>
              <a:t>telecare) </a:t>
            </a:r>
            <a:r>
              <a:rPr lang="th-TH" sz="2800" b="1" smtClean="0">
                <a:latin typeface="AngsanaUPC" pitchFamily="18" charset="-34"/>
                <a:cs typeface="AngsanaUPC" pitchFamily="18" charset="-34"/>
              </a:rPr>
              <a:t>เพิ่มขึ้น</a:t>
            </a:r>
            <a:r>
              <a:rPr lang="th-TH" sz="280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th-TH" sz="2800" smtClean="0">
                <a:latin typeface="AngsanaUPC" pitchFamily="18" charset="-34"/>
                <a:cs typeface="AngsanaUPC" pitchFamily="18" charset="-34"/>
              </a:rPr>
            </a:br>
            <a:r>
              <a:rPr lang="th-TH" sz="2800" smtClean="0">
                <a:latin typeface="AngsanaUPC" pitchFamily="18" charset="-34"/>
                <a:cs typeface="AngsanaUPC" pitchFamily="18" charset="-34"/>
              </a:rPr>
              <a:t>การแพทย์ทางไกลและการดูแลผู้ป่วยทางไกลเป็นปัจจัยหนึ่งที่จะช่วยลดความคับคั่งของการใช้บริการในสถานพยาบาล ช่วยให้ผู้ป่วยดูแลสุขภาพตนเองในเบื้องต้นได้ ช่วยลดความแออัดของผู้สูงอายุในสถานดูแลผู้สูงอายุ เนื่องจากบุคลากรทางการแพทย์สามารถให้คำแนะนำและบริการบางประเภทโดยใช้เทคโนโลยีสารสนเทศ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7305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73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7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916832"/>
            <a:ext cx="8316913" cy="4395788"/>
          </a:xfrm>
        </p:spPr>
        <p:txBody>
          <a:bodyPr/>
          <a:lstStyle/>
          <a:p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การใช้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IT – 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แชร์/โพ</a:t>
            </a:r>
            <a:r>
              <a:rPr lang="th-TH" altLang="en-US" dirty="0" err="1" smtClean="0">
                <a:latin typeface="Tahoma" pitchFamily="34" charset="0"/>
                <a:cs typeface="Tahoma" pitchFamily="34" charset="0"/>
              </a:rPr>
              <a:t>สข้อ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ความที่ไม่เหมาะสม</a:t>
            </a:r>
          </a:p>
          <a:p>
            <a:pPr>
              <a:buFont typeface="Monotype Sorts"/>
              <a:buNone/>
            </a:pP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               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_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 ถูกด่า/ถูกประจาน</a:t>
            </a:r>
          </a:p>
          <a:p>
            <a:pPr>
              <a:buFont typeface="Monotype Sorts"/>
              <a:buNone/>
            </a:pP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               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_ 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เปิดเผยความลับผู้รับบริการ</a:t>
            </a:r>
          </a:p>
          <a:p>
            <a:pPr>
              <a:buFont typeface="Monotype Sorts"/>
              <a:buNone/>
            </a:pP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               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_ 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ใช้เวลากับ สื่อ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IT </a:t>
            </a:r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เกินสมควร</a:t>
            </a:r>
          </a:p>
          <a:p>
            <a:r>
              <a:rPr lang="th-TH" altLang="en-US" dirty="0" smtClean="0">
                <a:latin typeface="Tahoma" pitchFamily="34" charset="0"/>
                <a:cs typeface="Tahoma" pitchFamily="34" charset="0"/>
              </a:rPr>
              <a:t>มีปัญหาถูกลักลอบถ่ายภาพ/บันทึก วี ดี โอ ขณะให้บริการการรักษาพยาบาล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467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762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025525"/>
            <a:ext cx="5148262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3213100"/>
            <a:ext cx="4241801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4781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478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6858000" cy="67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ชื่อเรื่อง 1"/>
          <p:cNvSpPr>
            <a:spLocks noGrp="1"/>
          </p:cNvSpPr>
          <p:nvPr>
            <p:ph type="title"/>
          </p:nvPr>
        </p:nvSpPr>
        <p:spPr>
          <a:xfrm>
            <a:off x="571500" y="2857500"/>
            <a:ext cx="7958138" cy="715963"/>
          </a:xfrm>
        </p:spPr>
        <p:txBody>
          <a:bodyPr/>
          <a:lstStyle/>
          <a:p>
            <a:r>
              <a:rPr lang="th-TH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สุขภาพและการเจ็บป่วย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4985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4986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F26712AC-E8ED-425B-BBCA-EE5E26B3A9D2}" type="slidenum">
              <a:rPr lang="en-US">
                <a:solidFill>
                  <a:srgbClr val="898989"/>
                </a:solidFill>
              </a:rPr>
              <a:pPr eaLnBrk="1" hangingPunct="1"/>
              <a:t>84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98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57165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Tx/>
              <a:buNone/>
              <a:defRPr/>
            </a:pPr>
            <a:r>
              <a:rPr lang="th-TH" sz="3600" b="1" i="1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แนวโน้มการเปลี่ยนแปลงด้านสุขภาพของประชากร</a:t>
            </a:r>
            <a:r>
              <a:rPr lang="th-TH" sz="3600" b="1" i="1" dirty="0" smtClean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ไทย</a:t>
            </a:r>
            <a:endParaRPr lang="th-TH" b="1" dirty="0" smtClean="0">
              <a:solidFill>
                <a:srgbClr val="0099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>
              <a:defRPr/>
            </a:pPr>
            <a:r>
              <a:rPr lang="th-TH" sz="4000" i="1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คนไทยมีแนวโน้มป่วยและเสียชีวิต</a:t>
            </a:r>
            <a:r>
              <a:rPr lang="th-TH" sz="4000" i="1" dirty="0" smtClean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ด้วย</a:t>
            </a:r>
          </a:p>
          <a:p>
            <a:pPr marL="0">
              <a:buFontTx/>
              <a:buNone/>
              <a:defRPr/>
            </a:pPr>
            <a:r>
              <a:rPr lang="th-TH" sz="4000" i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โรคไม่ติดต่อ ( </a:t>
            </a:r>
            <a:r>
              <a:rPr lang="en-US" sz="4000" i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NCD )</a:t>
            </a:r>
            <a:r>
              <a:rPr lang="th-TH" sz="4000" i="1" dirty="0" smtClean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เพิ่มขึ้น</a:t>
            </a:r>
            <a:endParaRPr lang="th-TH" sz="4000" i="1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>
              <a:defRPr/>
            </a:pPr>
            <a:r>
              <a:rPr lang="th-TH" sz="4000" i="1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จำนวนคนพิการมีแนวโน้มเพิ่มขึ้น</a:t>
            </a:r>
          </a:p>
          <a:p>
            <a:pPr marL="0">
              <a:defRPr/>
            </a:pPr>
            <a:r>
              <a:rPr lang="th-TH" sz="4000" i="1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แนวโน้มโรคระบาดและโรคอุบัติใหม่</a:t>
            </a:r>
          </a:p>
          <a:p>
            <a:pPr marL="0">
              <a:defRPr/>
            </a:pPr>
            <a:r>
              <a:rPr lang="th-TH" sz="4000" i="1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การบาดเจ็บและอุบัติเหตุมีแนวโน้มลดลง</a:t>
            </a:r>
            <a:endParaRPr lang="en-US" sz="4000" i="1" dirty="0">
              <a:solidFill>
                <a:srgbClr val="00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>
              <a:defRPr/>
            </a:pPr>
            <a:r>
              <a:rPr lang="th-TH" sz="4000" i="1" dirty="0">
                <a:solidFill>
                  <a:srgbClr val="00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คนไทยมีแนวโน้ม</a:t>
            </a:r>
            <a:r>
              <a:rPr lang="th-TH" sz="4000" i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ป่วยทางจิตเพิ่มขึ้น</a:t>
            </a:r>
            <a:endParaRPr lang="en-US" sz="4000" i="1" dirty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190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190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F3D301EE-0516-44F3-B7F8-DDD5591C8EB6}" type="slidenum">
              <a:rPr lang="en-US">
                <a:solidFill>
                  <a:srgbClr val="898989"/>
                </a:solidFill>
              </a:rPr>
              <a:pPr eaLnBrk="1" hangingPunct="1"/>
              <a:t>86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1909" name="Picture 2" descr="http://thaipublica.org/wp-content/uploads/2014/07/%E0%B8%9B%E0%B8%B1%E0%B8%8D%E0%B8%AB%E0%B8%B2%E0%B8%AA%E0%B8%B8%E0%B8%82%E0%B8%A0%E0%B8%B2%E0%B8%9E%E0%B8%82%E0%B8%AD%E0%B8%87%E0%B8%84%E0%B8%99%E0%B9%84%E0%B8%97%E0%B8%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293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293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59E1A1F1-6E1D-472F-9E0E-DFE14FC9B9C6}" type="slidenum">
              <a:rPr lang="en-US">
                <a:solidFill>
                  <a:srgbClr val="898989"/>
                </a:solidFill>
              </a:rPr>
              <a:pPr eaLnBrk="1" hangingPunct="1"/>
              <a:t>87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29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395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395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D1A96F8C-B5E8-4E0B-AB8F-3DE62F42D834}" type="slidenum">
              <a:rPr lang="en-US">
                <a:solidFill>
                  <a:srgbClr val="898989"/>
                </a:solidFill>
              </a:rPr>
              <a:pPr eaLnBrk="1" hangingPunct="1"/>
              <a:t>88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39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497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4980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B0389B95-C869-45AA-9440-7B4F93FAA599}" type="slidenum">
              <a:rPr lang="en-US">
                <a:solidFill>
                  <a:srgbClr val="898989"/>
                </a:solidFill>
              </a:rPr>
              <a:pPr eaLnBrk="1" hangingPunct="1"/>
              <a:t>89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4981" name="Picture 2" descr="http://www.vcharkarn.com/media/images/dd342d63a065f41303ae7f5fe8eee3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7408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74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036050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i="1" smtClean="0">
                <a:latin typeface="Tahoma" pitchFamily="34" charset="0"/>
                <a:cs typeface="Tahoma" pitchFamily="34" charset="0"/>
              </a:rPr>
              <a:t>พฤติกรรมการบริโภคไม่เหมาะสม</a:t>
            </a:r>
          </a:p>
        </p:txBody>
      </p:sp>
      <p:pic>
        <p:nvPicPr>
          <p:cNvPr id="256003" name="Picture 4" descr="http://www.josephflake.com/wp-content/uploads/2013/08/TheEmerald-Chap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84638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5"/>
          <p:cNvSpPr/>
          <p:nvPr/>
        </p:nvSpPr>
        <p:spPr>
          <a:xfrm>
            <a:off x="539750" y="3284538"/>
            <a:ext cx="2879725" cy="46196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i="1" dirty="0">
                <a:solidFill>
                  <a:srgbClr val="FF0000"/>
                </a:solidFill>
                <a:cs typeface="JasmineUPC" pitchFamily="18" charset="-34"/>
              </a:rPr>
              <a:t>การบริโภคผักและผลไม้น้อย </a:t>
            </a:r>
          </a:p>
        </p:txBody>
      </p:sp>
      <p:pic>
        <p:nvPicPr>
          <p:cNvPr id="256005" name="Picture 2" descr="https://thoyz.wikispaces.com/file/view/5555.jpg/352448946/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1438"/>
            <a:ext cx="19224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708400" y="3213100"/>
            <a:ext cx="3028950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i="1" dirty="0">
                <a:solidFill>
                  <a:srgbClr val="FF0000"/>
                </a:solidFill>
                <a:cs typeface="JasmineUPC" pitchFamily="18" charset="-34"/>
              </a:rPr>
              <a:t>การออกกำลังกายไม่เพียงพอ</a:t>
            </a:r>
            <a:endParaRPr lang="en-US" sz="2400" b="1" i="1" dirty="0">
              <a:solidFill>
                <a:srgbClr val="FF0000"/>
              </a:solidFill>
              <a:cs typeface="JasmineUPC" pitchFamily="18" charset="-34"/>
            </a:endParaRPr>
          </a:p>
        </p:txBody>
      </p:sp>
      <p:pic>
        <p:nvPicPr>
          <p:cNvPr id="256007" name="Picture 10" descr="http://joel224.com/joellady/wp-content/uploads/2013/09/%E0%B8%A5%E0%B8%94%E0%B8%99%E0%B9%89%E0%B8%B3%E0%B8%AB%E0%B8%99%E0%B8%B1%E0%B8%81%E0%B8%AD%E0%B8%A2%E0%B9%88%E0%B8%B2%E0%B8%87%E0%B9%84%E0%B8%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44675"/>
            <a:ext cx="18526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14"/>
          <p:cNvSpPr/>
          <p:nvPr/>
        </p:nvSpPr>
        <p:spPr>
          <a:xfrm>
            <a:off x="6372225" y="1268413"/>
            <a:ext cx="2565400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h-TH" sz="2400" b="1" i="1" dirty="0">
                <a:solidFill>
                  <a:srgbClr val="FF0000"/>
                </a:solidFill>
                <a:cs typeface="JasmineUPC" pitchFamily="18" charset="-34"/>
              </a:rPr>
              <a:t>ภาวะน้ำหนักเกินและอ้วน</a:t>
            </a:r>
            <a:endParaRPr lang="en-US" sz="2400" b="1" i="1" dirty="0">
              <a:solidFill>
                <a:srgbClr val="FF0000"/>
              </a:solidFill>
              <a:cs typeface="JasmineUPC" pitchFamily="18" charset="-34"/>
            </a:endParaRPr>
          </a:p>
        </p:txBody>
      </p:sp>
      <p:pic>
        <p:nvPicPr>
          <p:cNvPr id="256009" name="Picture 6" descr="https://fbcdn-sphotos-g-a.akamaihd.net/hphotos-ak-snc6/281804_462816000407425_8442048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25415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8"/>
          <p:cNvSpPr/>
          <p:nvPr/>
        </p:nvSpPr>
        <p:spPr>
          <a:xfrm>
            <a:off x="684213" y="5157788"/>
            <a:ext cx="3743325" cy="954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i="1" dirty="0">
                <a:solidFill>
                  <a:srgbClr val="FF0000"/>
                </a:solidFill>
                <a:cs typeface="JasmineUPC" pitchFamily="18" charset="-34"/>
              </a:rPr>
              <a:t>การสูบบุหรี่และดื่มสุราหรือเครื่องดื่มที่มีแอลกอฮอล์</a:t>
            </a:r>
          </a:p>
        </p:txBody>
      </p:sp>
      <p:pic>
        <p:nvPicPr>
          <p:cNvPr id="256011" name="Picture 8" descr="http://www.pattanakit.net/images/1183418284/man_with_empty_pockets_h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89363"/>
            <a:ext cx="18732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6084888" y="4581525"/>
            <a:ext cx="3059112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b="1" i="1" dirty="0">
                <a:solidFill>
                  <a:srgbClr val="FF0000"/>
                </a:solidFill>
                <a:cs typeface="JasmineUPC" pitchFamily="18" charset="-34"/>
              </a:rPr>
              <a:t>ปัญหาทางจิต (อารมณ์ ) และการใช้ชีวิต</a:t>
            </a:r>
            <a:endParaRPr lang="en-US" b="1" i="1" dirty="0">
              <a:solidFill>
                <a:srgbClr val="FF0000"/>
              </a:solidFill>
              <a:cs typeface="JasmineUPC" pitchFamily="18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702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7028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84653FD6-B637-4667-852A-DA1EC9D64A46}" type="slidenum">
              <a:rPr lang="en-US">
                <a:solidFill>
                  <a:srgbClr val="898989"/>
                </a:solidFill>
              </a:rPr>
              <a:pPr eaLnBrk="1" hangingPunct="1"/>
              <a:t>91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7029" name="Picture 2" descr="http://www.goface.in.th/_files/news/_0_20130805-100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805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805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AD9B0861-F485-4972-8A78-3C9EA4465739}" type="slidenum">
              <a:rPr lang="en-US">
                <a:solidFill>
                  <a:srgbClr val="898989"/>
                </a:solidFill>
              </a:rPr>
              <a:pPr eaLnBrk="1" hangingPunct="1"/>
              <a:t>92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8053" name="Picture 2" descr="http://www.thaihealth.or.th/data/content/21450/cms/21450_thaihealth_bdehimsuvw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907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907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18400" y="6602413"/>
            <a:ext cx="479425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4282CDC1-4925-483B-B858-718107CEFB58}" type="slidenum">
              <a:rPr lang="en-US">
                <a:solidFill>
                  <a:srgbClr val="898989"/>
                </a:solidFill>
              </a:rPr>
              <a:pPr eaLnBrk="1" hangingPunct="1"/>
              <a:t>93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59077" name="Picture 2" descr="http://www.thaihealth.or.th/data/content/21451/cms/21451_thaihealth_cgfetodaily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2857500"/>
            <a:ext cx="8572500" cy="715963"/>
          </a:xfrm>
        </p:spPr>
        <p:txBody>
          <a:bodyPr/>
          <a:lstStyle/>
          <a:p>
            <a:pPr algn="ctr"/>
            <a:r>
              <a:rPr lang="th-TH" sz="6600" b="1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งบประมาณและ</a:t>
            </a:r>
            <a:br>
              <a:rPr lang="th-TH" sz="6600" b="1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6600" b="1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ทรัพยากรให้บริการ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112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1124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1C00BB35-C91A-4E30-8A73-863E10704974}" type="slidenum">
              <a:rPr lang="en-US">
                <a:solidFill>
                  <a:srgbClr val="898989"/>
                </a:solidFill>
              </a:rPr>
              <a:pPr eaLnBrk="1" hangingPunct="1"/>
              <a:t>95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61125" name="Picture 2" descr="http://thaipublica.org/wp-content/uploads/2015/01/16-%E0%B8%9B%E0%B8%A3%E0%B8%B0%E0%B9%80%E0%B8%97%E0%B8%A8%E0%B8%97%E0%B8%B5%E0%B9%88%E0%B8%88%E0%B9%88%E0%B8%B2%E0%B8%A2%E0%B8%84%E0%B9%88%E0%B8%B2%E0%B8%95%E0%B8%B1%E0%B8%A7%E0%B9%81%E0%B8%9E%E0%B8%97%E0%B8%A2%E0%B9%8C%E0%B8%AA%E0%B8%B9%E0%B8%87%E0%B8%97%E0%B8%B5%E0%B9%88%E0%B8%AA%E0%B8%B8%E0%B8%94%E0%B9%83%E0%B8%99%E0%B9%82%E0%B8%A5%E0%B8%81%E0%B8%95%E0%B9%88%E0%B8%AD%E0%B8%9B%E0%B8%B5-%E0%B9%82%E0%B8%94%E0%B8%A2%E0%B9%80%E0%B8%89%E0%B8%A5%E0%B8%B5%E0%B9%88%E0%B8%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2147" name="ตัวยึด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2148" name="ตัวยึด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2149" name="ตัวยึดข้อความ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2150" name="ตัวยึดเนื้อหา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62151" name="Picture 2" descr="http://thaipublica.org/wp-content/uploads/2012/05/%E0%B8%A2%E0%B8%B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317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3172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47E83F5B-7AE4-47F6-BA97-AE4855FFC3F7}" type="slidenum">
              <a:rPr lang="en-US">
                <a:solidFill>
                  <a:srgbClr val="898989"/>
                </a:solidFill>
              </a:rPr>
              <a:pPr eaLnBrk="1" hangingPunct="1"/>
              <a:t>97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63173" name="Picture 2" descr="http://thaipublica.org/wp-content/uploads/2014/07/%E0%B8%AA%E0%B8%A0%E0%B8%B2%E0%B8%9E%E0%B9%82%E0%B8%94%E0%B8%A2%E0%B8%A3%E0%B8%A7%E0%B8%A1%E0%B8%82%E0%B8%AD%E0%B8%87%E0%B8%A3%E0%B8%B0%E0%B8%9A%E0%B8%9A%E0%B8%AA%E0%B8%B2%E0%B8%98%E0%B8%B2%E0%B8%A3%E0%B8%93%E0%B8%AA%E0%B8%B8%E0%B8%82%E0%B9%84%E0%B8%97%E0%B8%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419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4196" name="ตัวยึดหมายเลขภาพนิ่ง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  <a:cs typeface="Angsana New" pitchFamily="18" charset="-34"/>
              </a:defRPr>
            </a:lvl9pPr>
          </a:lstStyle>
          <a:p>
            <a:pPr eaLnBrk="1" hangingPunct="1"/>
            <a:fld id="{4D5041B4-94EF-4449-AE0B-9A1AA79B9C47}" type="slidenum">
              <a:rPr lang="en-US">
                <a:solidFill>
                  <a:srgbClr val="898989"/>
                </a:solidFill>
              </a:rPr>
              <a:pPr eaLnBrk="1" hangingPunct="1"/>
              <a:t>98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64197" name="AutoShape 2" descr="data:image/jpeg;base64,/9j/4AAQSkZJRgABAQAAAQABAAD/2wCEAAkGBxQSEBISEhMWFRUXGBcXGBcVFh4XHxkbGB4XFhgeGR8YHSggHRslHRoZIjEhJykrMC4uHiAzODMtNygtLisBCgoKDg0OGxAQGi0lHyUtKy0tLS0rKystLi0tLjArLS0tLS8tKysrLS0tLS0tLS0tKy0uLS0tLSsuLS0tLS0vK//AABEIAQsAvQMBIgACEQEDEQH/xAAcAAABBQEBAQAAAAAAAAAAAAAAAQMEBQcGAgj/xABNEAACAgAEAwQECgYHBgUFAAABAgMRAAQSIQUxQQYTIlEHMmFxFCMzNUJzgZGxshdUcpLB0hUkUmJ0obM0Q5Si0dMIFlOC8SWDhMLw/8QAGgEBAAMBAQEAAAAAAAAAAAAAAAECBQMEBv/EACoRAQEAAQIEBQMFAQAAAAAAAAABAgQRAxIhMQUyQXHBIjNRE0JhsfCB/9oADAMBAAIRAxEAPwDZycF4DhMSFvBeEwYBbwXhMGAW8F4TBgFvBeEwYBbwXhMGAW8F4TBgFvBeEwYBbwXhMGAW8F4hcR4rBl9PfzxQ6r097IseqqvTqIurHLzxKikDKGUhlIsFTYI8wRsRgPd4LwmDALeC8JgwCnHPdtp5osv30UhVIjrlCkK7r6oCMUYLROrlvQFgE46E45/t8f8A6ZnD5Rk9ByIJ57D3nAPScYy2TqDM55O8rVeZliRyCTVhQgroDXTriTneO5aGRYpczDHI1FUeVVY3sKDG9zyxx/bTOQJk34ll3nWbMhREY5XCvJoPda4y/dGlTyOrYDUSAYPFIcxJmuOBHCZeIM0oKg99rykQC7j6IjPUV3l71iBozZ+ISGIyoJAneGMuNQS61abvTe18sRs7x/KwiNps1BGJBqQvKih123Wzuu43G2+OLlzcEOflknzEEP8AUoFVZ30s5dJATFciqPVUE6WJ5WLrHnhnEhl8zk1nny+WhHDcrrE+iNpiRMukFwGOghTWqlsjSddrI7niPGcvlwpnzEMQf1TJIqav2dR36csUnbPtM+VjgeHuSkur415ItIoKVCrJmIQ+oE7h9q5G8cbwn4QZOHQ5VzHM/DuHknQGCxKc0JC5YeEBmiNc3IC7AkrIMsanhQkligirOl5JJjBaLPGDGrKwuwb0WPVB3ClWDtuA9pEmykGYmaKEys6AGVKZkd08BDENYQtQJrzNXifJxrLLCMw2YhEJ5SmVQh6bNdHcHrjLtDd1kIcoBco4mkAVFZChzsLjdgyrF3KsddGl5AkgGwzgmD5aKFlM75/ORiSgAp03LIBR0nQJCKGxOIHfScfyqwrmGzMAhY6Vl71dBO+wa6J2O3sOKzhXaGCOEyZnPZYiSfMGJzOmkx94xjVTYB0oVBHTFRwbgyMud+Fu7vl8yJDLCzwNrGTyqyOvcMptgW2HOztvib2RlWfh75gjWW+FxpI+lnMKyzd2rOL1AKBvZBO9nEhrtd2rngzHcZdYWPdd4NTwsznxkgI+ZiZQAoOsK92dtt4UvbbMJmIYGSAlhBSmWANL3ixlmBbMqyHUWAXun1UKO+1NnMpku5yrZl4o9XDIpPjHAE8gRFVfjDpNaIidADNpQEkCj0fanMxZfhSKyVJmRAnhUAvKUQguTVtpjrqxoAAmhiB1OZ4vl43KPmIUYaQVaRVI17JYJsajy88M9puOR5HKy5qaykYFhRuSxCqB7SSMZ12hSWR+MiI1HEudecmMUS+WjWNVZlssas6SNIQXeoDF36ZfmGf/AOx/qR4CE3pPnhTL5jO8MfL5ScqEmE6yEahqUlAoPqgnejQNXjpMj2vEnF8zwzuSDBEJTLrsNYhNadO3yvO+nt2zHt/w6WHs3lTNmHneWbLP4vVjBgk0pGOihQPebPXFpnOLR8M7UZrM5wtHDPllWOTQzA0uXH0QTziYbezATe2/Hoc5BxmB8pGZMjHpSWTTIbkOklLS4zsDsT08sN9n+2cfDMpwjJ/B3kE+W70FGttchdgippOovJsNwBq9mOaXNmVe1EpRo+8jicK4pgrMShYdCVKmul1ifwr5y7Mf4IflmwHY8F9IxbMZjLZ3JyZSWGF561iXUiDW1EKu+ncVYNHcHbCcD9IE+YymYzp4e0eWjhmljkOYU94YjRQqE1ITR3ojY88VXFtX/mhtCh2/o99KNyZqelPsJ2xxHZbjeTyvCOIxTTSpnJUniOWYOEBYaV0IF0qb5kkEUR5WG59k+NjPZKDNhO7EoY6C2qqZk50L9W+WLbHL+jDJvDwjJRyKVcRklSKI1u7ix0NMNsdRiQpwhGFOEwBWEr/PngVwbog1saPL34XAIUB5gH7MDKDzAPv3wxms7HG0auwUyHSgN+I7DavePvxIwBhCg5UPuwuDAFYTSPLC4MADBWDBgEKDbYbctsLgxAn4zAqTP3gYQmpQgMhQ3VFUBa/ZV4CfWEIvnvgU2ARyO4x6wHkqCKIFe7CSRq1alBo2LF0fMX1x7wmAQqN9hvz25+/BoG2w25bYjPxGITLAZF71hYjvxEUxuugpW589J8sSsAmkXdb+eG3yyFtRRSw+kVBP31eHcGAMGDBgFOIuegkcL3cpiINkhFfUKIrxctyDfsrriUcROIcRigCmV9AYlV2JsgM5GwP0VY/ZiZvv0Fd2cTTJmwWDsJVDsBGpZhHHZYRGwT5PR8tqxH41wrMyTStGY+6aONdBlljYle/1bpYQeNBaizvZ8IBb4b2ggRs1I83gZ9anxN4FhjkOwjBXwnVRLHfn0Fjn1YuSubWP1aQhdhVdTdkm7922LZy79URDfgkrFSdI0vCy/HSNpX4sTjxL4mqPwud7Zj4etjwHJyRRFZW1MWLE62fmBdFtwC2ptPIXQ5YrpmkBU/D1ILgCkVvWDEaqb1aKt05c6NY9EMpYfDR8ZstLqp6LWTZAXQORAGw9xol0GDHOQyFxo+HajqZWYIFFAAEWNgefiHM3XIgPzKdACZxUCISwXS5pdRY7ktQBX2jSPPAXmDHNZqF5EV1zSlSJNKONOu6Sr1gdGF/3tiNjh5+BTMrg5phrKk6QVrTpoDxbClogUDZ88Bf4iZrJmRxrKtEAp0FTfeKwdW1BuQoeGufXphOGZN4gVaUyDbSCPVAFVZJZum5JOI3EOIgTCAuIvCknea0s/GLGE0NvTE1q9tc8Vy226unCmVy+n/f7+OpchCLkhUVlwihNOw8WvvNMgeyeXQV0J6VvD+BTpGokdXkLW7l38KmAIwjBHLvehrw7k3ti1gzkBiZYGTSqFgIgDpU6qKqvmVagOZBxV/BtWiBc79AjTp1BhYUW2q7HKtVnc+eE7HEt5rvDEvA85pk0vGGdF27xgFcxvE4BEdlFJDKx3NkbUMOR8FzPfmSQoymUPpE8iBAGzBsaEHeeB4hofbwneqAcjoSEDOAHWVciMAWAGUEk6RSgLfvGxwmUHdRy/wBeJWIDUSgNUNZI6tq956gb4s5o47OZlVCrMCL5tI5K6BKsVa1Yk6e5DGwSdbX0PrMcAzTXUwX1zYYm2JdkNaKU7qtjxALdk4nZRzbIM4CWjpBoA0lidBF7FhVaLvYbC8eM5KEUE5/TprVQV2bSKYULNk2dht9mAiZrgmbdmYSRoQsiKVckkMMyFJ1R7EFoGqyt6tjpBMnh/Bp0zEcrSDQpf4sMW8L99pFlRsuqMAcjRNeFcSEk8R1ZwVY8lFMARpN1XLf7OuG5IfGrnOr4a03p+kPFZ1b3W3kL9+AvsGOa1AOAc8rOQURtAvUx1DdTpI0giq5kb2QDc8KlDK/xnelXZS2nTRFWB5geftwEzBgwYBThMKcM5nMpGAXYKCQovqTZA/yOID14jyZKNiWKAltNnz06gt+7Ufvwxl+MQSMqpKrFq0gdbXvBX/t392Fm4kqSlHpFCq3eOyqp1EgAWedjCWXsbhOEQhdITw1QGpqA8J2323VT9mPA4Hl7vulvzs/9cSG4hECQZYwQQpt1FE3QO+xNHb2HC/DY/F8YnhIDeMeEnYA77EnzxIZbhEJFGMVd1Z52T5+Z/DyGFi4XEpYqgGoFW3JDA7UQTR2/j5nB/ScWpgXQBdI1F1ouxcaOfrjTy9o9uCfiKqY6pgzFSystLpDXq35WrD2Eb4BJOEwsAGjDABgNRJPjOptybNnc774m4quH8dSWNHA0lig0Myahq5mgx2BDj26GIsb4sYJ1ddSMrqeqkMNtjuNsA5jyUB3IB+z7fxx6x4imVtWkg6SVNdCOYPt3GITNyiMdAB02GIicIgBBESghgwNfSB1A++98PT5oLrA8bqhfu1I1MNwK1EDcihZAvDGX4tEyBmkjTwqxBkXwhqK6rIqwVO9cxhC7+r2/C4TdxqbZmO30n9Y+8+ePKcJhFVEoo6hQ5Hbf37D7hh34fFdd7HfKta3yvlflvhRnI9vjE3GoeMbjc2N9xSsb9h8sSg0vCoQyv3S6loqa3FbCvcNsejw2KiO7Wjdj9oMG+8M1+/Ho8QiHOWMb16687K1z52CPeCOmPOZ4jGiOxcHQCWCkM2wUnYHnTL+8vngEbhkR5xg3zBsg35gmjjyeEwk6jGpNg2bO43B36jp5Y9ZbicTxiQOFBGo6yFKii/iBO3hBPuF8se2z8QJBljBAJILrsF9YnfkOvlgGv6Igqu6St9q6NVgeQNcsSYIFQEIoUEliB5ncn3k4hR8XTvJUeowmind00ya9YGmm5ho3FGjtixwBgwYMApwzmcwqAFr3IUUpbc2d6Bobc8PHDOZn0AHS7WQvgF1d7n2bc/diKIEnEElUxx6w7qQpMckdFkLC20+Hbr0O3PbDfFOFiXZpApaIxAFFkp+ayLr+kvj99+zDk2cMyNEIZkMildUkdKupC3iproeqa67e3EfiqQK8ffROzKgp0B0itS89Q0ncnz8iSMVx6oiJL2UjqT42zJJI5Mo7wXI0jABS4AoPQqrKgm7IPt+zqt3gM4bUxItdRUMZmYbvvQmOmgApVTR6rFmoiqO2XlvSoIvUBtp31srEhb3K3sepFkQy/dqEy8ugaVFeEgG+VuCORv7Rve90mG7MoVcLmWBa1bXf9nMRsANa7BZthuvhDUbvD44OkZLPmQRqeYho00hO8kklFDoVl0knrv1rDU8kDySPJl2pgaYEszBaewAaUWX2Bs1y3xZ5LhGX0FliK94jKQ13pc2wIJ2N88BWrwGEtGe+Gsq+ilVPCZe+FKK9QOEHkGP9o4uODZQQx6O8EhuyRfRUQes7MfCq2SxJJvrjweA5eiO72JBrU3MGx18/4eWJGW4bFGQUQAgUNzsPEa5/3j//AAGAlYq8tnkQyhyflHI2dthoX+wK3YbC/ed6tMLeK5S3svjlJvLFblcwHzDFSSvd1vqG4dlOxUDpzv7K3xXN2YQrEHmNRrGHKARFzHR1O0ZDAlQo57LfRjizZf6y5N6e5G9NXrNe96brpV4oOGZ3Ld5pXvSJY29bSylna9NBSC9b+QGIw326p4u282/ETcvwBVeHRLH4Uh8PcxsX7oMpkBO4Y6l8e9UOd49SdmrupFBFhPitkQjMKRWvc1mGFggbLtzuvD5Rl+Vl01beLeLUUX6K2NRBGoGvW3JOHs1mss4S3kDABERD4mW+7Vt1uyCCb5bYu5pqdnY7zGl95FlVqAOjvgnIXtyLV1LseuGp+y2otUpQFifBGAdJaF1F36y9yoDeQG228TXlAQgklo3b77bKAtlLYMp577Lz2GH3zGWMVq0zqvjTR9JnUhVXYAmlNA7WfPkHodl0ZkZJjoUkMgVXD18JjYOTZY1MUNn6PmdvS9k0GW+D6yQSWLMtli0LQMW0kbsWZyQRuTVc8MRrlCwHeTEhdRBDEaRanVSaSSXo9TtzAGHVmyjAxq776QQEO5TUeejdtyT126b2CZns2JBJGcxTslkIKIJknfVp12UImkTSSQfOxjpTjmZMzlCwuSTUECCkbwhAPEPBQI1Ak8t8eeH53KxMXEspHrW2pwwYLu3gpaL7Cx/ngOnwY8QTK6hlNqeRHXHvAKcJhThMAYCMVnHuNJlVi1DU8sgiiTUqa3IJA1OQBsDuetAbkDDnBeKpmYy6Vas0cihg+iRPXQlSQSL5jAWF4LwmDALeEwYMAYMGDAGDBiLnuIRw13jabDEbE7INTcgeQxFsncSW5GsVEQzOreOIi71NWoXZqloHTsLuzRN+cocXhJYa/VDs2xFCOtZ5dLGJeXmDqHW6O4tSu3uYA4Sy9jbZX/1jST3cQNHars1YF6h9Lw37L64jpncwY9YhTUSygEEUdRQXZurBtqrcEWLOLvBiRSSR5ruwQEZw+ojwqunSCEGxOkPtdhvDd71j0/wtmWo40UGzRBugw0sCTYJINgg7ffcSOFBZiAACSSaAA3JJPIYj8OzyTp3kbBk1OoYEEHQxQ0QfMHAQYfhQSW44i9+Czs1sbvSBQC1XXzxGjiziHZI2IZiWYqveWNK2FB0geHYVsNySTfQYMBQac3cuqNXVq0oSqhKCilKkGi1tZJPu2GJuTM7SfGxoqU3qkHUbXTfUEANyNbjn0ssNT5pEKK7qpc6UBNFmomlHMmgTt0BOAdwYMGAU4TCnCYDNPS5n1mfK8Ny8YlzzuHjJP+ziiDI1dasi9gF1cwtueh7iMMcc/DO6MGYy7uXV/WlFgGQ+3kCBYA00SDiXFxDhmUz2azXxnwiU6ZGKs2nTswTyBIBPuFUNsRBxbhOY4rlc2DL8KHxKUjKrF/ApfzIBYX5He6FW5MvwNHwYMGKgwYMGAMGDBgDFaZTA8rMHYOS692sklBFFgjcKT0C1fvxZYgz59lZgMvK1aqKhaalDbW3UnSPaPtxXJMSstmA9kBhTFfEpW66i+Y8jjl4+A5rRCqyd18XCspEhk3TShEYKil0oOtEty2Ja+hjLzCYqU0K8dMo1NZVtSkE+E1yrf7MVkUDFBebSmKu1gA3asCoY+A9NJBGy7c7SlN5Tg+YAfvJSx7qMoe9cVKF0tfmoILBjz1cvCMe14RP4bkb1AT8a/wAra2fdQYf/ACcely0hOs55S2llFaQo1EUasgkUBZs8+V4ckMhL6M6gOpCthSAt0QdxZJoX0+3FkI/E+DTb9wx/3igPO9aDEwUbqx1GU2WuwN96AxHyvA83GVUSKUCKpbW6kkSvISqDwINJAoDcNV0oGJ0ruZHVM6FqidSKdIJP0iAp8KnzI3J5gA7yViDHmlCh2BDIBWm+eqiQKqxzu7oYCLBw/OkKX0qwD0BO7AMxL7mlJAvQKHIXttSxcHzQR/jDr0ju7lalLd6XB0gXWpBYAuroUK9zZFirA5yMWaQigVRvWX1qJJqjWx5dMEuSZwVOd2DI7UaFgow0knZaC+Ebbm+eAYk4JmiUYORpV9IMzABj3lFtJ32IoCwL/urh/KcLzImhYvSIbIMhYm+8DAjlvaEUdtxv4dMnIpUneyZqJwNWy0ottAv1j0VfvPnvZxZ2NlDBwAb9bwnbnYaiPtGAkYMIrAgEGwdwRvfuwuAU4TCnCYDFuKLGc1MJA5uZgoWqJLN63WrrlvV+zFLwtAvGMuoFAZxQAL2AkoDff798XPFmjGZmaQvtK5ARQ10zHe2FC65dLxVcOkibiuTeLvLbNIzB1CgW6EBaZidy3PoF52a9+XwnFv8AjBuJ8Y4k2f4nK2any4y5lGXQWI2aMu6qUYaHBhimN1ZOk8sbzjP+3XZ9MxmIM5l8zEJ4HVjDLMBHMFNFW3OhitrdbjY+eM+0mNvaOM9HXFuKxcc+B5uWaQN3verKzOtIrkPHq2A1AAFdjde7bs3mUiRpJHVEUWzMaAA6knHGdgeAZfJl5JMzFNnJydTCUMFDNr7qEE3p1b8hqIBoUBi27Ydj4uJCBZ5JRHE5cxxtpWS62fa9q2IogM3nYQss7mMl29yszZcQa5FnkMSuF0gFfWJVyH0glQW01bqOe2OpxkfpO4zBkp8lDlFRJsqskoQR0oQRu6KSKtdaBit8wDz3x1fYftv8OllgeLRJGHYsptSqyGLruGJF1y9uJQ7HBgwYAxBg4PAhtYwD52d723s7mtrOJ2DAQX4RCSWMYs1e7fRGkdfLb/5wr8JhIIMY3NnmN/PY/Z7tsTcGAr24JARXdiq08yNt/I89yb53vzwj8Cy55xD7Cw8/I+0++zixwYCv/oSD/wBIc75tz87u8IeBZf8A9Pz+k291z8W/IYscGAgPwaA3cdk1uWa9q66rvbn7/M2f0LBq1d2L231N05dcT8U/aLjoyvdCgWkLBQSBZQBiBqZQTW9WNgas0pC3VQAAOQwuKHsz2j+FtKhiKNGQCQ6urA8irL0O9edGjti+wCnCYU4TAYX2l+Xn+sk/McVHZr5yyX+Ih/OuLftL8vP9ZJ+Y4qOzXzlkv8RD+dcaGXZOL6MGMQ4nGhlmLtSh32WixstWkGgRYF77A9cbeMYvmoVMs7FkDK7aQ7BQSe83sn6JANUQTQPPfC1c64/9bXg12/Uvt8q7s7l9HFcl5NIjrYo6WBZb9tVdWPInG8Ywjs8hHFspqZXJmUkowYb2fo7fYOWN3x003lrn4x9zH2+a+evT5lJo+Jx5gBlR4kCSLY8S6gwscmGxryOLb0ATZibM5iV1uNYtBlIol2dXCk8mPrsSfFZFk2MdPmO0+blUqIUlXqO4Mg6cxZHUfeML2Y7WZls7BlHjijQlgyLEYyKR3FC9twOmIw1fDzs23YvPGj4yT0r9uuIZPMlMmumCNU7ybudY7x7OkswKDYptz359BqfEM6kEMk0raY41Z3arpVFnYbn3DGcZ2OXiobNZaPMplZ4ZoJEnaMLIO7kETxR7kN3oTxFhe1A749K7qvR12gkz/DoczMoV2Lq2kUDoYrYB5XX33jpccNw/tFHwpMlw/OxNAe7SNJkp4HZQqsQwplJY2dSjnZ23x3OJBgwYMAYMQ+McTjysDzymkQdOZJ2VVHViSAMYp2m7WZjOsQ7FIekKHw1/fP8AvD79vIDFbdkybtdz3a3JQkq+ai1Dmqt3hHvEdkH34hx9v+Hk18Ir3xSqPvKVjDwMLivOvyPonhvFoMwCYJo5a5924Yj3gGx9uKztBwlcxmMuDrBU69akUoW+jKaLXp6WCbvTthSMQwZSVYcmUlWX9kjcH2jGk9he3rtImWzjatRCxzHY6jsqyVsbOwbzoG7vEzLdW47NA4Xw2PLx93EukbX1JIAUEn3KB9mJeDBi6pThMKcJgML7S/Lz/WSfmOKjs185ZL/EQ/nXFv2l+Xn+sk/McVHZr5yyX+Ih/OuNDLsnF9GDGFcc+Vk/bf8AE43UYwrjnysn7b/icYOt/a3fA++ftPlF7JfOeT+uX+ON+OMB7JfOeT+uX+ON+x003lrl4193H2+axg6aOqV0/ZTV5f3h7fuH2SuzHznkK3FS0xoFxWY3YCyDdruSaA6UBEfNlAQFQ/txq/l/aB8vx88e+x05fiuVJrnJQAoAd3IaUDYC7NDqTjN01m895/b5/wBWkdueCyZ3h8+VikWNpAo1tdAB1drrfcKR9uIfEpo3yq5ZJMnGq9zp/rQoCF43AA7sdEA9mOmm9VvcfwxgvEoQIVfqXdfZSrGR05+I9fLYdfoeHw5m7tD7d8PXjGWGUSbKCXWJIyuZ7wgqDqpVQE+Et+PTHcRghQCbNCz5nrjEuwWWVOL5EqSdcMjmze5SYbeEbUo8/eeQ3AYrnjy0MLKxsqq1ZFliCaNHYKeoPXHqGS7BFEGiAbHIEUaHQjp54wbtn2r43k828SSusVgRaYI2FEClsxklhyNm+vIjGm+jDMZ2XJ97xAkyufDaBCEGqgwUAXuTy6gcwa5ik9MmcP8AVYR6vxkre8aUT/JpMZrjv/TGlZnLHziYD/2tZ/MMZ/fkL53XQKCzE+wAEnyAOOeXd1x7FwY9JGzXpANKzmzVKil3P2KrHAI2ILAWoIDHy1Xp+8g4qs84Rhe34Y9902jXpOjUEL9AxDMF9+lSfZ1qxfnAfQnZzPGfJ5aZvWkijZv2io1f814scUXYVa4bk/bErD3N4h/kRi9x3cCnCYU4TAYX2l+Xn+sk/McVHZr5yyX+Ih/OuLftL8vP9ZJ+Y4qOzXzlkv8AEQ/nXGhl2Ti+jBjCuOfKyftv+JxuoxhXHPlZP23/ABOMHW/tbvgffP2nyi9kvnPJ/XL/ABxv2MB7JfOeT+uX+ON+x003lrl4193H2+aw/OYe7D/OmV98n+nJhnOYe7D/ADplffJ/pyYy9N5p7x896tnn9Vvcfwxg+Yz0iKVR2UG7ANc6B+/SPuGN4n9Vvcfwx8/5/lj6fT9q9Hqu+x+b73jOQYvrbuJA5JJOuswxvV13B2239+NndwoJJAAFkk0ABzJPljB/Rp88Zb3S/wCm+Nr49/smY+qk/KcctTeXr/C0m9kV+b4nGx3ly60diJUbUu+zWy+E7Wu/288TuGcUjlJUSQlhuFilVzpFCyBy3Ndem++MinhjVFaXWdd6QhAoLam9SkHfTVdLvpi09GOj+kn0BgvwdvWIJvVDfIAVd17KxmcLV5Z5SWd3p4mnmMtldN6TOAPmossY6DrMqFj9FJiEJ9tMIzXkDiTneyWSSNJNJhOXSxMhpgsY3MlgrJsDetWuz5nHQcUhLxMFFsCrqOVtGyyKLPKyoF+3DTy95EGi0sGH0waIPMEc76EH2g478beWOGHXozfsn2ZjeaDPcOzInywkZWTMAoyqQ0cqikpvC+yso6b77W36P+7bNJEyGCeIqFkstDIGV4mFeuqnUdyDyBJ3OOpycceViWJYhGNyFy0LFBZs7IpAO974DxRI1sierWy0Ug0gkKSWdQAovUSTsAfdjlzW9lttujkuwfDcnmeGz5aPMHNJ3za5NHdENsUZQRzChd9wa8rGE7Y9hl+CQLlFCyRskdnnIJWVCzna2DkPflqA5gY7DhXD+4LqkUESMxciFdJLHq1CidueHM6dbxQjc6lkb+6sbBwftdVWuo1f2Ticbbl0TlOWJuVy6xxpGmyoqovuUBR/kMO4MGPY4FOEwpwmAwvtL8vP9ZJ+Y4qOzXzlkv8AEQ/nXFv2l+Xn+sk/McVHZr5yyX+Ih/OuNDLsnF9GDGFcc+Vk/bf8TjdRjCuOfKyftv8AicYOt/a3fA++ftPlF7JfOeT+uX+ON+xgPZL5zyf1y/xxv2Omm8tcvGvu4+3zWH5zD3Yf50yvvk/05MM5zD3Yf50yvvk/05MZem8094+e9Wzz+q3uP4Y+f8/yx9AT+q3uP4Y+f8/yx9Rp+1d/VK9GnzxlvdL/AKb42vj3+yZj6qT8pxino0+eMt7pf9N8bXx3/ZMx9VJ+U44avtfZ0x80ZLGWVSUzCRajuCXB2DgE6UI5WOf0h7as/Ru6txSQry+DkH2sDCHbcn1ms/byHLHOZvri89FPzi/1En54sYWmv14xo6ifTa1zEHMZIqWkicR3u4ZdSHzYiwVb+8CL6hsTsQeHZWOQLNKqs8jF49YvSvNAgb1ToAJA66jjZsl6VlqjO9ou7Wx3UptQO6aRwSx0rZSJlWz5nzx4k7S/GKmmJlZXYuruyqEIDaqi2Ashm5KRTEEgYd7WcQTLrnJ5gGjjSAnyIBao2BFEks3XkwFcr5LsJmok4VltfdxDMI0AeVxGLYsZms+Is5sAVRMY3GoXz/SxW5q76IzSKGRoVU8nQmax/d9Ufbv7jiXlMoIwaJZjuztuzHlZoAe4AADoBhpYYJmdoJAsgrU8LC7PLvF3VjQ+kD7Kw5w6cyQxSHm6Ix97KCfxxbHHGdkW2pGDBgxdBThMKccb6Se3B4VHA4gE3esy0ZNFaQD/AGTfPAZ52l+Xn+sk/McVHZr5yyX+Ih/OuPWY9KOVkZmfhKEsSSfhT7k7nkmGsv6ScnHIkqcHQOjBlb4U+zKbB3WuePTePjZsTo+jxjCuOfKyftv+Jw7+n1v1Af8AEH/tYpZvSjlXJLcJQkkk/wBafmdz9DGbqOFeJtt6NLw7W4aa5XOW77dkvsl855P65f4437HzplfSblI5ElThCK6HUrfCn2I67pWLz9PrfqA/4g/9rF+Dw7hNqp4hqsNTnMsZek26kzmHuw/zplffJ/pyYoX9KWVPPhKf8U/8mPWS9KuWhkWWPhKK63pb4U5qwVPNK5E48XC0eeFltjL5Lu+g5vVb3H8MfP8An+WLQ+nwnb4AP+IP/bxRP6S8mefCEP8A+U/8uNnhcSYb7uqz9GnzxlvdL/pvja+O/wCyZj6qT8pxgfDvSflYJVmh4QiSLdMM05qwVPNCOROLif0761ZG4epVgVI+EHcHYj5Pyxy4+X6ku34Wl2spnN9cXnop+cX+ok/PFjkX9J+VPPhCf8U/8mH+GelrL5eQyQ8KRHKlSRmXOxIJG6EcwMZvB0meGUtsevi6nHPGyRu/FBqVYf8A1W7s/sUWk5cvAGAPmVxXcafXOGjzCuEUp3EWvUCxBYu0Gtx6qgUq14tze2S5r03rKVMnDI303WubUBdXsYq6D7sar6MuN/Dsk2a7oRCSVqjB1BdASPY0P7N8uuNCvEq58hDMvwTOZTNyGRI1dhmWZX0anQtqmVhbLIwGnmD5i7CLh2Wy+loD3JjFKs0PdR11GsxiiRtrBPSwwFYuc/E7ZlahQroI70qCy2JLptVrR0bUb1nyNR8rlRojZcpCylVNgKDWkG6I3N9Ntt76Yi7dqDgeRdpBmZMwsh0BAIQunmxOphu53A+itrYUWRiVwv5Ov7LyqPcsjqv/ACgY53tcI8vlszmRlY9cMcEugBVvTI+sBlG1qCLxnGW9OndjSnDwBZO+ZZtzz3aMnDHaTomt0wYpOxXH/h+RhzZj7vvNfg1aq0O8fOhd6b5dcXeLIKcVXHezuWzqouahWUISVDEiiaB9UjyGLU4TAcn+jThX6lH+8/8ANg/Rpwr9Sj/ef+bHWYMByf6NOFfqUf7z/wA2D9GnCv1KP95/5sdZgwHJ/o04V+pR/vP/ADYP0acK/Uo/3n/mx1RlF6bF+V79en2HHoYgcn+jThX6lH+8/wDNg/Rpwr9Sj/ef+bHWYMSOT/Rpwr9Sj/ef+bB+jThX6lH+8/8ANjrMGA5P9GnCv1KP95/5sH6NOFfqUf7z/wA2OswYDk/0acK/Uo/3n/mwfo04V+pR/vP/ADY6zBgOT/Rpwr9Sj/ef+bE/g8uT4bHJCWTKxCXwCQlE8So3heTY2dXU735Yvccd6X8l33Bc2BzQJIP/AGOrN/y6sA1xf0jQw8YyeVEsbQSxNrkVlKh3Yd0Sw220MOf+8BPLFv8A+YshEoQ8UiAUAAd/DYA2HIXj5GxY9ouFNlM3Plmu4pGSz1APhP2ij9uIH0/muK5LN5fNxwSnNs8WhxHrm28ehToBC2S2+3+WPB9GnCv1KP8Aef8AmxxP/hwgrL56T+1JEv7iuf8A98bDgInCuGRZaFYIEEcaXpUXQ1EseZJ5knEvBgxIU4gcV4qmXAL2b1UAVBOkWa1MATuNuZ8sTzis45ErIBrjRyGVTLVEGtYF+wA2N9ul4RFEvG41VmYONOqxp38BUHa+R1Ag+WIeY4y4iYro1qxBtSFA1zRirYcjESSxA+8DEhocmzF7is82ElE+r1Df3VrywmjKEsloSyUfGTqVnZt21bkvqPO+eJ6I2pz+m0Fgq9qSGpeoMYY8+QMg38r+1uXi3xyqp8AEmuwLJQt6viF7I+wB6E1hwx5UlrZDqtWBkseIgsNJahZUXQ3rEebIwiWNA0SoveBomO9yKQ2nfaww9w5c8Oh1RWzcUjOw1q0hMbMArUo7rlpYqD408W+9+wYahSOON0Qzqis7sVVdZRdam2JshWRhvRoKADzxZQQZe21PGdL2vjrSFWIaW8XirQnPyU88SVy+XRTH4ANDIV1/Qs6gbPmx39uKXDHbl2T9XPM73nQkfENJ0MklggWsZNqSwVqUkhfARyHQ0AcWGIEmXy7uWOguSpsPvaA6eR6Bj9+JDZ2Mc5E6fTHWgOvmR9+LbbJ6+p/Bhn4XHZHeJYqxqHXcdceXz0Qq5EF7jxjfptvgJGDHiGZXFowYcrU37envx7wBgwYMAYhccyXf5XMQH/exSR/vqV/jibig7acQzsOXB4flxPOzAUxACLRJYgsL6AC+t9KIfJmTj1SIvmyj7yBjSv8AxA8H7riS5gDw5iMEnzeP4tv+Xu/vxTj0c8XEvejJENr10GjoG9XLXyvpjTvTfwDOZ5cpHlct3oTvHdwVBUtpAUamGxqz7h5YgJ/4d464bO3nmWH3Rxf9canjNvQpwnPZODMZfOQd1GHWSIkqSSwIkB0sbHhTn5n7NJxIMGDBgFOGZ8uj1rUNXKxeHjhMBDk4XCQR3a7+QH3j27DHl+DQEEdygBvkoHPn054nYMBFh4bEo8MaDkPVG9agL2/vN+8fPHqXIxswdkBYdevKt/PY4kYMBDk4VC13Eu4rYUa25EbjkPuGPTcNhJsxqTubrqdz95/AYlYMBFHDYbvukvz0j2n8SfvOF/o+Ln3aXd2VB35Xv7ziTgwEJuEwGvik2Njw8jt/0A922FXhUIFd0vTmL5Chz9n8cTMGAby+XRBSKFF3SihfuGHMGDAGDBgwBgwYMAYMGDAGDBgwBgwYMB//2Q=="/>
          <p:cNvSpPr>
            <a:spLocks noChangeAspect="1" noChangeArrowheads="1"/>
          </p:cNvSpPr>
          <p:nvPr/>
        </p:nvSpPr>
        <p:spPr bwMode="auto">
          <a:xfrm>
            <a:off x="190500" y="-2127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4198" name="AutoShape 4" descr="data:image/jpeg;base64,/9j/4AAQSkZJRgABAQAAAQABAAD/2wCEAAkGBxQSEBISEhMWFRUXGBcXGBcVFh4XHxkbGB4XFhgeGR8YHSggHRslHRoZIjEhJykrMC4uHiAzODMtNygtLisBCgoKDg0OGxAQGi0lHyUtKy0tLS0rKystLi0tLjArLS0tLS8tKysrLS0tLS0tLS0tKy0uLS0tLSsuLS0tLS0vK//AABEIAQsAvQMBIgACEQEDEQH/xAAcAAABBQEBAQAAAAAAAAAAAAAAAQMEBQcGAgj/xABNEAACAgAEAwQECgYHBgUFAAABAgMRAAQSIQUxQQYTIlEHMmFxFCMzNUJzgZGxshdUcpLB0hUkUmJ0obM0Q5Si0dMIFlOC8SWDhMLw/8QAGgEBAAMBAQEAAAAAAAAAAAAAAAECBQMEBv/EACoRAQEAAQIEBQMFAQAAAAAAAAABAgQRAxIhMQUyQXHBIjNRE0JhsfCB/9oADAMBAAIRAxEAPwDZycF4DhMSFvBeEwYBbwXhMGAW8F4TBgFvBeEwYBbwXhMGAW8F4TBgFvBeEwYBbwXhMGAW8F4hcR4rBl9PfzxQ6r097IseqqvTqIurHLzxKikDKGUhlIsFTYI8wRsRgPd4LwmDALeC8JgwCnHPdtp5osv30UhVIjrlCkK7r6oCMUYLROrlvQFgE46E45/t8f8A6ZnD5Rk9ByIJ57D3nAPScYy2TqDM55O8rVeZliRyCTVhQgroDXTriTneO5aGRYpczDHI1FUeVVY3sKDG9zyxx/bTOQJk34ll3nWbMhREY5XCvJoPda4y/dGlTyOrYDUSAYPFIcxJmuOBHCZeIM0oKg99rykQC7j6IjPUV3l71iBozZ+ISGIyoJAneGMuNQS61abvTe18sRs7x/KwiNps1BGJBqQvKih123Wzuu43G2+OLlzcEOflknzEEP8AUoFVZ30s5dJATFciqPVUE6WJ5WLrHnhnEhl8zk1nny+WhHDcrrE+iNpiRMukFwGOghTWqlsjSddrI7niPGcvlwpnzEMQf1TJIqav2dR36csUnbPtM+VjgeHuSkur415ItIoKVCrJmIQ+oE7h9q5G8cbwn4QZOHQ5VzHM/DuHknQGCxKc0JC5YeEBmiNc3IC7AkrIMsanhQkligirOl5JJjBaLPGDGrKwuwb0WPVB3ClWDtuA9pEmykGYmaKEys6AGVKZkd08BDENYQtQJrzNXifJxrLLCMw2YhEJ5SmVQh6bNdHcHrjLtDd1kIcoBco4mkAVFZChzsLjdgyrF3KsddGl5AkgGwzgmD5aKFlM75/ORiSgAp03LIBR0nQJCKGxOIHfScfyqwrmGzMAhY6Vl71dBO+wa6J2O3sOKzhXaGCOEyZnPZYiSfMGJzOmkx94xjVTYB0oVBHTFRwbgyMud+Fu7vl8yJDLCzwNrGTyqyOvcMptgW2HOztvib2RlWfh75gjWW+FxpI+lnMKyzd2rOL1AKBvZBO9nEhrtd2rngzHcZdYWPdd4NTwsznxkgI+ZiZQAoOsK92dtt4UvbbMJmIYGSAlhBSmWANL3ixlmBbMqyHUWAXun1UKO+1NnMpku5yrZl4o9XDIpPjHAE8gRFVfjDpNaIidADNpQEkCj0fanMxZfhSKyVJmRAnhUAvKUQguTVtpjrqxoAAmhiB1OZ4vl43KPmIUYaQVaRVI17JYJsajy88M9puOR5HKy5qaykYFhRuSxCqB7SSMZ12hSWR+MiI1HEudecmMUS+WjWNVZlssas6SNIQXeoDF36ZfmGf/AOx/qR4CE3pPnhTL5jO8MfL5ScqEmE6yEahqUlAoPqgnejQNXjpMj2vEnF8zwzuSDBEJTLrsNYhNadO3yvO+nt2zHt/w6WHs3lTNmHneWbLP4vVjBgk0pGOihQPebPXFpnOLR8M7UZrM5wtHDPllWOTQzA0uXH0QTziYbezATe2/Hoc5BxmB8pGZMjHpSWTTIbkOklLS4zsDsT08sN9n+2cfDMpwjJ/B3kE+W70FGttchdgippOovJsNwBq9mOaXNmVe1EpRo+8jicK4pgrMShYdCVKmul1ifwr5y7Mf4IflmwHY8F9IxbMZjLZ3JyZSWGF561iXUiDW1EKu+ncVYNHcHbCcD9IE+YymYzp4e0eWjhmljkOYU94YjRQqE1ITR3ojY88VXFtX/mhtCh2/o99KNyZqelPsJ2xxHZbjeTyvCOIxTTSpnJUniOWYOEBYaV0IF0qb5kkEUR5WG59k+NjPZKDNhO7EoY6C2qqZk50L9W+WLbHL+jDJvDwjJRyKVcRklSKI1u7ix0NMNsdRiQpwhGFOEwBWEr/PngVwbog1saPL34XAIUB5gH7MDKDzAPv3wxms7HG0auwUyHSgN+I7DavePvxIwBhCg5UPuwuDAFYTSPLC4MADBWDBgEKDbYbctsLgxAn4zAqTP3gYQmpQgMhQ3VFUBa/ZV4CfWEIvnvgU2ARyO4x6wHkqCKIFe7CSRq1alBo2LF0fMX1x7wmAQqN9hvz25+/BoG2w25bYjPxGITLAZF71hYjvxEUxuugpW589J8sSsAmkXdb+eG3yyFtRRSw+kVBP31eHcGAMGDBgFOIuegkcL3cpiINkhFfUKIrxctyDfsrriUcROIcRigCmV9AYlV2JsgM5GwP0VY/ZiZvv0Fd2cTTJmwWDsJVDsBGpZhHHZYRGwT5PR8tqxH41wrMyTStGY+6aONdBlljYle/1bpYQeNBaizvZ8IBb4b2ggRs1I83gZ9anxN4FhjkOwjBXwnVRLHfn0Fjn1YuSubWP1aQhdhVdTdkm7922LZy79URDfgkrFSdI0vCy/HSNpX4sTjxL4mqPwud7Zj4etjwHJyRRFZW1MWLE62fmBdFtwC2ptPIXQ5YrpmkBU/D1ILgCkVvWDEaqb1aKt05c6NY9EMpYfDR8ZstLqp6LWTZAXQORAGw9xol0GDHOQyFxo+HajqZWYIFFAAEWNgefiHM3XIgPzKdACZxUCISwXS5pdRY7ktQBX2jSPPAXmDHNZqF5EV1zSlSJNKONOu6Sr1gdGF/3tiNjh5+BTMrg5phrKk6QVrTpoDxbClogUDZ88Bf4iZrJmRxrKtEAp0FTfeKwdW1BuQoeGufXphOGZN4gVaUyDbSCPVAFVZJZum5JOI3EOIgTCAuIvCknea0s/GLGE0NvTE1q9tc8Vy226unCmVy+n/f7+OpchCLkhUVlwihNOw8WvvNMgeyeXQV0J6VvD+BTpGokdXkLW7l38KmAIwjBHLvehrw7k3ti1gzkBiZYGTSqFgIgDpU6qKqvmVagOZBxV/BtWiBc79AjTp1BhYUW2q7HKtVnc+eE7HEt5rvDEvA85pk0vGGdF27xgFcxvE4BEdlFJDKx3NkbUMOR8FzPfmSQoymUPpE8iBAGzBsaEHeeB4hofbwneqAcjoSEDOAHWVciMAWAGUEk6RSgLfvGxwmUHdRy/wBeJWIDUSgNUNZI6tq956gb4s5o47OZlVCrMCL5tI5K6BKsVa1Yk6e5DGwSdbX0PrMcAzTXUwX1zYYm2JdkNaKU7qtjxALdk4nZRzbIM4CWjpBoA0lidBF7FhVaLvYbC8eM5KEUE5/TprVQV2bSKYULNk2dht9mAiZrgmbdmYSRoQsiKVckkMMyFJ1R7EFoGqyt6tjpBMnh/Bp0zEcrSDQpf4sMW8L99pFlRsuqMAcjRNeFcSEk8R1ZwVY8lFMARpN1XLf7OuG5IfGrnOr4a03p+kPFZ1b3W3kL9+AvsGOa1AOAc8rOQURtAvUx1DdTpI0giq5kb2QDc8KlDK/xnelXZS2nTRFWB5geftwEzBgwYBThMKcM5nMpGAXYKCQovqTZA/yOID14jyZKNiWKAltNnz06gt+7Ufvwxl+MQSMqpKrFq0gdbXvBX/t392Fm4kqSlHpFCq3eOyqp1EgAWedjCWXsbhOEQhdITw1QGpqA8J2323VT9mPA4Hl7vulvzs/9cSG4hECQZYwQQpt1FE3QO+xNHb2HC/DY/F8YnhIDeMeEnYA77EnzxIZbhEJFGMVd1Z52T5+Z/DyGFi4XEpYqgGoFW3JDA7UQTR2/j5nB/ScWpgXQBdI1F1ouxcaOfrjTy9o9uCfiKqY6pgzFSystLpDXq35WrD2Eb4BJOEwsAGjDABgNRJPjOptybNnc774m4quH8dSWNHA0lig0Myahq5mgx2BDj26GIsb4sYJ1ddSMrqeqkMNtjuNsA5jyUB3IB+z7fxx6x4imVtWkg6SVNdCOYPt3GITNyiMdAB02GIicIgBBESghgwNfSB1A++98PT5oLrA8bqhfu1I1MNwK1EDcihZAvDGX4tEyBmkjTwqxBkXwhqK6rIqwVO9cxhC7+r2/C4TdxqbZmO30n9Y+8+ePKcJhFVEoo6hQ5Hbf37D7hh34fFdd7HfKta3yvlflvhRnI9vjE3GoeMbjc2N9xSsb9h8sSg0vCoQyv3S6loqa3FbCvcNsejw2KiO7Wjdj9oMG+8M1+/Ho8QiHOWMb16687K1z52CPeCOmPOZ4jGiOxcHQCWCkM2wUnYHnTL+8vngEbhkR5xg3zBsg35gmjjyeEwk6jGpNg2bO43B36jp5Y9ZbicTxiQOFBGo6yFKii/iBO3hBPuF8se2z8QJBljBAJILrsF9YnfkOvlgGv6Igqu6St9q6NVgeQNcsSYIFQEIoUEliB5ncn3k4hR8XTvJUeowmind00ya9YGmm5ho3FGjtixwBgwYMApwzmcwqAFr3IUUpbc2d6Bobc8PHDOZn0AHS7WQvgF1d7n2bc/diKIEnEElUxx6w7qQpMckdFkLC20+Hbr0O3PbDfFOFiXZpApaIxAFFkp+ayLr+kvj99+zDk2cMyNEIZkMildUkdKupC3iproeqa67e3EfiqQK8ffROzKgp0B0itS89Q0ncnz8iSMVx6oiJL2UjqT42zJJI5Mo7wXI0jABS4AoPQqrKgm7IPt+zqt3gM4bUxItdRUMZmYbvvQmOmgApVTR6rFmoiqO2XlvSoIvUBtp31srEhb3K3sepFkQy/dqEy8ugaVFeEgG+VuCORv7Rve90mG7MoVcLmWBa1bXf9nMRsANa7BZthuvhDUbvD44OkZLPmQRqeYho00hO8kklFDoVl0knrv1rDU8kDySPJl2pgaYEszBaewAaUWX2Bs1y3xZ5LhGX0FliK94jKQ13pc2wIJ2N88BWrwGEtGe+Gsq+ilVPCZe+FKK9QOEHkGP9o4uODZQQx6O8EhuyRfRUQes7MfCq2SxJJvrjweA5eiO72JBrU3MGx18/4eWJGW4bFGQUQAgUNzsPEa5/3j//AAGAlYq8tnkQyhyflHI2dthoX+wK3YbC/ed6tMLeK5S3svjlJvLFblcwHzDFSSvd1vqG4dlOxUDpzv7K3xXN2YQrEHmNRrGHKARFzHR1O0ZDAlQo57LfRjizZf6y5N6e5G9NXrNe96brpV4oOGZ3Ld5pXvSJY29bSylna9NBSC9b+QGIw326p4u282/ETcvwBVeHRLH4Uh8PcxsX7oMpkBO4Y6l8e9UOd49SdmrupFBFhPitkQjMKRWvc1mGFggbLtzuvD5Rl+Vl01beLeLUUX6K2NRBGoGvW3JOHs1mss4S3kDABERD4mW+7Vt1uyCCb5bYu5pqdnY7zGl95FlVqAOjvgnIXtyLV1LseuGp+y2otUpQFifBGAdJaF1F36y9yoDeQG228TXlAQgklo3b77bKAtlLYMp577Lz2GH3zGWMVq0zqvjTR9JnUhVXYAmlNA7WfPkHodl0ZkZJjoUkMgVXD18JjYOTZY1MUNn6PmdvS9k0GW+D6yQSWLMtli0LQMW0kbsWZyQRuTVc8MRrlCwHeTEhdRBDEaRanVSaSSXo9TtzAGHVmyjAxq776QQEO5TUeejdtyT126b2CZns2JBJGcxTslkIKIJknfVp12UImkTSSQfOxjpTjmZMzlCwuSTUECCkbwhAPEPBQI1Ak8t8eeH53KxMXEspHrW2pwwYLu3gpaL7Cx/ngOnwY8QTK6hlNqeRHXHvAKcJhThMAYCMVnHuNJlVi1DU8sgiiTUqa3IJA1OQBsDuetAbkDDnBeKpmYy6Vas0cihg+iRPXQlSQSL5jAWF4LwmDALeEwYMAYMGDAGDBiLnuIRw13jabDEbE7INTcgeQxFsncSW5GsVEQzOreOIi71NWoXZqloHTsLuzRN+cocXhJYa/VDs2xFCOtZ5dLGJeXmDqHW6O4tSu3uYA4Sy9jbZX/1jST3cQNHars1YF6h9Lw37L64jpncwY9YhTUSygEEUdRQXZurBtqrcEWLOLvBiRSSR5ruwQEZw+ojwqunSCEGxOkPtdhvDd71j0/wtmWo40UGzRBugw0sCTYJINgg7ffcSOFBZiAACSSaAA3JJPIYj8OzyTp3kbBk1OoYEEHQxQ0QfMHAQYfhQSW44i9+Czs1sbvSBQC1XXzxGjiziHZI2IZiWYqveWNK2FB0geHYVsNySTfQYMBQac3cuqNXVq0oSqhKCilKkGi1tZJPu2GJuTM7SfGxoqU3qkHUbXTfUEANyNbjn0ssNT5pEKK7qpc6UBNFmomlHMmgTt0BOAdwYMGAU4TCnCYDNPS5n1mfK8Ny8YlzzuHjJP+ziiDI1dasi9gF1cwtueh7iMMcc/DO6MGYy7uXV/WlFgGQ+3kCBYA00SDiXFxDhmUz2azXxnwiU6ZGKs2nTswTyBIBPuFUNsRBxbhOY4rlc2DL8KHxKUjKrF/ApfzIBYX5He6FW5MvwNHwYMGKgwYMGAMGDBgDFaZTA8rMHYOS692sklBFFgjcKT0C1fvxZYgz59lZgMvK1aqKhaalDbW3UnSPaPtxXJMSstmA9kBhTFfEpW66i+Y8jjl4+A5rRCqyd18XCspEhk3TShEYKil0oOtEty2Ja+hjLzCYqU0K8dMo1NZVtSkE+E1yrf7MVkUDFBebSmKu1gA3asCoY+A9NJBGy7c7SlN5Tg+YAfvJSx7qMoe9cVKF0tfmoILBjz1cvCMe14RP4bkb1AT8a/wAra2fdQYf/ACcely0hOs55S2llFaQo1EUasgkUBZs8+V4ckMhL6M6gOpCthSAt0QdxZJoX0+3FkI/E+DTb9wx/3igPO9aDEwUbqx1GU2WuwN96AxHyvA83GVUSKUCKpbW6kkSvISqDwINJAoDcNV0oGJ0ruZHVM6FqidSKdIJP0iAp8KnzI3J5gA7yViDHmlCh2BDIBWm+eqiQKqxzu7oYCLBw/OkKX0qwD0BO7AMxL7mlJAvQKHIXttSxcHzQR/jDr0ju7lalLd6XB0gXWpBYAuroUK9zZFirA5yMWaQigVRvWX1qJJqjWx5dMEuSZwVOd2DI7UaFgow0knZaC+Ebbm+eAYk4JmiUYORpV9IMzABj3lFtJ32IoCwL/urh/KcLzImhYvSIbIMhYm+8DAjlvaEUdtxv4dMnIpUneyZqJwNWy0ottAv1j0VfvPnvZxZ2NlDBwAb9bwnbnYaiPtGAkYMIrAgEGwdwRvfuwuAU4TCnCYDFuKLGc1MJA5uZgoWqJLN63WrrlvV+zFLwtAvGMuoFAZxQAL2AkoDff798XPFmjGZmaQvtK5ARQ10zHe2FC65dLxVcOkibiuTeLvLbNIzB1CgW6EBaZidy3PoF52a9+XwnFv8AjBuJ8Y4k2f4nK2any4y5lGXQWI2aMu6qUYaHBhimN1ZOk8sbzjP+3XZ9MxmIM5l8zEJ4HVjDLMBHMFNFW3OhitrdbjY+eM+0mNvaOM9HXFuKxcc+B5uWaQN3verKzOtIrkPHq2A1AAFdjde7bs3mUiRpJHVEUWzMaAA6knHGdgeAZfJl5JMzFNnJydTCUMFDNr7qEE3p1b8hqIBoUBi27Ydj4uJCBZ5JRHE5cxxtpWS62fa9q2IogM3nYQss7mMl29yszZcQa5FnkMSuF0gFfWJVyH0glQW01bqOe2OpxkfpO4zBkp8lDlFRJsqskoQR0oQRu6KSKtdaBit8wDz3x1fYftv8OllgeLRJGHYsptSqyGLruGJF1y9uJQ7HBgwYAxBg4PAhtYwD52d723s7mtrOJ2DAQX4RCSWMYs1e7fRGkdfLb/5wr8JhIIMY3NnmN/PY/Z7tsTcGAr24JARXdiq08yNt/I89yb53vzwj8Cy55xD7Cw8/I+0++zixwYCv/oSD/wBIc75tz87u8IeBZf8A9Pz+k291z8W/IYscGAgPwaA3cdk1uWa9q66rvbn7/M2f0LBq1d2L231N05dcT8U/aLjoyvdCgWkLBQSBZQBiBqZQTW9WNgas0pC3VQAAOQwuKHsz2j+FtKhiKNGQCQ6urA8irL0O9edGjti+wCnCYU4TAYX2l+Xn+sk/McVHZr5yyX+Ih/OuLftL8vP9ZJ+Y4qOzXzlkv8RD+dcaGXZOL6MGMQ4nGhlmLtSh32WixstWkGgRYF77A9cbeMYvmoVMs7FkDK7aQ7BQSe83sn6JANUQTQPPfC1c64/9bXg12/Uvt8q7s7l9HFcl5NIjrYo6WBZb9tVdWPInG8Ywjs8hHFspqZXJmUkowYb2fo7fYOWN3x003lrn4x9zH2+a+evT5lJo+Jx5gBlR4kCSLY8S6gwscmGxryOLb0ATZibM5iV1uNYtBlIol2dXCk8mPrsSfFZFk2MdPmO0+blUqIUlXqO4Mg6cxZHUfeML2Y7WZls7BlHjijQlgyLEYyKR3FC9twOmIw1fDzs23YvPGj4yT0r9uuIZPMlMmumCNU7ybudY7x7OkswKDYptz359BqfEM6kEMk0raY41Z3arpVFnYbn3DGcZ2OXiobNZaPMplZ4ZoJEnaMLIO7kETxR7kN3oTxFhe1A749K7qvR12gkz/DoczMoV2Lq2kUDoYrYB5XX33jpccNw/tFHwpMlw/OxNAe7SNJkp4HZQqsQwplJY2dSjnZ23x3OJBgwYMAYMQ+McTjysDzymkQdOZJ2VVHViSAMYp2m7WZjOsQ7FIekKHw1/fP8AvD79vIDFbdkybtdz3a3JQkq+ai1Dmqt3hHvEdkH34hx9v+Hk18Ir3xSqPvKVjDwMLivOvyPonhvFoMwCYJo5a5924Yj3gGx9uKztBwlcxmMuDrBU69akUoW+jKaLXp6WCbvTthSMQwZSVYcmUlWX9kjcH2jGk9he3rtImWzjatRCxzHY6jsqyVsbOwbzoG7vEzLdW47NA4Xw2PLx93EukbX1JIAUEn3KB9mJeDBi6pThMKcJgML7S/Lz/WSfmOKjs185ZL/EQ/nXFv2l+Xn+sk/McVHZr5yyX+Ih/OuNDLsnF9GDGFcc+Vk/bf8AE43UYwrjnysn7b/icYOt/a3fA++ftPlF7JfOeT+uX+ON+OMB7JfOeT+uX+ON+x003lrl4193H2+axg6aOqV0/ZTV5f3h7fuH2SuzHznkK3FS0xoFxWY3YCyDdruSaA6UBEfNlAQFQ/txq/l/aB8vx88e+x05fiuVJrnJQAoAd3IaUDYC7NDqTjN01m895/b5/wBWkdueCyZ3h8+VikWNpAo1tdAB1drrfcKR9uIfEpo3yq5ZJMnGq9zp/rQoCF43AA7sdEA9mOmm9VvcfwxgvEoQIVfqXdfZSrGR05+I9fLYdfoeHw5m7tD7d8PXjGWGUSbKCXWJIyuZ7wgqDqpVQE+Et+PTHcRghQCbNCz5nrjEuwWWVOL5EqSdcMjmze5SYbeEbUo8/eeQ3AYrnjy0MLKxsqq1ZFliCaNHYKeoPXHqGS7BFEGiAbHIEUaHQjp54wbtn2r43k828SSusVgRaYI2FEClsxklhyNm+vIjGm+jDMZ2XJ97xAkyufDaBCEGqgwUAXuTy6gcwa5ik9MmcP8AVYR6vxkre8aUT/JpMZrjv/TGlZnLHziYD/2tZ/MMZ/fkL53XQKCzE+wAEnyAOOeXd1x7FwY9JGzXpANKzmzVKil3P2KrHAI2ILAWoIDHy1Xp+8g4qs84Rhe34Y9902jXpOjUEL9AxDMF9+lSfZ1qxfnAfQnZzPGfJ5aZvWkijZv2io1f814scUXYVa4bk/bErD3N4h/kRi9x3cCnCYU4TAYX2l+Xn+sk/McVHZr5yyX+Ih/OuLftL8vP9ZJ+Y4qOzXzlkv8AEQ/nXGhl2Ti+jBjCuOfKyftv+JxuoxhXHPlZP23/ABOMHW/tbvgffP2nyi9kvnPJ/XL/ABxv2MB7JfOeT+uX+ON+x003lrl4193H2+aw/OYe7D/OmV98n+nJhnOYe7D/ADplffJ/pyYy9N5p7x896tnn9Vvcfwxg+Yz0iKVR2UG7ANc6B+/SPuGN4n9Vvcfwx8/5/lj6fT9q9Hqu+x+b73jOQYvrbuJA5JJOuswxvV13B2239+NndwoJJAAFkk0ABzJPljB/Rp88Zb3S/wCm+Nr49/smY+qk/KcctTeXr/C0m9kV+b4nGx3ly60diJUbUu+zWy+E7Wu/288TuGcUjlJUSQlhuFilVzpFCyBy3Ndem++MinhjVFaXWdd6QhAoLam9SkHfTVdLvpi09GOj+kn0BgvwdvWIJvVDfIAVd17KxmcLV5Z5SWd3p4mnmMtldN6TOAPmossY6DrMqFj9FJiEJ9tMIzXkDiTneyWSSNJNJhOXSxMhpgsY3MlgrJsDetWuz5nHQcUhLxMFFsCrqOVtGyyKLPKyoF+3DTy95EGi0sGH0waIPMEc76EH2g478beWOGHXozfsn2ZjeaDPcOzInywkZWTMAoyqQ0cqikpvC+yso6b77W36P+7bNJEyGCeIqFkstDIGV4mFeuqnUdyDyBJ3OOpycceViWJYhGNyFy0LFBZs7IpAO974DxRI1sierWy0Ug0gkKSWdQAovUSTsAfdjlzW9lttujkuwfDcnmeGz5aPMHNJ3za5NHdENsUZQRzChd9wa8rGE7Y9hl+CQLlFCyRskdnnIJWVCzna2DkPflqA5gY7DhXD+4LqkUESMxciFdJLHq1CidueHM6dbxQjc6lkb+6sbBwftdVWuo1f2Ticbbl0TlOWJuVy6xxpGmyoqovuUBR/kMO4MGPY4FOEwpwmAwvtL8vP9ZJ+Y4qOzXzlkv8AEQ/nXFv2l+Xn+sk/McVHZr5yyX+Ih/OuNDLsnF9GDGFcc+Vk/bf8TjdRjCuOfKyftv8AicYOt/a3fA++ftPlF7JfOeT+uX+ON+xgPZL5zyf1y/xxv2Omm8tcvGvu4+3zWH5zD3Yf50yvvk/05MM5zD3Yf50yvvk/05MZem8094+e9Wzz+q3uP4Y+f8/yx9AT+q3uP4Y+f8/yx9Rp+1d/VK9GnzxlvdL/AKb42vj3+yZj6qT8pxino0+eMt7pf9N8bXx3/ZMx9VJ+U44avtfZ0x80ZLGWVSUzCRajuCXB2DgE6UI5WOf0h7as/Ru6txSQry+DkH2sDCHbcn1ms/byHLHOZvri89FPzi/1En54sYWmv14xo6ifTa1zEHMZIqWkicR3u4ZdSHzYiwVb+8CL6hsTsQeHZWOQLNKqs8jF49YvSvNAgb1ToAJA66jjZsl6VlqjO9ou7Wx3UptQO6aRwSx0rZSJlWz5nzx4k7S/GKmmJlZXYuruyqEIDaqi2Ashm5KRTEEgYd7WcQTLrnJ5gGjjSAnyIBao2BFEks3XkwFcr5LsJmok4VltfdxDMI0AeVxGLYsZms+Is5sAVRMY3GoXz/SxW5q76IzSKGRoVU8nQmax/d9Ufbv7jiXlMoIwaJZjuztuzHlZoAe4AADoBhpYYJmdoJAsgrU8LC7PLvF3VjQ+kD7Kw5w6cyQxSHm6Ix97KCfxxbHHGdkW2pGDBgxdBThMKccb6Se3B4VHA4gE3esy0ZNFaQD/AGTfPAZ52l+Xn+sk/McVHZr5yyX+Ih/OuPWY9KOVkZmfhKEsSSfhT7k7nkmGsv6ScnHIkqcHQOjBlb4U+zKbB3WuePTePjZsTo+jxjCuOfKyftv+Jw7+n1v1Af8AEH/tYpZvSjlXJLcJQkkk/wBafmdz9DGbqOFeJtt6NLw7W4aa5XOW77dkvsl855P65f4437HzplfSblI5ElThCK6HUrfCn2I67pWLz9PrfqA/4g/9rF+Dw7hNqp4hqsNTnMsZek26kzmHuw/zplffJ/pyYoX9KWVPPhKf8U/8mPWS9KuWhkWWPhKK63pb4U5qwVPNK5E48XC0eeFltjL5Lu+g5vVb3H8MfP8An+WLQ+nwnb4AP+IP/bxRP6S8mefCEP8A+U/8uNnhcSYb7uqz9GnzxlvdL/pvja+O/wCyZj6qT8pxgfDvSflYJVmh4QiSLdMM05qwVPNCOROLif0761ZG4epVgVI+EHcHYj5Pyxy4+X6ku34Wl2spnN9cXnop+cX+ok/PFjkX9J+VPPhCf8U/8mH+GelrL5eQyQ8KRHKlSRmXOxIJG6EcwMZvB0meGUtsevi6nHPGyRu/FBqVYf8A1W7s/sUWk5cvAGAPmVxXcafXOGjzCuEUp3EWvUCxBYu0Gtx6qgUq14tze2S5r03rKVMnDI303WubUBdXsYq6D7sar6MuN/Dsk2a7oRCSVqjB1BdASPY0P7N8uuNCvEq58hDMvwTOZTNyGRI1dhmWZX0anQtqmVhbLIwGnmD5i7CLh2Wy+loD3JjFKs0PdR11GsxiiRtrBPSwwFYuc/E7ZlahQroI70qCy2JLptVrR0bUb1nyNR8rlRojZcpCylVNgKDWkG6I3N9Ntt76Yi7dqDgeRdpBmZMwsh0BAIQunmxOphu53A+itrYUWRiVwv5Ov7LyqPcsjqv/ACgY53tcI8vlszmRlY9cMcEugBVvTI+sBlG1qCLxnGW9OndjSnDwBZO+ZZtzz3aMnDHaTomt0wYpOxXH/h+RhzZj7vvNfg1aq0O8fOhd6b5dcXeLIKcVXHezuWzqouahWUISVDEiiaB9UjyGLU4TAcn+jThX6lH+8/8ANg/Rpwr9Sj/ef+bHWYMByf6NOFfqUf7z/wA2D9GnCv1KP95/5sdZgwHJ/o04V+pR/vP/ADYP0acK/Uo/3n/mx1RlF6bF+V79en2HHoYgcn+jThX6lH+8/wDNg/Rpwr9Sj/ef+bHWYMSOT/Rpwr9Sj/ef+bB+jThX6lH+8/8ANjrMGA5P9GnCv1KP95/5sH6NOFfqUf7z/wA2OswYDk/0acK/Uo/3n/mwfo04V+pR/vP/ADY6zBgOT/Rpwr9Sj/ef+bE/g8uT4bHJCWTKxCXwCQlE8So3heTY2dXU735Yvccd6X8l33Bc2BzQJIP/AGOrN/y6sA1xf0jQw8YyeVEsbQSxNrkVlKh3Yd0Sw220MOf+8BPLFv8A+YshEoQ8UiAUAAd/DYA2HIXj5GxY9ouFNlM3Plmu4pGSz1APhP2ij9uIH0/muK5LN5fNxwSnNs8WhxHrm28ehToBC2S2+3+WPB9GnCv1KP8Aef8AmxxP/hwgrL56T+1JEv7iuf8A98bDgInCuGRZaFYIEEcaXpUXQ1EseZJ5knEvBgxIU4gcV4qmXAL2b1UAVBOkWa1MATuNuZ8sTzis45ErIBrjRyGVTLVEGtYF+wA2N9ul4RFEvG41VmYONOqxp38BUHa+R1Ag+WIeY4y4iYro1qxBtSFA1zRirYcjESSxA+8DEhocmzF7is82ElE+r1Df3VrywmjKEsloSyUfGTqVnZt21bkvqPO+eJ6I2pz+m0Fgq9qSGpeoMYY8+QMg38r+1uXi3xyqp8AEmuwLJQt6viF7I+wB6E1hwx5UlrZDqtWBkseIgsNJahZUXQ3rEebIwiWNA0SoveBomO9yKQ2nfaww9w5c8Oh1RWzcUjOw1q0hMbMArUo7rlpYqD408W+9+wYahSOON0Qzqis7sVVdZRdam2JshWRhvRoKADzxZQQZe21PGdL2vjrSFWIaW8XirQnPyU88SVy+XRTH4ANDIV1/Qs6gbPmx39uKXDHbl2T9XPM73nQkfENJ0MklggWsZNqSwVqUkhfARyHQ0AcWGIEmXy7uWOguSpsPvaA6eR6Bj9+JDZ2Mc5E6fTHWgOvmR9+LbbJ6+p/Bhn4XHZHeJYqxqHXcdceXz0Qq5EF7jxjfptvgJGDHiGZXFowYcrU37envx7wBgwYMAYhccyXf5XMQH/exSR/vqV/jibig7acQzsOXB4flxPOzAUxACLRJYgsL6AC+t9KIfJmTj1SIvmyj7yBjSv8AxA8H7riS5gDw5iMEnzeP4tv+Xu/vxTj0c8XEvejJENr10GjoG9XLXyvpjTvTfwDOZ5cpHlct3oTvHdwVBUtpAUamGxqz7h5YgJ/4d464bO3nmWH3Rxf9canjNvQpwnPZODMZfOQd1GHWSIkqSSwIkB0sbHhTn5n7NJxIMGDBgFOGZ8uj1rUNXKxeHjhMBDk4XCQR3a7+QH3j27DHl+DQEEdygBvkoHPn054nYMBFh4bEo8MaDkPVG9agL2/vN+8fPHqXIxswdkBYdevKt/PY4kYMBDk4VC13Eu4rYUa25EbjkPuGPTcNhJsxqTubrqdz95/AYlYMBFHDYbvukvz0j2n8SfvOF/o+Ln3aXd2VB35Xv7ziTgwEJuEwGvik2Njw8jt/0A922FXhUIFd0vTmL5Chz9n8cTMGAby+XRBSKFF3SihfuGHMGDAGDBgwBgwYMAYMGDAGDBgwBgwYMB//2Q=="/>
          <p:cNvSpPr>
            <a:spLocks noChangeAspect="1" noChangeArrowheads="1"/>
          </p:cNvSpPr>
          <p:nvPr/>
        </p:nvSpPr>
        <p:spPr bwMode="auto">
          <a:xfrm>
            <a:off x="190500" y="-2127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4199" name="AutoShape 6" descr="data:image/jpeg;base64,/9j/4AAQSkZJRgABAQAAAQABAAD/2wCEAAkGBxQSEBISEhMWFRUXGBcXGBcVFh4XHxkbGB4XFhgeGR8YHSggHRslHRoZIjEhJykrMC4uHiAzODMtNygtLisBCgoKDg0OGxAQGi0lHyUtKy0tLS0rKystLi0tLjArLS0tLS8tKysrLS0tLS0tLS0tKy0uLS0tLSsuLS0tLS0vK//AABEIAQsAvQMBIgACEQEDEQH/xAAcAAABBQEBAQAAAAAAAAAAAAAAAQMEBQcGAgj/xABNEAACAgAEAwQECgYHBgUFAAABAgMRAAQSIQUxQQYTIlEHMmFxFCMzNUJzgZGxshdUcpLB0hUkUmJ0obM0Q5Si0dMIFlOC8SWDhMLw/8QAGgEBAAMBAQEAAAAAAAAAAAAAAAECBQMEBv/EACoRAQEAAQIEBQMFAQAAAAAAAAABAgQRAxIhMQUyQXHBIjNRE0JhsfCB/9oADAMBAAIRAxEAPwDZycF4DhMSFvBeEwYBbwXhMGAW8F4TBgFvBeEwYBbwXhMGAW8F4TBgFvBeEwYBbwXhMGAW8F4hcR4rBl9PfzxQ6r097IseqqvTqIurHLzxKikDKGUhlIsFTYI8wRsRgPd4LwmDALeC8JgwCnHPdtp5osv30UhVIjrlCkK7r6oCMUYLROrlvQFgE46E45/t8f8A6ZnD5Rk9ByIJ57D3nAPScYy2TqDM55O8rVeZliRyCTVhQgroDXTriTneO5aGRYpczDHI1FUeVVY3sKDG9zyxx/bTOQJk34ll3nWbMhREY5XCvJoPda4y/dGlTyOrYDUSAYPFIcxJmuOBHCZeIM0oKg99rykQC7j6IjPUV3l71iBozZ+ISGIyoJAneGMuNQS61abvTe18sRs7x/KwiNps1BGJBqQvKih123Wzuu43G2+OLlzcEOflknzEEP8AUoFVZ30s5dJATFciqPVUE6WJ5WLrHnhnEhl8zk1nny+WhHDcrrE+iNpiRMukFwGOghTWqlsjSddrI7niPGcvlwpnzEMQf1TJIqav2dR36csUnbPtM+VjgeHuSkur415ItIoKVCrJmIQ+oE7h9q5G8cbwn4QZOHQ5VzHM/DuHknQGCxKc0JC5YeEBmiNc3IC7AkrIMsanhQkligirOl5JJjBaLPGDGrKwuwb0WPVB3ClWDtuA9pEmykGYmaKEys6AGVKZkd08BDENYQtQJrzNXifJxrLLCMw2YhEJ5SmVQh6bNdHcHrjLtDd1kIcoBco4mkAVFZChzsLjdgyrF3KsddGl5AkgGwzgmD5aKFlM75/ORiSgAp03LIBR0nQJCKGxOIHfScfyqwrmGzMAhY6Vl71dBO+wa6J2O3sOKzhXaGCOEyZnPZYiSfMGJzOmkx94xjVTYB0oVBHTFRwbgyMud+Fu7vl8yJDLCzwNrGTyqyOvcMptgW2HOztvib2RlWfh75gjWW+FxpI+lnMKyzd2rOL1AKBvZBO9nEhrtd2rngzHcZdYWPdd4NTwsznxkgI+ZiZQAoOsK92dtt4UvbbMJmIYGSAlhBSmWANL3ixlmBbMqyHUWAXun1UKO+1NnMpku5yrZl4o9XDIpPjHAE8gRFVfjDpNaIidADNpQEkCj0fanMxZfhSKyVJmRAnhUAvKUQguTVtpjrqxoAAmhiB1OZ4vl43KPmIUYaQVaRVI17JYJsajy88M9puOR5HKy5qaykYFhRuSxCqB7SSMZ12hSWR+MiI1HEudecmMUS+WjWNVZlssas6SNIQXeoDF36ZfmGf/AOx/qR4CE3pPnhTL5jO8MfL5ScqEmE6yEahqUlAoPqgnejQNXjpMj2vEnF8zwzuSDBEJTLrsNYhNadO3yvO+nt2zHt/w6WHs3lTNmHneWbLP4vVjBgk0pGOihQPebPXFpnOLR8M7UZrM5wtHDPllWOTQzA0uXH0QTziYbezATe2/Hoc5BxmB8pGZMjHpSWTTIbkOklLS4zsDsT08sN9n+2cfDMpwjJ/B3kE+W70FGttchdgippOovJsNwBq9mOaXNmVe1EpRo+8jicK4pgrMShYdCVKmul1ifwr5y7Mf4IflmwHY8F9IxbMZjLZ3JyZSWGF561iXUiDW1EKu+ncVYNHcHbCcD9IE+YymYzp4e0eWjhmljkOYU94YjRQqE1ITR3ojY88VXFtX/mhtCh2/o99KNyZqelPsJ2xxHZbjeTyvCOIxTTSpnJUniOWYOEBYaV0IF0qb5kkEUR5WG59k+NjPZKDNhO7EoY6C2qqZk50L9W+WLbHL+jDJvDwjJRyKVcRklSKI1u7ix0NMNsdRiQpwhGFOEwBWEr/PngVwbog1saPL34XAIUB5gH7MDKDzAPv3wxms7HG0auwUyHSgN+I7DavePvxIwBhCg5UPuwuDAFYTSPLC4MADBWDBgEKDbYbctsLgxAn4zAqTP3gYQmpQgMhQ3VFUBa/ZV4CfWEIvnvgU2ARyO4x6wHkqCKIFe7CSRq1alBo2LF0fMX1x7wmAQqN9hvz25+/BoG2w25bYjPxGITLAZF71hYjvxEUxuugpW589J8sSsAmkXdb+eG3yyFtRRSw+kVBP31eHcGAMGDBgFOIuegkcL3cpiINkhFfUKIrxctyDfsrriUcROIcRigCmV9AYlV2JsgM5GwP0VY/ZiZvv0Fd2cTTJmwWDsJVDsBGpZhHHZYRGwT5PR8tqxH41wrMyTStGY+6aONdBlljYle/1bpYQeNBaizvZ8IBb4b2ggRs1I83gZ9anxN4FhjkOwjBXwnVRLHfn0Fjn1YuSubWP1aQhdhVdTdkm7922LZy79URDfgkrFSdI0vCy/HSNpX4sTjxL4mqPwud7Zj4etjwHJyRRFZW1MWLE62fmBdFtwC2ptPIXQ5YrpmkBU/D1ILgCkVvWDEaqb1aKt05c6NY9EMpYfDR8ZstLqp6LWTZAXQORAGw9xol0GDHOQyFxo+HajqZWYIFFAAEWNgefiHM3XIgPzKdACZxUCISwXS5pdRY7ktQBX2jSPPAXmDHNZqF5EV1zSlSJNKONOu6Sr1gdGF/3tiNjh5+BTMrg5phrKk6QVrTpoDxbClogUDZ88Bf4iZrJmRxrKtEAp0FTfeKwdW1BuQoeGufXphOGZN4gVaUyDbSCPVAFVZJZum5JOI3EOIgTCAuIvCknea0s/GLGE0NvTE1q9tc8Vy226unCmVy+n/f7+OpchCLkhUVlwihNOw8WvvNMgeyeXQV0J6VvD+BTpGokdXkLW7l38KmAIwjBHLvehrw7k3ti1gzkBiZYGTSqFgIgDpU6qKqvmVagOZBxV/BtWiBc79AjTp1BhYUW2q7HKtVnc+eE7HEt5rvDEvA85pk0vGGdF27xgFcxvE4BEdlFJDKx3NkbUMOR8FzPfmSQoymUPpE8iBAGzBsaEHeeB4hofbwneqAcjoSEDOAHWVciMAWAGUEk6RSgLfvGxwmUHdRy/wBeJWIDUSgNUNZI6tq956gb4s5o47OZlVCrMCL5tI5K6BKsVa1Yk6e5DGwSdbX0PrMcAzTXUwX1zYYm2JdkNaKU7qtjxALdk4nZRzbIM4CWjpBoA0lidBF7FhVaLvYbC8eM5KEUE5/TprVQV2bSKYULNk2dht9mAiZrgmbdmYSRoQsiKVckkMMyFJ1R7EFoGqyt6tjpBMnh/Bp0zEcrSDQpf4sMW8L99pFlRsuqMAcjRNeFcSEk8R1ZwVY8lFMARpN1XLf7OuG5IfGrnOr4a03p+kPFZ1b3W3kL9+AvsGOa1AOAc8rOQURtAvUx1DdTpI0giq5kb2QDc8KlDK/xnelXZS2nTRFWB5geftwEzBgwYBThMKcM5nMpGAXYKCQovqTZA/yOID14jyZKNiWKAltNnz06gt+7Ufvwxl+MQSMqpKrFq0gdbXvBX/t392Fm4kqSlHpFCq3eOyqp1EgAWedjCWXsbhOEQhdITw1QGpqA8J2323VT9mPA4Hl7vulvzs/9cSG4hECQZYwQQpt1FE3QO+xNHb2HC/DY/F8YnhIDeMeEnYA77EnzxIZbhEJFGMVd1Z52T5+Z/DyGFi4XEpYqgGoFW3JDA7UQTR2/j5nB/ScWpgXQBdI1F1ouxcaOfrjTy9o9uCfiKqY6pgzFSystLpDXq35WrD2Eb4BJOEwsAGjDABgNRJPjOptybNnc774m4quH8dSWNHA0lig0Myahq5mgx2BDj26GIsb4sYJ1ddSMrqeqkMNtjuNsA5jyUB3IB+z7fxx6x4imVtWkg6SVNdCOYPt3GITNyiMdAB02GIicIgBBESghgwNfSB1A++98PT5oLrA8bqhfu1I1MNwK1EDcihZAvDGX4tEyBmkjTwqxBkXwhqK6rIqwVO9cxhC7+r2/C4TdxqbZmO30n9Y+8+ePKcJhFVEoo6hQ5Hbf37D7hh34fFdd7HfKta3yvlflvhRnI9vjE3GoeMbjc2N9xSsb9h8sSg0vCoQyv3S6loqa3FbCvcNsejw2KiO7Wjdj9oMG+8M1+/Ho8QiHOWMb16687K1z52CPeCOmPOZ4jGiOxcHQCWCkM2wUnYHnTL+8vngEbhkR5xg3zBsg35gmjjyeEwk6jGpNg2bO43B36jp5Y9ZbicTxiQOFBGo6yFKii/iBO3hBPuF8se2z8QJBljBAJILrsF9YnfkOvlgGv6Igqu6St9q6NVgeQNcsSYIFQEIoUEliB5ncn3k4hR8XTvJUeowmind00ya9YGmm5ho3FGjtixwBgwYMApwzmcwqAFr3IUUpbc2d6Bobc8PHDOZn0AHS7WQvgF1d7n2bc/diKIEnEElUxx6w7qQpMckdFkLC20+Hbr0O3PbDfFOFiXZpApaIxAFFkp+ayLr+kvj99+zDk2cMyNEIZkMildUkdKupC3iproeqa67e3EfiqQK8ffROzKgp0B0itS89Q0ncnz8iSMVx6oiJL2UjqT42zJJI5Mo7wXI0jABS4AoPQqrKgm7IPt+zqt3gM4bUxItdRUMZmYbvvQmOmgApVTR6rFmoiqO2XlvSoIvUBtp31srEhb3K3sepFkQy/dqEy8ugaVFeEgG+VuCORv7Rve90mG7MoVcLmWBa1bXf9nMRsANa7BZthuvhDUbvD44OkZLPmQRqeYho00hO8kklFDoVl0knrv1rDU8kDySPJl2pgaYEszBaewAaUWX2Bs1y3xZ5LhGX0FliK94jKQ13pc2wIJ2N88BWrwGEtGe+Gsq+ilVPCZe+FKK9QOEHkGP9o4uODZQQx6O8EhuyRfRUQes7MfCq2SxJJvrjweA5eiO72JBrU3MGx18/4eWJGW4bFGQUQAgUNzsPEa5/3j//AAGAlYq8tnkQyhyflHI2dthoX+wK3YbC/ed6tMLeK5S3svjlJvLFblcwHzDFSSvd1vqG4dlOxUDpzv7K3xXN2YQrEHmNRrGHKARFzHR1O0ZDAlQo57LfRjizZf6y5N6e5G9NXrNe96brpV4oOGZ3Ld5pXvSJY29bSylna9NBSC9b+QGIw326p4u282/ETcvwBVeHRLH4Uh8PcxsX7oMpkBO4Y6l8e9UOd49SdmrupFBFhPitkQjMKRWvc1mGFggbLtzuvD5Rl+Vl01beLeLUUX6K2NRBGoGvW3JOHs1mss4S3kDABERD4mW+7Vt1uyCCb5bYu5pqdnY7zGl95FlVqAOjvgnIXtyLV1LseuGp+y2otUpQFifBGAdJaF1F36y9yoDeQG228TXlAQgklo3b77bKAtlLYMp577Lz2GH3zGWMVq0zqvjTR9JnUhVXYAmlNA7WfPkHodl0ZkZJjoUkMgVXD18JjYOTZY1MUNn6PmdvS9k0GW+D6yQSWLMtli0LQMW0kbsWZyQRuTVc8MRrlCwHeTEhdRBDEaRanVSaSSXo9TtzAGHVmyjAxq776QQEO5TUeejdtyT126b2CZns2JBJGcxTslkIKIJknfVp12UImkTSSQfOxjpTjmZMzlCwuSTUECCkbwhAPEPBQI1Ak8t8eeH53KxMXEspHrW2pwwYLu3gpaL7Cx/ngOnwY8QTK6hlNqeRHXHvAKcJhThMAYCMVnHuNJlVi1DU8sgiiTUqa3IJA1OQBsDuetAbkDDnBeKpmYy6Vas0cihg+iRPXQlSQSL5jAWF4LwmDALeEwYMAYMGDAGDBiLnuIRw13jabDEbE7INTcgeQxFsncSW5GsVEQzOreOIi71NWoXZqloHTsLuzRN+cocXhJYa/VDs2xFCOtZ5dLGJeXmDqHW6O4tSu3uYA4Sy9jbZX/1jST3cQNHars1YF6h9Lw37L64jpncwY9YhTUSygEEUdRQXZurBtqrcEWLOLvBiRSSR5ruwQEZw+ojwqunSCEGxOkPtdhvDd71j0/wtmWo40UGzRBugw0sCTYJINgg7ffcSOFBZiAACSSaAA3JJPIYj8OzyTp3kbBk1OoYEEHQxQ0QfMHAQYfhQSW44i9+Czs1sbvSBQC1XXzxGjiziHZI2IZiWYqveWNK2FB0geHYVsNySTfQYMBQac3cuqNXVq0oSqhKCilKkGi1tZJPu2GJuTM7SfGxoqU3qkHUbXTfUEANyNbjn0ssNT5pEKK7qpc6UBNFmomlHMmgTt0BOAdwYMGAU4TCnCYDNPS5n1mfK8Ny8YlzzuHjJP+ziiDI1dasi9gF1cwtueh7iMMcc/DO6MGYy7uXV/WlFgGQ+3kCBYA00SDiXFxDhmUz2azXxnwiU6ZGKs2nTswTyBIBPuFUNsRBxbhOY4rlc2DL8KHxKUjKrF/ApfzIBYX5He6FW5MvwNHwYMGKgwYMGAMGDBgDFaZTA8rMHYOS692sklBFFgjcKT0C1fvxZYgz59lZgMvK1aqKhaalDbW3UnSPaPtxXJMSstmA9kBhTFfEpW66i+Y8jjl4+A5rRCqyd18XCspEhk3TShEYKil0oOtEty2Ja+hjLzCYqU0K8dMo1NZVtSkE+E1yrf7MVkUDFBebSmKu1gA3asCoY+A9NJBGy7c7SlN5Tg+YAfvJSx7qMoe9cVKF0tfmoILBjz1cvCMe14RP4bkb1AT8a/wAra2fdQYf/ACcely0hOs55S2llFaQo1EUasgkUBZs8+V4ckMhL6M6gOpCthSAt0QdxZJoX0+3FkI/E+DTb9wx/3igPO9aDEwUbqx1GU2WuwN96AxHyvA83GVUSKUCKpbW6kkSvISqDwINJAoDcNV0oGJ0ruZHVM6FqidSKdIJP0iAp8KnzI3J5gA7yViDHmlCh2BDIBWm+eqiQKqxzu7oYCLBw/OkKX0qwD0BO7AMxL7mlJAvQKHIXttSxcHzQR/jDr0ju7lalLd6XB0gXWpBYAuroUK9zZFirA5yMWaQigVRvWX1qJJqjWx5dMEuSZwVOd2DI7UaFgow0knZaC+Ebbm+eAYk4JmiUYORpV9IMzABj3lFtJ32IoCwL/urh/KcLzImhYvSIbIMhYm+8DAjlvaEUdtxv4dMnIpUneyZqJwNWy0ottAv1j0VfvPnvZxZ2NlDBwAb9bwnbnYaiPtGAkYMIrAgEGwdwRvfuwuAU4TCnCYDFuKLGc1MJA5uZgoWqJLN63WrrlvV+zFLwtAvGMuoFAZxQAL2AkoDff798XPFmjGZmaQvtK5ARQ10zHe2FC65dLxVcOkibiuTeLvLbNIzB1CgW6EBaZidy3PoF52a9+XwnFv8AjBuJ8Y4k2f4nK2any4y5lGXQWI2aMu6qUYaHBhimN1ZOk8sbzjP+3XZ9MxmIM5l8zEJ4HVjDLMBHMFNFW3OhitrdbjY+eM+0mNvaOM9HXFuKxcc+B5uWaQN3verKzOtIrkPHq2A1AAFdjde7bs3mUiRpJHVEUWzMaAA6knHGdgeAZfJl5JMzFNnJydTCUMFDNr7qEE3p1b8hqIBoUBi27Ydj4uJCBZ5JRHE5cxxtpWS62fa9q2IogM3nYQss7mMl29yszZcQa5FnkMSuF0gFfWJVyH0glQW01bqOe2OpxkfpO4zBkp8lDlFRJsqskoQR0oQRu6KSKtdaBit8wDz3x1fYftv8OllgeLRJGHYsptSqyGLruGJF1y9uJQ7HBgwYAxBg4PAhtYwD52d723s7mtrOJ2DAQX4RCSWMYs1e7fRGkdfLb/5wr8JhIIMY3NnmN/PY/Z7tsTcGAr24JARXdiq08yNt/I89yb53vzwj8Cy55xD7Cw8/I+0++zixwYCv/oSD/wBIc75tz87u8IeBZf8A9Pz+k291z8W/IYscGAgPwaA3cdk1uWa9q66rvbn7/M2f0LBq1d2L231N05dcT8U/aLjoyvdCgWkLBQSBZQBiBqZQTW9WNgas0pC3VQAAOQwuKHsz2j+FtKhiKNGQCQ6urA8irL0O9edGjti+wCnCYU4TAYX2l+Xn+sk/McVHZr5yyX+Ih/OuLftL8vP9ZJ+Y4qOzXzlkv8RD+dcaGXZOL6MGMQ4nGhlmLtSh32WixstWkGgRYF77A9cbeMYvmoVMs7FkDK7aQ7BQSe83sn6JANUQTQPPfC1c64/9bXg12/Uvt8q7s7l9HFcl5NIjrYo6WBZb9tVdWPInG8Ywjs8hHFspqZXJmUkowYb2fo7fYOWN3x003lrn4x9zH2+a+evT5lJo+Jx5gBlR4kCSLY8S6gwscmGxryOLb0ATZibM5iV1uNYtBlIol2dXCk8mPrsSfFZFk2MdPmO0+blUqIUlXqO4Mg6cxZHUfeML2Y7WZls7BlHjijQlgyLEYyKR3FC9twOmIw1fDzs23YvPGj4yT0r9uuIZPMlMmumCNU7ybudY7x7OkswKDYptz359BqfEM6kEMk0raY41Z3arpVFnYbn3DGcZ2OXiobNZaPMplZ4ZoJEnaMLIO7kETxR7kN3oTxFhe1A749K7qvR12gkz/DoczMoV2Lq2kUDoYrYB5XX33jpccNw/tFHwpMlw/OxNAe7SNJkp4HZQqsQwplJY2dSjnZ23x3OJBgwYMAYMQ+McTjysDzymkQdOZJ2VVHViSAMYp2m7WZjOsQ7FIekKHw1/fP8AvD79vIDFbdkybtdz3a3JQkq+ai1Dmqt3hHvEdkH34hx9v+Hk18Ir3xSqPvKVjDwMLivOvyPonhvFoMwCYJo5a5924Yj3gGx9uKztBwlcxmMuDrBU69akUoW+jKaLXp6WCbvTthSMQwZSVYcmUlWX9kjcH2jGk9he3rtImWzjatRCxzHY6jsqyVsbOwbzoG7vEzLdW47NA4Xw2PLx93EukbX1JIAUEn3KB9mJeDBi6pThMKcJgML7S/Lz/WSfmOKjs185ZL/EQ/nXFv2l+Xn+sk/McVHZr5yyX+Ih/OuNDLsnF9GDGFcc+Vk/bf8AE43UYwrjnysn7b/icYOt/a3fA++ftPlF7JfOeT+uX+ON+OMB7JfOeT+uX+ON+x003lrl4193H2+axg6aOqV0/ZTV5f3h7fuH2SuzHznkK3FS0xoFxWY3YCyDdruSaA6UBEfNlAQFQ/txq/l/aB8vx88e+x05fiuVJrnJQAoAd3IaUDYC7NDqTjN01m895/b5/wBWkdueCyZ3h8+VikWNpAo1tdAB1drrfcKR9uIfEpo3yq5ZJMnGq9zp/rQoCF43AA7sdEA9mOmm9VvcfwxgvEoQIVfqXdfZSrGR05+I9fLYdfoeHw5m7tD7d8PXjGWGUSbKCXWJIyuZ7wgqDqpVQE+Et+PTHcRghQCbNCz5nrjEuwWWVOL5EqSdcMjmze5SYbeEbUo8/eeQ3AYrnjy0MLKxsqq1ZFliCaNHYKeoPXHqGS7BFEGiAbHIEUaHQjp54wbtn2r43k828SSusVgRaYI2FEClsxklhyNm+vIjGm+jDMZ2XJ97xAkyufDaBCEGqgwUAXuTy6gcwa5ik9MmcP8AVYR6vxkre8aUT/JpMZrjv/TGlZnLHziYD/2tZ/MMZ/fkL53XQKCzE+wAEnyAOOeXd1x7FwY9JGzXpANKzmzVKil3P2KrHAI2ILAWoIDHy1Xp+8g4qs84Rhe34Y9902jXpOjUEL9AxDMF9+lSfZ1qxfnAfQnZzPGfJ5aZvWkijZv2io1f814scUXYVa4bk/bErD3N4h/kRi9x3cCnCYU4TAYX2l+Xn+sk/McVHZr5yyX+Ih/OuLftL8vP9ZJ+Y4qOzXzlkv8AEQ/nXGhl2Ti+jBjCuOfKyftv+JxuoxhXHPlZP23/ABOMHW/tbvgffP2nyi9kvnPJ/XL/ABxv2MB7JfOeT+uX+ON+x003lrl4193H2+aw/OYe7D/OmV98n+nJhnOYe7D/ADplffJ/pyYy9N5p7x896tnn9Vvcfwxg+Yz0iKVR2UG7ANc6B+/SPuGN4n9Vvcfwx8/5/lj6fT9q9Hqu+x+b73jOQYvrbuJA5JJOuswxvV13B2239+NndwoJJAAFkk0ABzJPljB/Rp88Zb3S/wCm+Nr49/smY+qk/KcctTeXr/C0m9kV+b4nGx3ly60diJUbUu+zWy+E7Wu/288TuGcUjlJUSQlhuFilVzpFCyBy3Ndem++MinhjVFaXWdd6QhAoLam9SkHfTVdLvpi09GOj+kn0BgvwdvWIJvVDfIAVd17KxmcLV5Z5SWd3p4mnmMtldN6TOAPmossY6DrMqFj9FJiEJ9tMIzXkDiTneyWSSNJNJhOXSxMhpgsY3MlgrJsDetWuz5nHQcUhLxMFFsCrqOVtGyyKLPKyoF+3DTy95EGi0sGH0waIPMEc76EH2g478beWOGHXozfsn2ZjeaDPcOzInywkZWTMAoyqQ0cqikpvC+yso6b77W36P+7bNJEyGCeIqFkstDIGV4mFeuqnUdyDyBJ3OOpycceViWJYhGNyFy0LFBZs7IpAO974DxRI1sierWy0Ug0gkKSWdQAovUSTsAfdjlzW9lttujkuwfDcnmeGz5aPMHNJ3za5NHdENsUZQRzChd9wa8rGE7Y9hl+CQLlFCyRskdnnIJWVCzna2DkPflqA5gY7DhXD+4LqkUESMxciFdJLHq1CidueHM6dbxQjc6lkb+6sbBwftdVWuo1f2Ticbbl0TlOWJuVy6xxpGmyoqovuUBR/kMO4MGPY4FOEwpwmAwvtL8vP9ZJ+Y4qOzXzlkv8AEQ/nXFv2l+Xn+sk/McVHZr5yyX+Ih/OuNDLsnF9GDGFcc+Vk/bf8TjdRjCuOfKyftv8AicYOt/a3fA++ftPlF7JfOeT+uX+ON+xgPZL5zyf1y/xxv2Omm8tcvGvu4+3zWH5zD3Yf50yvvk/05MM5zD3Yf50yvvk/05MZem8094+e9Wzz+q3uP4Y+f8/yx9AT+q3uP4Y+f8/yx9Rp+1d/VK9GnzxlvdL/AKb42vj3+yZj6qT8pxino0+eMt7pf9N8bXx3/ZMx9VJ+U44avtfZ0x80ZLGWVSUzCRajuCXB2DgE6UI5WOf0h7as/Ru6txSQry+DkH2sDCHbcn1ms/byHLHOZvri89FPzi/1En54sYWmv14xo6ifTa1zEHMZIqWkicR3u4ZdSHzYiwVb+8CL6hsTsQeHZWOQLNKqs8jF49YvSvNAgb1ToAJA66jjZsl6VlqjO9ou7Wx3UptQO6aRwSx0rZSJlWz5nzx4k7S/GKmmJlZXYuruyqEIDaqi2Ashm5KRTEEgYd7WcQTLrnJ5gGjjSAnyIBao2BFEks3XkwFcr5LsJmok4VltfdxDMI0AeVxGLYsZms+Is5sAVRMY3GoXz/SxW5q76IzSKGRoVU8nQmax/d9Ufbv7jiXlMoIwaJZjuztuzHlZoAe4AADoBhpYYJmdoJAsgrU8LC7PLvF3VjQ+kD7Kw5w6cyQxSHm6Ix97KCfxxbHHGdkW2pGDBgxdBThMKccb6Se3B4VHA4gE3esy0ZNFaQD/AGTfPAZ52l+Xn+sk/McVHZr5yyX+Ih/OuPWY9KOVkZmfhKEsSSfhT7k7nkmGsv6ScnHIkqcHQOjBlb4U+zKbB3WuePTePjZsTo+jxjCuOfKyftv+Jw7+n1v1Af8AEH/tYpZvSjlXJLcJQkkk/wBafmdz9DGbqOFeJtt6NLw7W4aa5XOW77dkvsl855P65f4437HzplfSblI5ElThCK6HUrfCn2I67pWLz9PrfqA/4g/9rF+Dw7hNqp4hqsNTnMsZek26kzmHuw/zplffJ/pyYoX9KWVPPhKf8U/8mPWS9KuWhkWWPhKK63pb4U5qwVPNK5E48XC0eeFltjL5Lu+g5vVb3H8MfP8An+WLQ+nwnb4AP+IP/bxRP6S8mefCEP8A+U/8uNnhcSYb7uqz9GnzxlvdL/pvja+O/wCyZj6qT8pxgfDvSflYJVmh4QiSLdMM05qwVPNCOROLif0761ZG4epVgVI+EHcHYj5Pyxy4+X6ku34Wl2spnN9cXnop+cX+ok/PFjkX9J+VPPhCf8U/8mH+GelrL5eQyQ8KRHKlSRmXOxIJG6EcwMZvB0meGUtsevi6nHPGyRu/FBqVYf8A1W7s/sUWk5cvAGAPmVxXcafXOGjzCuEUp3EWvUCxBYu0Gtx6qgUq14tze2S5r03rKVMnDI303WubUBdXsYq6D7sar6MuN/Dsk2a7oRCSVqjB1BdASPY0P7N8uuNCvEq58hDMvwTOZTNyGRI1dhmWZX0anQtqmVhbLIwGnmD5i7CLh2Wy+loD3JjFKs0PdR11GsxiiRtrBPSwwFYuc/E7ZlahQroI70qCy2JLptVrR0bUb1nyNR8rlRojZcpCylVNgKDWkG6I3N9Ntt76Yi7dqDgeRdpBmZMwsh0BAIQunmxOphu53A+itrYUWRiVwv5Ov7LyqPcsjqv/ACgY53tcI8vlszmRlY9cMcEugBVvTI+sBlG1qCLxnGW9OndjSnDwBZO+ZZtzz3aMnDHaTomt0wYpOxXH/h+RhzZj7vvNfg1aq0O8fOhd6b5dcXeLIKcVXHezuWzqouahWUISVDEiiaB9UjyGLU4TAcn+jThX6lH+8/8ANg/Rpwr9Sj/ef+bHWYMByf6NOFfqUf7z/wA2D9GnCv1KP95/5sdZgwHJ/o04V+pR/vP/ADYP0acK/Uo/3n/mx1RlF6bF+V79en2HHoYgcn+jThX6lH+8/wDNg/Rpwr9Sj/ef+bHWYMSOT/Rpwr9Sj/ef+bB+jThX6lH+8/8ANjrMGA5P9GnCv1KP95/5sH6NOFfqUf7z/wA2OswYDk/0acK/Uo/3n/mwfo04V+pR/vP/ADY6zBgOT/Rpwr9Sj/ef+bE/g8uT4bHJCWTKxCXwCQlE8So3heTY2dXU735Yvccd6X8l33Bc2BzQJIP/AGOrN/y6sA1xf0jQw8YyeVEsbQSxNrkVlKh3Yd0Sw220MOf+8BPLFv8A+YshEoQ8UiAUAAd/DYA2HIXj5GxY9ouFNlM3Plmu4pGSz1APhP2ij9uIH0/muK5LN5fNxwSnNs8WhxHrm28ehToBC2S2+3+WPB9GnCv1KP8Aef8AmxxP/hwgrL56T+1JEv7iuf8A98bDgInCuGRZaFYIEEcaXpUXQ1EseZJ5knEvBgxIU4gcV4qmXAL2b1UAVBOkWa1MATuNuZ8sTzis45ErIBrjRyGVTLVEGtYF+wA2N9ul4RFEvG41VmYONOqxp38BUHa+R1Ag+WIeY4y4iYro1qxBtSFA1zRirYcjESSxA+8DEhocmzF7is82ElE+r1Df3VrywmjKEsloSyUfGTqVnZt21bkvqPO+eJ6I2pz+m0Fgq9qSGpeoMYY8+QMg38r+1uXi3xyqp8AEmuwLJQt6viF7I+wB6E1hwx5UlrZDqtWBkseIgsNJahZUXQ3rEebIwiWNA0SoveBomO9yKQ2nfaww9w5c8Oh1RWzcUjOw1q0hMbMArUo7rlpYqD408W+9+wYahSOON0Qzqis7sVVdZRdam2JshWRhvRoKADzxZQQZe21PGdL2vjrSFWIaW8XirQnPyU88SVy+XRTH4ANDIV1/Qs6gbPmx39uKXDHbl2T9XPM73nQkfENJ0MklggWsZNqSwVqUkhfARyHQ0AcWGIEmXy7uWOguSpsPvaA6eR6Bj9+JDZ2Mc5E6fTHWgOvmR9+LbbJ6+p/Bhn4XHZHeJYqxqHXcdceXz0Qq5EF7jxjfptvgJGDHiGZXFowYcrU37envx7wBgwYMAYhccyXf5XMQH/exSR/vqV/jibig7acQzsOXB4flxPOzAUxACLRJYgsL6AC+t9KIfJmTj1SIvmyj7yBjSv8AxA8H7riS5gDw5iMEnzeP4tv+Xu/vxTj0c8XEvejJENr10GjoG9XLXyvpjTvTfwDOZ5cpHlct3oTvHdwVBUtpAUamGxqz7h5YgJ/4d464bO3nmWH3Rxf9canjNvQpwnPZODMZfOQd1GHWSIkqSSwIkB0sbHhTn5n7NJxIMGDBgFOGZ8uj1rUNXKxeHjhMBDk4XCQR3a7+QH3j27DHl+DQEEdygBvkoHPn054nYMBFh4bEo8MaDkPVG9agL2/vN+8fPHqXIxswdkBYdevKt/PY4kYMBDk4VC13Eu4rYUa25EbjkPuGPTcNhJsxqTubrqdz95/AYlYMBFHDYbvukvz0j2n8SfvOF/o+Ln3aXd2VB35Xv7ziTgwEJuEwGvik2Njw8jt/0A922FXhUIFd0vTmL5Chz9n8cTMGAby+XRBSKFF3SihfuGHMGDAGDBgwBgwYMAYMGDAGDBgwBgwYMB//2Q=="/>
          <p:cNvSpPr>
            <a:spLocks noChangeAspect="1" noChangeArrowheads="1"/>
          </p:cNvSpPr>
          <p:nvPr/>
        </p:nvSpPr>
        <p:spPr bwMode="auto">
          <a:xfrm>
            <a:off x="190500" y="-2127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64200" name="Picture 8" descr="http://thaipublica.org/wp-content/uploads/2013/02/%E0%B9%82%E0%B8%84%E0%B8%A3%E0%B8%87%E0%B8%AA%E0%B8%A3%E0%B9%89%E0%B8%B2%E0%B8%87%E0%B8%A3%E0%B8%B0%E0%B8%9A%E0%B8%9A%E0%B8%9B%E0%B8%A3%E0%B8%B0%E0%B8%81%E0%B8%B1%E0%B8%99%E0%B8%AA%E0%B8%B8%E0%B8%82%E0%B8%A0%E0%B8%B2%E0%B8%9E%E0%B9%84%E0%B8%97%E0%B8%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5219" name="ตัวยึด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5220" name="ตัวยึด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5221" name="ตัวยึดข้อความ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65222" name="ตัวยึดเนื้อหา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65223" name="Picture 2" descr="http://service.nso.go.th/nso/web/article/images/lfsda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powerpoint-templates-22">
  <a:themeElements>
    <a:clrScheme name="235TGp_report_light 2">
      <a:dk1>
        <a:srgbClr val="30311D"/>
      </a:dk1>
      <a:lt1>
        <a:srgbClr val="FFFFFF"/>
      </a:lt1>
      <a:dk2>
        <a:srgbClr val="FF6600"/>
      </a:dk2>
      <a:lt2>
        <a:srgbClr val="C0C0C0"/>
      </a:lt2>
      <a:accent1>
        <a:srgbClr val="3FB564"/>
      </a:accent1>
      <a:accent2>
        <a:srgbClr val="15A2E9"/>
      </a:accent2>
      <a:accent3>
        <a:srgbClr val="FFFFFF"/>
      </a:accent3>
      <a:accent4>
        <a:srgbClr val="272817"/>
      </a:accent4>
      <a:accent5>
        <a:srgbClr val="AFD7B8"/>
      </a:accent5>
      <a:accent6>
        <a:srgbClr val="1292D3"/>
      </a:accent6>
      <a:hlink>
        <a:srgbClr val="F5B821"/>
      </a:hlink>
      <a:folHlink>
        <a:srgbClr val="A1A18B"/>
      </a:folHlink>
    </a:clrScheme>
    <a:fontScheme name="235TGp_report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35TGp_report_light 1">
        <a:dk1>
          <a:srgbClr val="000000"/>
        </a:dk1>
        <a:lt1>
          <a:srgbClr val="FFFFFF"/>
        </a:lt1>
        <a:dk2>
          <a:srgbClr val="1367BB"/>
        </a:dk2>
        <a:lt2>
          <a:srgbClr val="C0C0C0"/>
        </a:lt2>
        <a:accent1>
          <a:srgbClr val="009999"/>
        </a:accent1>
        <a:accent2>
          <a:srgbClr val="E0691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CB5E15"/>
        </a:accent6>
        <a:hlink>
          <a:srgbClr val="4CC737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 2">
        <a:dk1>
          <a:srgbClr val="30311D"/>
        </a:dk1>
        <a:lt1>
          <a:srgbClr val="FFFFFF"/>
        </a:lt1>
        <a:dk2>
          <a:srgbClr val="FF6600"/>
        </a:dk2>
        <a:lt2>
          <a:srgbClr val="C0C0C0"/>
        </a:lt2>
        <a:accent1>
          <a:srgbClr val="3FB564"/>
        </a:accent1>
        <a:accent2>
          <a:srgbClr val="15A2E9"/>
        </a:accent2>
        <a:accent3>
          <a:srgbClr val="FFFFFF"/>
        </a:accent3>
        <a:accent4>
          <a:srgbClr val="272817"/>
        </a:accent4>
        <a:accent5>
          <a:srgbClr val="AFD7B8"/>
        </a:accent5>
        <a:accent6>
          <a:srgbClr val="1292D3"/>
        </a:accent6>
        <a:hlink>
          <a:srgbClr val="F5B821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 3">
        <a:dk1>
          <a:srgbClr val="30311D"/>
        </a:dk1>
        <a:lt1>
          <a:srgbClr val="FFFFFF"/>
        </a:lt1>
        <a:dk2>
          <a:srgbClr val="44808E"/>
        </a:dk2>
        <a:lt2>
          <a:srgbClr val="DDDDDD"/>
        </a:lt2>
        <a:accent1>
          <a:srgbClr val="D24F4C"/>
        </a:accent1>
        <a:accent2>
          <a:srgbClr val="276EEF"/>
        </a:accent2>
        <a:accent3>
          <a:srgbClr val="FFFFFF"/>
        </a:accent3>
        <a:accent4>
          <a:srgbClr val="272817"/>
        </a:accent4>
        <a:accent5>
          <a:srgbClr val="E5B2B2"/>
        </a:accent5>
        <a:accent6>
          <a:srgbClr val="2263D9"/>
        </a:accent6>
        <a:hlink>
          <a:srgbClr val="64C3F2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9_Default Design">
  <a:themeElements>
    <a:clrScheme name="">
      <a:dk1>
        <a:srgbClr val="004080"/>
      </a:dk1>
      <a:lt1>
        <a:srgbClr val="FFFFFF"/>
      </a:lt1>
      <a:dk2>
        <a:srgbClr val="FF0080"/>
      </a:dk2>
      <a:lt2>
        <a:srgbClr val="004080"/>
      </a:lt2>
      <a:accent1>
        <a:srgbClr val="66CCFF"/>
      </a:accent1>
      <a:accent2>
        <a:srgbClr val="333399"/>
      </a:accent2>
      <a:accent3>
        <a:srgbClr val="FFFFFF"/>
      </a:accent3>
      <a:accent4>
        <a:srgbClr val="00356C"/>
      </a:accent4>
      <a:accent5>
        <a:srgbClr val="B8E2FF"/>
      </a:accent5>
      <a:accent6>
        <a:srgbClr val="2D2D8A"/>
      </a:accent6>
      <a:hlink>
        <a:srgbClr val="800040"/>
      </a:hlink>
      <a:folHlink>
        <a:srgbClr val="004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a:spPr>
      <a:bodyPr wrap="square" lIns="81625" tIns="40813" rIns="81625" bIns="40813" rtlCol="0">
        <a:spAutoFit/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r" defTabSz="816257">
          <a:defRPr b="1" cap="all" dirty="0">
            <a:ln w="0"/>
            <a:solidFill>
              <a:srgbClr val="1F497D"/>
            </a:solidFill>
            <a:effectLst>
              <a:reflection blurRad="12700" stA="50000" endPos="50000" dist="5000" dir="5400000" sy="-100000" rotWithShape="0"/>
            </a:effectLst>
            <a:latin typeface="TH SarabunPSK" pitchFamily="34" charset="-34"/>
            <a:cs typeface="TH SarabunPSK" pitchFamily="34" charset="-34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a:spPr>
      <a:bodyPr wrap="square" lIns="81625" tIns="40813" rIns="81625" bIns="40813" rtlCol="0">
        <a:spAutoFit/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r" defTabSz="816257">
          <a:defRPr b="1" cap="all" dirty="0">
            <a:ln w="0"/>
            <a:solidFill>
              <a:srgbClr val="1F497D"/>
            </a:solidFill>
            <a:effectLst>
              <a:reflection blurRad="12700" stA="50000" endPos="50000" dist="5000" dir="5400000" sy="-100000" rotWithShape="0"/>
            </a:effectLst>
            <a:latin typeface="TH SarabunPSK" pitchFamily="34" charset="-34"/>
            <a:cs typeface="TH SarabunPSK" pitchFamily="34" charset="-34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ngsana New"/>
      </a:majorFont>
      <a:minorFont>
        <a:latin typeface="Garamond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ngsana New"/>
    </a:majorFont>
    <a:minorFont>
      <a:latin typeface="Arial"/>
      <a:ea typeface=""/>
      <a:cs typeface="Angsana New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4022</Words>
  <Application>Microsoft Office PowerPoint</Application>
  <PresentationFormat>นำเสนอทางหน้าจอ (4:3)</PresentationFormat>
  <Paragraphs>524</Paragraphs>
  <Slides>174</Slides>
  <Notes>2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26</vt:i4>
      </vt:variant>
      <vt:variant>
        <vt:lpstr>เซิร์ฟเวอร์ OLE ฝังตัว</vt:lpstr>
      </vt:variant>
      <vt:variant>
        <vt:i4>3</vt:i4>
      </vt:variant>
      <vt:variant>
        <vt:lpstr>ชื่อเรื่องภาพนิ่ง</vt:lpstr>
      </vt:variant>
      <vt:variant>
        <vt:i4>174</vt:i4>
      </vt:variant>
    </vt:vector>
  </HeadingPairs>
  <TitlesOfParts>
    <vt:vector size="203" baseType="lpstr">
      <vt:lpstr>powerpoint-template-24</vt:lpstr>
      <vt:lpstr>2_Office Theme</vt:lpstr>
      <vt:lpstr>Stream</vt:lpstr>
      <vt:lpstr>Office Theme</vt:lpstr>
      <vt:lpstr>1_Office Theme</vt:lpstr>
      <vt:lpstr>3_Office Theme</vt:lpstr>
      <vt:lpstr>3_ชุดรูปแบบของ Office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ชุดรูปแบบของ Office</vt:lpstr>
      <vt:lpstr>10_Office Theme</vt:lpstr>
      <vt:lpstr>11_Office Theme</vt:lpstr>
      <vt:lpstr>12_Office Theme</vt:lpstr>
      <vt:lpstr>1_powerpoint-template-24</vt:lpstr>
      <vt:lpstr>powerpoint-templates-22</vt:lpstr>
      <vt:lpstr>9_Default Design</vt:lpstr>
      <vt:lpstr>2_powerpoint-template-24</vt:lpstr>
      <vt:lpstr>13_Office Theme</vt:lpstr>
      <vt:lpstr>Cooking 16x9</vt:lpstr>
      <vt:lpstr>14_Office Theme</vt:lpstr>
      <vt:lpstr>1_Diseño predeterminado</vt:lpstr>
      <vt:lpstr>Diseño predeterminado</vt:lpstr>
      <vt:lpstr>Image</vt:lpstr>
      <vt:lpstr>Worksheet</vt:lpstr>
      <vt:lpstr>แผนภูมิ Microsoft Excel</vt:lpstr>
      <vt:lpstr>แนวทางการบริหารองค์กรพยาบาล</vt:lpstr>
      <vt:lpstr>งานนำเสนอ PowerPoint</vt:lpstr>
      <vt:lpstr>เป้าหมายการบริการพยาบาล</vt:lpstr>
      <vt:lpstr>ความพอดี คือประสิทธิภาพ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บริการพยาบาล</vt:lpstr>
      <vt:lpstr>แนวคิดการบริหารการพยาบาล</vt:lpstr>
      <vt:lpstr>เทคนิคการบริหารการพยาบาล</vt:lpstr>
      <vt:lpstr>งานนำเสนอ PowerPoint</vt:lpstr>
      <vt:lpstr>ผลลัพธ์ที่คาดหวัง</vt:lpstr>
      <vt:lpstr>พยาบาล</vt:lpstr>
      <vt:lpstr>พยาบาล</vt:lpstr>
      <vt:lpstr>งานนำเสนอ PowerPoint</vt:lpstr>
      <vt:lpstr>สร้างคุณค่าจากงาน</vt:lpstr>
      <vt:lpstr>งานนำเสนอ PowerPoint</vt:lpstr>
      <vt:lpstr>งานนำเสนอ PowerPoint</vt:lpstr>
      <vt:lpstr>งานนำเสนอ PowerPoint</vt:lpstr>
      <vt:lpstr>ทีมงาน ต้องชัดเจน</vt:lpstr>
      <vt:lpstr>งานนำเสนอ PowerPoint</vt:lpstr>
      <vt:lpstr>มีทิศทาง  ชัดเจน</vt:lpstr>
      <vt:lpstr>วัตถุประสงค์ ต้องชัดเจน</vt:lpstr>
      <vt:lpstr>OBAMA</vt:lpstr>
      <vt:lpstr>หัวหน้างานคือ</vt:lpstr>
      <vt:lpstr>หน้า</vt:lpstr>
      <vt:lpstr>แล้ววันนี้หน้าเป็นแบบไหน</vt:lpstr>
      <vt:lpstr>งานนำเสนอ PowerPoint</vt:lpstr>
      <vt:lpstr>งานนำเสนอ PowerPoint</vt:lpstr>
      <vt:lpstr>ความรู้ความสามารถหัวหน้างาน</vt:lpstr>
      <vt:lpstr>แบบทดสอบความเป็นหัวหน้าที่ดี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ตัดสินใจ</vt:lpstr>
      <vt:lpstr>บริบทบริหาร ต้องชัดเจน</vt:lpstr>
      <vt:lpstr>การสร้างกำลังใจด้วย Gain &amp; Game</vt:lpstr>
      <vt:lpstr>การบริหารการเปลี่ยนแปลง การบริหารแบบมุ่งผลสัมฤทธิ์</vt:lpstr>
      <vt:lpstr>การเปลี่ยนแปลงเป็นหนทางที่ทำให้เกิดสิ่งที่ดีกว่า</vt:lpstr>
      <vt:lpstr>กฎหมายที่มีผลต่อการพยาบาล</vt:lpstr>
      <vt:lpstr>คุณภาพมาตรฐาน บริการพยาบาล</vt:lpstr>
      <vt:lpstr>การพิจารณาคุณภาพ</vt:lpstr>
      <vt:lpstr>กรณีตัวอย่างการพิจารณามาตรฐาน</vt:lpstr>
      <vt:lpstr>กรณีตัวอย่างโรงพยาบาลบ้านนอก</vt:lpstr>
      <vt:lpstr>ข้อมูลเพิ่มเติม</vt:lpstr>
      <vt:lpstr>ข้อมูลสุดท้าย</vt:lpstr>
      <vt:lpstr>การรักษาพยาบาลไม่สามารถประกัน  ผลการรักษาและผลกระทบความเสียหาย ได้๑๐๐ %</vt:lpstr>
      <vt:lpstr>สถานการณ์สุขภาพ</vt:lpstr>
      <vt:lpstr>งานนำเสนอ PowerPoint</vt:lpstr>
      <vt:lpstr>งานนำเสนอ PowerPoint</vt:lpstr>
      <vt:lpstr>โครงสร้างประชากรเปลี่ยน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ชุมชนและสังคมที่เปลี่ยนไป</vt:lpstr>
      <vt:lpstr>งานนำเสนอ PowerPoint</vt:lpstr>
      <vt:lpstr>ภาวะความเป็นเมือง การโยกย้ายถิ่นฐาน และความเสี่ยงของสังคมไทย</vt:lpstr>
      <vt:lpstr>งานนำเสนอ PowerPoint</vt:lpstr>
      <vt:lpstr>ลักษณะสังคมไทย</vt:lpstr>
      <vt:lpstr>งานนำเสนอ PowerPoint</vt:lpstr>
      <vt:lpstr>เทคโนโลยี การสื่อสารที่รวดเร็ว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สุขภาพและการเจ็บป่วย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พฤติกรรมการบริโภคไม่เหมาะสม</vt:lpstr>
      <vt:lpstr>งานนำเสนอ PowerPoint</vt:lpstr>
      <vt:lpstr>งานนำเสนอ PowerPoint</vt:lpstr>
      <vt:lpstr>งานนำเสนอ PowerPoint</vt:lpstr>
      <vt:lpstr>งบประมาณและ ทรัพยากรให้บริการ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การขยายตัวของ บริการสุขภาพภาคเอกชน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ประเด็นท้าทายในการบริการพยาบาล</vt:lpstr>
      <vt:lpstr>นโยบายและ กลไกการจัดการสุขภาพ</vt:lpstr>
      <vt:lpstr>งานนำเสนอ PowerPoint</vt:lpstr>
      <vt:lpstr>งานนำเสนอ PowerPoint</vt:lpstr>
      <vt:lpstr>งานนำเสนอ PowerPoint</vt:lpstr>
      <vt:lpstr>การเมืองกับ ระบบสุขภาพ</vt:lpstr>
      <vt:lpstr>พยาบาล ตระหนักถึงสิทธิและการจัดการตนเองมากขึ้น</vt:lpstr>
      <vt:lpstr>ใครจะไปคิดว่า ได้เห็นภาพนี้ในเมืองไทย</vt:lpstr>
      <vt:lpstr>Angel syndrome</vt:lpstr>
      <vt:lpstr>NURSING culture ??</vt:lpstr>
      <vt:lpstr>แนวโน้มประเทศในยุโรป มีworking time ลดลง</vt:lpstr>
      <vt:lpstr>พยาบาลประท้วงรพ.ที่ลดจำนวนบุคลากรลง เพราะจะส่งผลให้เกิดอันตรายในการปฏิบัติงานต่อผู้ป่วยและตนเอง</vt:lpstr>
      <vt:lpstr>We (Nurse, Doctor) are the People พวกเรา(แพทย์ พยาบาล)ก็เป็น “คน” เหมือนคุณ</vt:lpstr>
      <vt:lpstr>Protect our rights คุ้มครองสิทธิของเราด้วย</vt:lpstr>
      <vt:lpstr>Nurse ..strike for..Patient care ประท้วงเพื่อคนไข้</vt:lpstr>
      <vt:lpstr>Fighting for Patient safety เราสู้เพื่อผู้ป่วย(ความปลอดภัย)</vt:lpstr>
      <vt:lpstr>พยาบาลประท้วงการแทรกแซงการปฏิบัติงานโดยนักการเมือง เรียกร้องให้รัฐบาลแสดงความเป็นมืออาชีพต่อวิชาชีพพยาบาล เรียกร้องให้รัฐบาลตรากฎหมายเพื่อปกป้องการทำงานของพยาบาล</vt:lpstr>
      <vt:lpstr>....รอยยิ้ม...</vt:lpstr>
      <vt:lpstr>ชีวิตต้องก้าวไปข้างหน้า…เหนื่อยก็หยุดพัก  แต่อย่าเดินกลับหลัง</vt:lpstr>
      <vt:lpstr>รู้จักบริหารเวลา  เวลาในชีวิตมีน้อย อย่าตกเป็นทาสของเวลา</vt:lpstr>
      <vt:lpstr>สิ่งดีๆในชีวิต…มักไม่เกิดขึ้นเพราะความบังเอิญ</vt:lpstr>
      <vt:lpstr>คนที่อยู่รอบข้างทุกคน มีอิทธิพลกับชีวิตเรา</vt:lpstr>
      <vt:lpstr>ลองทำอะไรให้เป็นหลายๆอย่าง..แต่เก่งอย่างเดียว</vt:lpstr>
      <vt:lpstr>อย่าพูดว่า “ทำไม่ได้” เพราะจิตเธอจะจำและนำไปใช้</vt:lpstr>
      <vt:lpstr>งานนำเสนอ PowerPoint</vt:lpstr>
      <vt:lpstr>ปัญหามีไว้แก้ไข ..หลบได้ พักได้แต่อย่าหนี</vt:lpstr>
      <vt:lpstr>หัดไว้ใจผู้อื่น…ไม่มีอะไรสำเร็จลงได้ด้วยคนคนเดียว</vt:lpstr>
      <vt:lpstr>ประสิทธิภาพในองค์กรก่อเกิด จากความเข้มแข็ง</vt:lpstr>
      <vt:lpstr>สถาบันการศึกษา</vt:lpstr>
      <vt:lpstr>องค์กรวิชาชีพที่เข้มแข็ง</vt:lpstr>
      <vt:lpstr>องค์กรวิชาชีพ เข้มแข็ง</vt:lpstr>
      <vt:lpstr>@ ได้รับการยอมรับจากสมาชิก @  มีบทบาทในการผลักดัน        นโยบายที่เกี่ยวข้องกับ          สมาชิก @  ให้การสนับสนุน ให้ความ      ช่วยเหลือ ระดมความร่วมมือ </vt:lpstr>
      <vt:lpstr>ผู้บริหารการพยาบาลที่เข้มแข็ง</vt:lpstr>
      <vt:lpstr>ผู้ประกอบวิชาชีพ  เข้มแข็ง </vt:lpstr>
      <vt:lpstr>ผู้ประกอบวิชาชีพการพยาบาล</vt:lpstr>
      <vt:lpstr>ผู้ประกอบวิชาชีพ มืออาชีพ</vt:lpstr>
      <vt:lpstr>ภาวะผู้นำทางการพยาบาล และการสื่อสารในองค์กร” </vt:lpstr>
      <vt:lpstr>Vagueness &amp; shortage of data. ความคลุมเครือและปัญหาการขาดแคลนของข้อมูล</vt:lpstr>
      <vt:lpstr>เสียงบ่นจากคุณหมอ</vt:lpstr>
      <vt:lpstr>พยาบาลเราก็บ่น</vt:lpstr>
      <vt:lpstr>งานนำเสนอ PowerPoint</vt:lpstr>
      <vt:lpstr>ปัญหาการสื่อสาร ที่ทำให้ไม่เข้าใจกัน</vt:lpstr>
      <vt:lpstr>Ineffective Communication การสื่อสารที่มีประสิทธิภาพ</vt:lpstr>
      <vt:lpstr>งานนำเสนอ PowerPoint</vt:lpstr>
      <vt:lpstr>งานนำเสนอ PowerPoint</vt:lpstr>
      <vt:lpstr>งานนำเสนอ PowerPoint</vt:lpstr>
      <vt:lpstr>องค์ประกอบของ SBAR</vt:lpstr>
      <vt:lpstr>องค์ประกอบของ SBAR</vt:lpstr>
      <vt:lpstr>การเตรียมก่อนใช้ SBAR</vt:lpstr>
      <vt:lpstr>การเตรียมตัวก่อนการรายงานด้วย SBAR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ตัวอย่างข้อกำหนดในการรายงานแพทย์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DELL</dc:creator>
  <cp:lastModifiedBy>MKC</cp:lastModifiedBy>
  <cp:revision>72</cp:revision>
  <dcterms:created xsi:type="dcterms:W3CDTF">2014-04-13T04:11:20Z</dcterms:created>
  <dcterms:modified xsi:type="dcterms:W3CDTF">2017-11-18T13:50:46Z</dcterms:modified>
</cp:coreProperties>
</file>