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sldIdLst>
    <p:sldId id="260" r:id="rId7"/>
    <p:sldId id="264" r:id="rId8"/>
    <p:sldId id="268" r:id="rId9"/>
    <p:sldId id="266" r:id="rId10"/>
    <p:sldId id="269" r:id="rId11"/>
    <p:sldId id="270" r:id="rId12"/>
    <p:sldId id="271" r:id="rId13"/>
    <p:sldId id="267" r:id="rId14"/>
    <p:sldId id="272" r:id="rId15"/>
    <p:sldId id="273" r:id="rId16"/>
    <p:sldId id="263" r:id="rId17"/>
    <p:sldId id="274" r:id="rId18"/>
    <p:sldId id="275" r:id="rId19"/>
    <p:sldId id="262" r:id="rId20"/>
    <p:sldId id="276" r:id="rId21"/>
    <p:sldId id="277" r:id="rId22"/>
    <p:sldId id="278" r:id="rId23"/>
    <p:sldId id="281" r:id="rId24"/>
    <p:sldId id="282" r:id="rId25"/>
    <p:sldId id="283" r:id="rId26"/>
    <p:sldId id="286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58" r:id="rId39"/>
    <p:sldId id="297" r:id="rId40"/>
    <p:sldId id="259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5A657-E6B4-45B7-82A8-47FCF5B2B50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E012F-9D82-4E74-828A-EA052081BD1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2554</a:t>
          </a:r>
          <a:endParaRPr lang="th-TH" sz="1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เสนอหลักเกณฑ์ฯสำหรับพยาบาลสำนักงานปลัดกระทรวง</a:t>
          </a:r>
          <a:endParaRPr lang="en-US" sz="1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8BDC33-CB4A-4F06-8A6D-9D0BEF199B92}" type="parTrans" cxnId="{0C1666A2-16D2-41C2-8191-FFF6B3E613CA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BCC5B6-C262-40BE-89FD-86FF8712E357}" type="sibTrans" cxnId="{0C1666A2-16D2-41C2-8191-FFF6B3E613CA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F89AA2-49C0-47D8-A856-D5F9B3D64ACC}">
      <dgm:prSet phldrT="[Text]" custT="1"/>
      <dgm:spPr/>
      <dgm:t>
        <a:bodyPr/>
        <a:lstStyle/>
        <a:p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D5D0E3-3A4A-4EF0-B18E-D2AFEF864F09}" type="parTrans" cxnId="{DB3E846C-497A-4D97-B0D3-E8CB44FB6EE3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5B519F-07A0-41F6-A98D-E3E375855D74}" type="sibTrans" cxnId="{DB3E846C-497A-4D97-B0D3-E8CB44FB6EE3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64A3F8-D239-4209-9C08-C7CF79BE0D23}">
      <dgm:prSet phldrT="[Text]"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2556</a:t>
          </a:r>
        </a:p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เสนอหลักเกณฑ์ฯ สำหรับพยาบาลกระทรวงสาธารณสุข </a:t>
          </a:r>
          <a:r>
            <a:rPr lang="th-TH" sz="1600" b="0" u="sng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พร้อมเสนอขอไม่ยุบเลิกตำแหน่ง</a:t>
          </a:r>
          <a:endParaRPr lang="en-US" sz="1600" b="0" u="sng" dirty="0" smtClean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55C58E-2AF0-42F5-A855-DB56C37C7D65}" type="parTrans" cxnId="{AD4BE0D8-A473-4FA0-80C2-F19B6FAE8B72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59FF90-C3D7-4F30-83A6-8F7767BFF68E}" type="sibTrans" cxnId="{AD4BE0D8-A473-4FA0-80C2-F19B6FAE8B72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83A51CE-B2FF-479A-AE8F-E776D35D4960}">
      <dgm:prSet phldrT="[Text]"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อกพ.กสธ. มีมติให้เสนอกพ.พร้อมกับวิชาชีพอื่น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E3EB1D-8CF0-4047-8C4D-062C78F3D41D}" type="parTrans" cxnId="{DD4EF474-DE33-481A-BC42-8653C216793E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DF663E-5129-4A0A-96B8-1BCAC822C09D}" type="sibTrans" cxnId="{DD4EF474-DE33-481A-BC42-8653C216793E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85BE1F6-33A8-4BBD-9DF4-18270ED6474A}">
      <dgm:prSet phldrT="[Text]"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2558</a:t>
          </a:r>
        </a:p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เสนอหลักเกณฑ์ฯ สำหรับพยาบาลกสธ.</a:t>
          </a:r>
          <a:r>
            <a:rPr lang="th-TH" sz="1600" b="0" u="sng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โดยไม่เสนอขอไม่ยุบเลิกตำแหน่ง</a:t>
          </a:r>
          <a:endParaRPr lang="en-US" sz="1600" b="0" u="sng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47DECAC-2382-48C8-9BAD-1F31B786E198}" type="parTrans" cxnId="{47DB6B27-0C76-421A-A935-CCBC8E5E77FB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091F3A-6F7F-45FD-9CFB-076135A6BCFD}" type="sibTrans" cxnId="{47DB6B27-0C76-421A-A935-CCBC8E5E77FB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C48D5C-0411-4F31-BD5C-52B905CCC4C7}">
      <dgm:prSet phldrT="[Text]"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ผ่านความเห็นชอบอกพ.กสธ.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AFEFDF-824F-4A67-AE0C-B00424BE4656}" type="parTrans" cxnId="{EA698BFC-A1B5-48D5-8337-AE6881E31745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3C1CE9-5F59-45B4-ACCF-C7B4423490FF}" type="sibTrans" cxnId="{EA698BFC-A1B5-48D5-8337-AE6881E31745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6A94AED-5CD1-49C7-BB0D-4890A9555B6E}">
      <dgm:prSet phldrT="[Text]"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เสนอกพ.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BBD91C-7E3B-4A73-B5D6-A40CBA0900EC}" type="parTrans" cxnId="{AFB0E2ED-A772-4CE2-93AA-4D21C548C515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AC201D-BE8A-47E3-BA5F-3F9FD70CEC4C}" type="sibTrans" cxnId="{AFB0E2ED-A772-4CE2-93AA-4D21C548C515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5FC715-2B7D-4343-BB27-4B6243608FE0}">
      <dgm:prSet phldrT="[Text]"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กพ. เสนอให้จัดทำเกณฑ์ในภาพกสธ. 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0F81A0-574E-48CC-B542-3C787265D734}" type="parTrans" cxnId="{786370C8-84B4-4F72-AF83-D71635899F91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40345E-CD30-487D-8BAE-A88C11D2686A}" type="sibTrans" cxnId="{786370C8-84B4-4F72-AF83-D71635899F91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810A64D-7070-4439-A9C5-320B11FCB83F}">
      <dgm:prSet phldrT="[Text]" custT="1"/>
      <dgm:spPr/>
      <dgm:t>
        <a:bodyPr/>
        <a:lstStyle/>
        <a:p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AA6243-2C42-4CC0-9976-A123DD55F6A6}" type="sibTrans" cxnId="{3DB949B0-C968-46F6-90AF-DFAE2E3FBA51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AA1388-FD3F-4D75-BD7B-F96AE660B660}" type="parTrans" cxnId="{3DB949B0-C968-46F6-90AF-DFAE2E3FBA51}">
      <dgm:prSet/>
      <dgm:spPr/>
      <dgm:t>
        <a:bodyPr/>
        <a:lstStyle/>
        <a:p>
          <a:endParaRPr lang="en-US" sz="16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D2C93D-417E-457B-8440-363235202014}">
      <dgm:prSet phldrT="[Text]"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ผ่านความเห็นชอบอกพ.กสธ.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EB8642-71B0-4364-BD13-0F80B37A5C9D}" type="parTrans" cxnId="{DB411CEE-61BB-4C9E-B571-6A4D14CA57C6}">
      <dgm:prSet/>
      <dgm:spPr/>
      <dgm:t>
        <a:bodyPr/>
        <a:lstStyle/>
        <a:p>
          <a:endParaRPr lang="en-US" sz="1600"/>
        </a:p>
      </dgm:t>
    </dgm:pt>
    <dgm:pt modelId="{1C79AB95-06FB-437A-96C9-05BAF1DB9F3B}" type="sibTrans" cxnId="{DB411CEE-61BB-4C9E-B571-6A4D14CA57C6}">
      <dgm:prSet/>
      <dgm:spPr/>
      <dgm:t>
        <a:bodyPr/>
        <a:lstStyle/>
        <a:p>
          <a:endParaRPr lang="en-US" sz="1600"/>
        </a:p>
      </dgm:t>
    </dgm:pt>
    <dgm:pt modelId="{5C5F656B-C5FD-479A-808F-ACB39E07A9CE}">
      <dgm:prSet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เสนอกพ.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55EAA7-A240-4134-820E-B0C52175E938}" type="parTrans" cxnId="{816B4726-6DA4-4077-A7B3-8EC1755A6685}">
      <dgm:prSet/>
      <dgm:spPr/>
      <dgm:t>
        <a:bodyPr/>
        <a:lstStyle/>
        <a:p>
          <a:endParaRPr lang="en-US" sz="1600"/>
        </a:p>
      </dgm:t>
    </dgm:pt>
    <dgm:pt modelId="{D7173D71-253B-45EB-B655-9E57C21C03B1}" type="sibTrans" cxnId="{816B4726-6DA4-4077-A7B3-8EC1755A6685}">
      <dgm:prSet/>
      <dgm:spPr/>
      <dgm:t>
        <a:bodyPr/>
        <a:lstStyle/>
        <a:p>
          <a:endParaRPr lang="en-US" sz="1600"/>
        </a:p>
      </dgm:t>
    </dgm:pt>
    <dgm:pt modelId="{0BD556D5-4129-4758-BE2D-B977D5E4896F}">
      <dgm:prSet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กพ. เสนอเห็นชอบ</a:t>
          </a:r>
          <a:endParaRPr lang="en-U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8B406C-485E-4545-AEA8-4E694499356D}" type="parTrans" cxnId="{A1F2A582-16B0-40BE-8CA9-4697A565832C}">
      <dgm:prSet/>
      <dgm:spPr/>
      <dgm:t>
        <a:bodyPr/>
        <a:lstStyle/>
        <a:p>
          <a:endParaRPr lang="en-US" sz="1600"/>
        </a:p>
      </dgm:t>
    </dgm:pt>
    <dgm:pt modelId="{4876C4ED-E7AB-4AE5-B9A5-9F58CF1CEBA9}" type="sibTrans" cxnId="{A1F2A582-16B0-40BE-8CA9-4697A565832C}">
      <dgm:prSet/>
      <dgm:spPr/>
      <dgm:t>
        <a:bodyPr/>
        <a:lstStyle/>
        <a:p>
          <a:endParaRPr lang="en-US" sz="1600"/>
        </a:p>
      </dgm:t>
    </dgm:pt>
    <dgm:pt modelId="{C607C169-5162-444A-8532-104BC359979B}" type="pres">
      <dgm:prSet presAssocID="{4A45A657-E6B4-45B7-82A8-47FCF5B2B5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C606C3-BDD8-4F8F-90AB-4D638A83AA6C}" type="pres">
      <dgm:prSet presAssocID="{BD8E012F-9D82-4E74-828A-EA052081BD12}" presName="composite" presStyleCnt="0"/>
      <dgm:spPr/>
    </dgm:pt>
    <dgm:pt modelId="{1234D7C6-F9CF-448A-88F4-75D4DE5103DD}" type="pres">
      <dgm:prSet presAssocID="{BD8E012F-9D82-4E74-828A-EA052081BD12}" presName="bentUpArrow1" presStyleLbl="alignImgPlace1" presStyleIdx="0" presStyleCnt="2"/>
      <dgm:spPr/>
    </dgm:pt>
    <dgm:pt modelId="{DB9F7C08-757B-42FB-B3CF-C714C5819CDF}" type="pres">
      <dgm:prSet presAssocID="{BD8E012F-9D82-4E74-828A-EA052081BD12}" presName="ParentText" presStyleLbl="node1" presStyleIdx="0" presStyleCnt="3" custScaleX="135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406A5-A182-49B1-9D74-C7AF8CE1795B}" type="pres">
      <dgm:prSet presAssocID="{BD8E012F-9D82-4E74-828A-EA052081BD12}" presName="ChildText" presStyleLbl="revTx" presStyleIdx="0" presStyleCnt="3" custScaleX="371611" custLinFactX="68502" custLinFactNeighborX="100000" custLinFactNeighborY="-10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C72B0-2B75-427E-B4B2-69AC48921136}" type="pres">
      <dgm:prSet presAssocID="{0FBCC5B6-C262-40BE-89FD-86FF8712E357}" presName="sibTrans" presStyleCnt="0"/>
      <dgm:spPr/>
    </dgm:pt>
    <dgm:pt modelId="{D821BD8F-AA63-4A56-994E-86EA300C9BDB}" type="pres">
      <dgm:prSet presAssocID="{A964A3F8-D239-4209-9C08-C7CF79BE0D23}" presName="composite" presStyleCnt="0"/>
      <dgm:spPr/>
    </dgm:pt>
    <dgm:pt modelId="{2C4E749A-8968-4EFF-96AA-4F58C29B6A5A}" type="pres">
      <dgm:prSet presAssocID="{A964A3F8-D239-4209-9C08-C7CF79BE0D23}" presName="bentUpArrow1" presStyleLbl="alignImgPlace1" presStyleIdx="1" presStyleCnt="2" custLinFactNeighborX="-34522" custLinFactNeighborY="-7268"/>
      <dgm:spPr/>
    </dgm:pt>
    <dgm:pt modelId="{B19846FE-0724-4B49-8C7C-EB0216956550}" type="pres">
      <dgm:prSet presAssocID="{A964A3F8-D239-4209-9C08-C7CF79BE0D23}" presName="ParentText" presStyleLbl="node1" presStyleIdx="1" presStyleCnt="3" custScaleX="156233" custScaleY="109354" custLinFactNeighborX="-42734" custLinFactNeighborY="-100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BF7C0-877E-44C4-A2FF-DDB4966EE476}" type="pres">
      <dgm:prSet presAssocID="{A964A3F8-D239-4209-9C08-C7CF79BE0D23}" presName="ChildText" presStyleLbl="revTx" presStyleIdx="1" presStyleCnt="3" custScaleX="259735" custLinFactNeighborX="62607" custLinFactNeighborY="-28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C32DC-F051-40E8-BC9C-9CFEF4C0F327}" type="pres">
      <dgm:prSet presAssocID="{B159FF90-C3D7-4F30-83A6-8F7767BFF68E}" presName="sibTrans" presStyleCnt="0"/>
      <dgm:spPr/>
    </dgm:pt>
    <dgm:pt modelId="{3826B952-0C72-44BD-95FB-BBFBB92D84F4}" type="pres">
      <dgm:prSet presAssocID="{F85BE1F6-33A8-4BBD-9DF4-18270ED6474A}" presName="composite" presStyleCnt="0"/>
      <dgm:spPr/>
    </dgm:pt>
    <dgm:pt modelId="{AD2B7878-A96F-451A-A558-F1F8C5D66E63}" type="pres">
      <dgm:prSet presAssocID="{F85BE1F6-33A8-4BBD-9DF4-18270ED6474A}" presName="ParentText" presStyleLbl="node1" presStyleIdx="2" presStyleCnt="3" custScaleX="135902" custScaleY="121382" custLinFactNeighborX="-56309" custLinFactNeighborY="-24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D3F1E-9C0A-437A-BB42-ECD2B912C1E2}" type="pres">
      <dgm:prSet presAssocID="{F85BE1F6-33A8-4BBD-9DF4-18270ED6474A}" presName="FinalChildText" presStyleLbl="revTx" presStyleIdx="2" presStyleCnt="3" custScaleX="187290" custScaleY="141084" custLinFactNeighborX="-6306" custLinFactNeighborY="-4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B6B27-0C76-421A-A935-CCBC8E5E77FB}" srcId="{4A45A657-E6B4-45B7-82A8-47FCF5B2B50A}" destId="{F85BE1F6-33A8-4BBD-9DF4-18270ED6474A}" srcOrd="2" destOrd="0" parTransId="{747DECAC-2382-48C8-9BAD-1F31B786E198}" sibTransId="{DE091F3A-6F7F-45FD-9CFB-076135A6BCFD}"/>
    <dgm:cxn modelId="{B6E121C5-2E6A-4A00-9150-DE8AE9386441}" type="presOf" srcId="{1810A64D-7070-4439-A9C5-320B11FCB83F}" destId="{873D3F1E-9C0A-437A-BB42-ECD2B912C1E2}" srcOrd="0" destOrd="0" presId="urn:microsoft.com/office/officeart/2005/8/layout/StepDownProcess"/>
    <dgm:cxn modelId="{CC5D9A1A-D2E6-406B-86DE-FE1A01806801}" type="presOf" srcId="{BD8E012F-9D82-4E74-828A-EA052081BD12}" destId="{DB9F7C08-757B-42FB-B3CF-C714C5819CDF}" srcOrd="0" destOrd="0" presId="urn:microsoft.com/office/officeart/2005/8/layout/StepDownProcess"/>
    <dgm:cxn modelId="{24DD72F8-41C9-4367-B3B0-52E5C5B5A93D}" type="presOf" srcId="{5C5F656B-C5FD-479A-808F-ACB39E07A9CE}" destId="{873D3F1E-9C0A-437A-BB42-ECD2B912C1E2}" srcOrd="0" destOrd="2" presId="urn:microsoft.com/office/officeart/2005/8/layout/StepDownProcess"/>
    <dgm:cxn modelId="{786370C8-84B4-4F72-AF83-D71635899F91}" srcId="{BD8E012F-9D82-4E74-828A-EA052081BD12}" destId="{595FC715-2B7D-4343-BB27-4B6243608FE0}" srcOrd="3" destOrd="0" parTransId="{2A0F81A0-574E-48CC-B542-3C787265D734}" sibTransId="{E940345E-CD30-487D-8BAE-A88C11D2686A}"/>
    <dgm:cxn modelId="{56DE8756-1F67-4FD8-B9D8-DC36102CB653}" type="presOf" srcId="{0BD556D5-4129-4758-BE2D-B977D5E4896F}" destId="{873D3F1E-9C0A-437A-BB42-ECD2B912C1E2}" srcOrd="0" destOrd="3" presId="urn:microsoft.com/office/officeart/2005/8/layout/StepDownProcess"/>
    <dgm:cxn modelId="{DB3E846C-497A-4D97-B0D3-E8CB44FB6EE3}" srcId="{BD8E012F-9D82-4E74-828A-EA052081BD12}" destId="{98F89AA2-49C0-47D8-A856-D5F9B3D64ACC}" srcOrd="0" destOrd="0" parTransId="{41D5D0E3-3A4A-4EF0-B18E-D2AFEF864F09}" sibTransId="{C55B519F-07A0-41F6-A98D-E3E375855D74}"/>
    <dgm:cxn modelId="{AD4BE0D8-A473-4FA0-80C2-F19B6FAE8B72}" srcId="{4A45A657-E6B4-45B7-82A8-47FCF5B2B50A}" destId="{A964A3F8-D239-4209-9C08-C7CF79BE0D23}" srcOrd="1" destOrd="0" parTransId="{3555C58E-2AF0-42F5-A855-DB56C37C7D65}" sibTransId="{B159FF90-C3D7-4F30-83A6-8F7767BFF68E}"/>
    <dgm:cxn modelId="{CEE877A1-2DC5-45AA-8235-D1F3096D5D52}" type="presOf" srcId="{A964A3F8-D239-4209-9C08-C7CF79BE0D23}" destId="{B19846FE-0724-4B49-8C7C-EB0216956550}" srcOrd="0" destOrd="0" presId="urn:microsoft.com/office/officeart/2005/8/layout/StepDownProcess"/>
    <dgm:cxn modelId="{DD4EF474-DE33-481A-BC42-8653C216793E}" srcId="{A964A3F8-D239-4209-9C08-C7CF79BE0D23}" destId="{C83A51CE-B2FF-479A-AE8F-E776D35D4960}" srcOrd="0" destOrd="0" parTransId="{ECE3EB1D-8CF0-4047-8C4D-062C78F3D41D}" sibTransId="{40DF663E-5129-4A0A-96B8-1BCAC822C09D}"/>
    <dgm:cxn modelId="{0D69FEAB-3234-4404-8DC8-3EDF08F6C6F6}" type="presOf" srcId="{4A45A657-E6B4-45B7-82A8-47FCF5B2B50A}" destId="{C607C169-5162-444A-8532-104BC359979B}" srcOrd="0" destOrd="0" presId="urn:microsoft.com/office/officeart/2005/8/layout/StepDownProcess"/>
    <dgm:cxn modelId="{00780BD1-FDF9-44C4-83B9-DA69F3E445E0}" type="presOf" srcId="{C83A51CE-B2FF-479A-AE8F-E776D35D4960}" destId="{25ABF7C0-877E-44C4-A2FF-DDB4966EE476}" srcOrd="0" destOrd="0" presId="urn:microsoft.com/office/officeart/2005/8/layout/StepDownProcess"/>
    <dgm:cxn modelId="{816B4726-6DA4-4077-A7B3-8EC1755A6685}" srcId="{F85BE1F6-33A8-4BBD-9DF4-18270ED6474A}" destId="{5C5F656B-C5FD-479A-808F-ACB39E07A9CE}" srcOrd="2" destOrd="0" parTransId="{3455EAA7-A240-4134-820E-B0C52175E938}" sibTransId="{D7173D71-253B-45EB-B655-9E57C21C03B1}"/>
    <dgm:cxn modelId="{DB411CEE-61BB-4C9E-B571-6A4D14CA57C6}" srcId="{F85BE1F6-33A8-4BBD-9DF4-18270ED6474A}" destId="{9ED2C93D-417E-457B-8440-363235202014}" srcOrd="1" destOrd="0" parTransId="{4EEB8642-71B0-4364-BD13-0F80B37A5C9D}" sibTransId="{1C79AB95-06FB-437A-96C9-05BAF1DB9F3B}"/>
    <dgm:cxn modelId="{3DB949B0-C968-46F6-90AF-DFAE2E3FBA51}" srcId="{F85BE1F6-33A8-4BBD-9DF4-18270ED6474A}" destId="{1810A64D-7070-4439-A9C5-320B11FCB83F}" srcOrd="0" destOrd="0" parTransId="{A8AA1388-FD3F-4D75-BD7B-F96AE660B660}" sibTransId="{9EAA6243-2C42-4CC0-9976-A123DD55F6A6}"/>
    <dgm:cxn modelId="{FCE43EB1-8471-4BF3-80DF-EA3770D4D08E}" type="presOf" srcId="{595FC715-2B7D-4343-BB27-4B6243608FE0}" destId="{F61406A5-A182-49B1-9D74-C7AF8CE1795B}" srcOrd="0" destOrd="3" presId="urn:microsoft.com/office/officeart/2005/8/layout/StepDownProcess"/>
    <dgm:cxn modelId="{DA488B7D-AFA7-4DBE-BF2E-2EC58D323271}" type="presOf" srcId="{16A94AED-5CD1-49C7-BB0D-4890A9555B6E}" destId="{F61406A5-A182-49B1-9D74-C7AF8CE1795B}" srcOrd="0" destOrd="2" presId="urn:microsoft.com/office/officeart/2005/8/layout/StepDownProcess"/>
    <dgm:cxn modelId="{FF8BCA97-5ABE-424C-A533-21594D7CF38C}" type="presOf" srcId="{F85BE1F6-33A8-4BBD-9DF4-18270ED6474A}" destId="{AD2B7878-A96F-451A-A558-F1F8C5D66E63}" srcOrd="0" destOrd="0" presId="urn:microsoft.com/office/officeart/2005/8/layout/StepDownProcess"/>
    <dgm:cxn modelId="{EA698BFC-A1B5-48D5-8337-AE6881E31745}" srcId="{BD8E012F-9D82-4E74-828A-EA052081BD12}" destId="{08C48D5C-0411-4F31-BD5C-52B905CCC4C7}" srcOrd="1" destOrd="0" parTransId="{A5AFEFDF-824F-4A67-AE0C-B00424BE4656}" sibTransId="{FB3C1CE9-5F59-45B4-ACCF-C7B4423490FF}"/>
    <dgm:cxn modelId="{09839532-A404-4748-931D-B91A43386574}" type="presOf" srcId="{9ED2C93D-417E-457B-8440-363235202014}" destId="{873D3F1E-9C0A-437A-BB42-ECD2B912C1E2}" srcOrd="0" destOrd="1" presId="urn:microsoft.com/office/officeart/2005/8/layout/StepDownProcess"/>
    <dgm:cxn modelId="{AFB0E2ED-A772-4CE2-93AA-4D21C548C515}" srcId="{BD8E012F-9D82-4E74-828A-EA052081BD12}" destId="{16A94AED-5CD1-49C7-BB0D-4890A9555B6E}" srcOrd="2" destOrd="0" parTransId="{44BBD91C-7E3B-4A73-B5D6-A40CBA0900EC}" sibTransId="{C7AC201D-BE8A-47E3-BA5F-3F9FD70CEC4C}"/>
    <dgm:cxn modelId="{0C1666A2-16D2-41C2-8191-FFF6B3E613CA}" srcId="{4A45A657-E6B4-45B7-82A8-47FCF5B2B50A}" destId="{BD8E012F-9D82-4E74-828A-EA052081BD12}" srcOrd="0" destOrd="0" parTransId="{948BDC33-CB4A-4F06-8A6D-9D0BEF199B92}" sibTransId="{0FBCC5B6-C262-40BE-89FD-86FF8712E357}"/>
    <dgm:cxn modelId="{A1F2A582-16B0-40BE-8CA9-4697A565832C}" srcId="{F85BE1F6-33A8-4BBD-9DF4-18270ED6474A}" destId="{0BD556D5-4129-4758-BE2D-B977D5E4896F}" srcOrd="3" destOrd="0" parTransId="{FB8B406C-485E-4545-AEA8-4E694499356D}" sibTransId="{4876C4ED-E7AB-4AE5-B9A5-9F58CF1CEBA9}"/>
    <dgm:cxn modelId="{EAA595AE-1A42-4DAB-BFBA-3F83E7476EF1}" type="presOf" srcId="{98F89AA2-49C0-47D8-A856-D5F9B3D64ACC}" destId="{F61406A5-A182-49B1-9D74-C7AF8CE1795B}" srcOrd="0" destOrd="0" presId="urn:microsoft.com/office/officeart/2005/8/layout/StepDownProcess"/>
    <dgm:cxn modelId="{85EC43FC-ADC4-4940-B365-C27FC9A277A6}" type="presOf" srcId="{08C48D5C-0411-4F31-BD5C-52B905CCC4C7}" destId="{F61406A5-A182-49B1-9D74-C7AF8CE1795B}" srcOrd="0" destOrd="1" presId="urn:microsoft.com/office/officeart/2005/8/layout/StepDownProcess"/>
    <dgm:cxn modelId="{BC8A61A8-F2F5-4CC0-9B9D-46E407A7827B}" type="presParOf" srcId="{C607C169-5162-444A-8532-104BC359979B}" destId="{12C606C3-BDD8-4F8F-90AB-4D638A83AA6C}" srcOrd="0" destOrd="0" presId="urn:microsoft.com/office/officeart/2005/8/layout/StepDownProcess"/>
    <dgm:cxn modelId="{C99EEC9D-2BC0-4C29-A58B-EBC5049DB8EA}" type="presParOf" srcId="{12C606C3-BDD8-4F8F-90AB-4D638A83AA6C}" destId="{1234D7C6-F9CF-448A-88F4-75D4DE5103DD}" srcOrd="0" destOrd="0" presId="urn:microsoft.com/office/officeart/2005/8/layout/StepDownProcess"/>
    <dgm:cxn modelId="{8DE9476B-40C1-401C-9D45-00820B6038E8}" type="presParOf" srcId="{12C606C3-BDD8-4F8F-90AB-4D638A83AA6C}" destId="{DB9F7C08-757B-42FB-B3CF-C714C5819CDF}" srcOrd="1" destOrd="0" presId="urn:microsoft.com/office/officeart/2005/8/layout/StepDownProcess"/>
    <dgm:cxn modelId="{9844F3DA-AEA1-4F1B-9D15-B46D6C6CC41F}" type="presParOf" srcId="{12C606C3-BDD8-4F8F-90AB-4D638A83AA6C}" destId="{F61406A5-A182-49B1-9D74-C7AF8CE1795B}" srcOrd="2" destOrd="0" presId="urn:microsoft.com/office/officeart/2005/8/layout/StepDownProcess"/>
    <dgm:cxn modelId="{13C20019-23B0-4D0B-8775-90261A4F8F80}" type="presParOf" srcId="{C607C169-5162-444A-8532-104BC359979B}" destId="{148C72B0-2B75-427E-B4B2-69AC48921136}" srcOrd="1" destOrd="0" presId="urn:microsoft.com/office/officeart/2005/8/layout/StepDownProcess"/>
    <dgm:cxn modelId="{512E4073-9347-4600-82EF-ECE788E7C81E}" type="presParOf" srcId="{C607C169-5162-444A-8532-104BC359979B}" destId="{D821BD8F-AA63-4A56-994E-86EA300C9BDB}" srcOrd="2" destOrd="0" presId="urn:microsoft.com/office/officeart/2005/8/layout/StepDownProcess"/>
    <dgm:cxn modelId="{C8035C19-EE0E-4A88-B8BA-8E13C32A34FD}" type="presParOf" srcId="{D821BD8F-AA63-4A56-994E-86EA300C9BDB}" destId="{2C4E749A-8968-4EFF-96AA-4F58C29B6A5A}" srcOrd="0" destOrd="0" presId="urn:microsoft.com/office/officeart/2005/8/layout/StepDownProcess"/>
    <dgm:cxn modelId="{4D7DA2A2-D14D-4210-9F69-EFE05E9C6755}" type="presParOf" srcId="{D821BD8F-AA63-4A56-994E-86EA300C9BDB}" destId="{B19846FE-0724-4B49-8C7C-EB0216956550}" srcOrd="1" destOrd="0" presId="urn:microsoft.com/office/officeart/2005/8/layout/StepDownProcess"/>
    <dgm:cxn modelId="{5A8C7C30-F2A1-48EE-AB13-37242BC7547F}" type="presParOf" srcId="{D821BD8F-AA63-4A56-994E-86EA300C9BDB}" destId="{25ABF7C0-877E-44C4-A2FF-DDB4966EE476}" srcOrd="2" destOrd="0" presId="urn:microsoft.com/office/officeart/2005/8/layout/StepDownProcess"/>
    <dgm:cxn modelId="{EA5917D4-8839-4002-8131-CDD3BE028040}" type="presParOf" srcId="{C607C169-5162-444A-8532-104BC359979B}" destId="{225C32DC-F051-40E8-BC9C-9CFEF4C0F327}" srcOrd="3" destOrd="0" presId="urn:microsoft.com/office/officeart/2005/8/layout/StepDownProcess"/>
    <dgm:cxn modelId="{CDBAA8CB-7B25-4FE3-B507-90D01BF147DC}" type="presParOf" srcId="{C607C169-5162-444A-8532-104BC359979B}" destId="{3826B952-0C72-44BD-95FB-BBFBB92D84F4}" srcOrd="4" destOrd="0" presId="urn:microsoft.com/office/officeart/2005/8/layout/StepDownProcess"/>
    <dgm:cxn modelId="{B9D1A543-644E-4AFD-B0A9-192E0436B1BC}" type="presParOf" srcId="{3826B952-0C72-44BD-95FB-BBFBB92D84F4}" destId="{AD2B7878-A96F-451A-A558-F1F8C5D66E63}" srcOrd="0" destOrd="0" presId="urn:microsoft.com/office/officeart/2005/8/layout/StepDownProcess"/>
    <dgm:cxn modelId="{3E690297-222E-48F6-A295-C64B257C9EED}" type="presParOf" srcId="{3826B952-0C72-44BD-95FB-BBFBB92D84F4}" destId="{873D3F1E-9C0A-437A-BB42-ECD2B912C1E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4D7C6-F9CF-448A-88F4-75D4DE5103DD}">
      <dsp:nvSpPr>
        <dsp:cNvPr id="0" name=""/>
        <dsp:cNvSpPr/>
      </dsp:nvSpPr>
      <dsp:spPr>
        <a:xfrm rot="5400000">
          <a:off x="779016" y="1175187"/>
          <a:ext cx="1040380" cy="1184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F7C08-757B-42FB-B3CF-C714C5819CDF}">
      <dsp:nvSpPr>
        <dsp:cNvPr id="0" name=""/>
        <dsp:cNvSpPr/>
      </dsp:nvSpPr>
      <dsp:spPr>
        <a:xfrm>
          <a:off x="192673" y="21905"/>
          <a:ext cx="2372797" cy="12259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2554</a:t>
          </a:r>
          <a:endParaRPr lang="th-TH" sz="14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เสนอหลักเกณฑ์ฯสำหรับพยาบาลสำนักงานปลัดกระทรวง</a:t>
          </a:r>
          <a:endParaRPr lang="en-US" sz="14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2528" y="81760"/>
        <a:ext cx="2253087" cy="1106204"/>
      </dsp:txXfrm>
    </dsp:sp>
    <dsp:sp modelId="{F61406A5-A182-49B1-9D74-C7AF8CE1795B}">
      <dsp:nvSpPr>
        <dsp:cNvPr id="0" name=""/>
        <dsp:cNvSpPr/>
      </dsp:nvSpPr>
      <dsp:spPr>
        <a:xfrm>
          <a:off x="2671251" y="35351"/>
          <a:ext cx="4733552" cy="99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ผ่านความเห็นชอบอกพ.กสธ.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เสนอกพ.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กพ. เสนอให้จัดทำเกณฑ์ในภาพกสธ. 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1251" y="35351"/>
        <a:ext cx="4733552" cy="990838"/>
      </dsp:txXfrm>
    </dsp:sp>
    <dsp:sp modelId="{2C4E749A-8968-4EFF-96AA-4F58C29B6A5A}">
      <dsp:nvSpPr>
        <dsp:cNvPr id="0" name=""/>
        <dsp:cNvSpPr/>
      </dsp:nvSpPr>
      <dsp:spPr>
        <a:xfrm rot="5400000">
          <a:off x="2983416" y="2534015"/>
          <a:ext cx="1040380" cy="1184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846FE-0724-4B49-8C7C-EB0216956550}">
      <dsp:nvSpPr>
        <dsp:cNvPr id="0" name=""/>
        <dsp:cNvSpPr/>
      </dsp:nvSpPr>
      <dsp:spPr>
        <a:xfrm>
          <a:off x="1875802" y="1276138"/>
          <a:ext cx="2736245" cy="134058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2556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เสนอหลักเกณฑ์ฯ สำหรับพยาบาลกระทรวงสาธารณสุข </a:t>
          </a:r>
          <a:r>
            <a:rPr lang="th-TH" sz="1600" b="0" u="sng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พร้อมเสนอขอไม่ยุบเลิกตำแหน่ง</a:t>
          </a:r>
          <a:endParaRPr lang="en-US" sz="1600" b="0" u="sng" kern="1200" dirty="0" smtClean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41256" y="1341592"/>
        <a:ext cx="2605337" cy="1209678"/>
      </dsp:txXfrm>
    </dsp:sp>
    <dsp:sp modelId="{25ABF7C0-877E-44C4-A2FF-DDB4966EE476}">
      <dsp:nvSpPr>
        <dsp:cNvPr id="0" name=""/>
        <dsp:cNvSpPr/>
      </dsp:nvSpPr>
      <dsp:spPr>
        <a:xfrm>
          <a:off x="4648194" y="1295396"/>
          <a:ext cx="3308484" cy="99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อกพ.กสธ. มีมติให้เสนอกพ.พร้อมกับวิชาชีพอื่น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48194" y="1295396"/>
        <a:ext cx="3308484" cy="990838"/>
      </dsp:txXfrm>
    </dsp:sp>
    <dsp:sp modelId="{AD2B7878-A96F-451A-A558-F1F8C5D66E63}">
      <dsp:nvSpPr>
        <dsp:cNvPr id="0" name=""/>
        <dsp:cNvSpPr/>
      </dsp:nvSpPr>
      <dsp:spPr>
        <a:xfrm>
          <a:off x="4069619" y="2533645"/>
          <a:ext cx="2380170" cy="14880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ปี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2558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เสนอหลักเกณฑ์ฯ สำหรับพยาบาลกสธ.</a:t>
          </a:r>
          <a:r>
            <a:rPr lang="th-TH" sz="1600" b="0" u="sng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โดยไม่เสนอขอไม่ยุบเลิกตำแหน่ง</a:t>
          </a:r>
          <a:endParaRPr lang="en-US" sz="1600" b="0" u="sng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142272" y="2606298"/>
        <a:ext cx="2234864" cy="1342733"/>
      </dsp:txXfrm>
    </dsp:sp>
    <dsp:sp modelId="{873D3F1E-9C0A-437A-BB42-ECD2B912C1E2}">
      <dsp:nvSpPr>
        <dsp:cNvPr id="0" name=""/>
        <dsp:cNvSpPr/>
      </dsp:nvSpPr>
      <dsp:spPr>
        <a:xfrm>
          <a:off x="6485315" y="2388870"/>
          <a:ext cx="2385685" cy="139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ผ่านความเห็นชอบอกพ.กสธ.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เสนอกพ.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กพ. เสนอเห็นชอบ</a:t>
          </a:r>
          <a:endParaRPr lang="en-U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85315" y="2388870"/>
        <a:ext cx="2385685" cy="139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01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0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19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6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6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5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3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7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1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169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0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0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8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FC189D1-D140-4A14-965F-6FFE2D905E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89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8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56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41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91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550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75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0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4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39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98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FC189D1-D140-4A14-965F-6FFE2D905E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8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66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0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66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630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12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33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2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41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0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97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24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FC189D1-D140-4A14-965F-6FFE2D905E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05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4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141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5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79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88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9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5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95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19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58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FC189D1-D140-4A14-965F-6FFE2D905E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868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92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85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9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544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71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76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56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62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84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7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48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2FC189D1-D140-4A14-965F-6FFE2D905E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6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74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59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8294-D7A8-4811-B792-4A18C7C17F44}" type="datetimeFigureOut">
              <a:rPr lang="th-TH" smtClean="0"/>
              <a:t>17/11/60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182A-B704-44CF-ABC3-6B9524FC4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27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87337-1BE9-4B09-AE63-30806A3166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4492-0605-48A4-AFB4-6B6B314255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1589"/>
            <a:ext cx="57832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ความก้าวหน้าของ</a:t>
            </a:r>
          </a:p>
          <a:p>
            <a:pPr algn="ctr"/>
            <a:r>
              <a:rPr lang="th-TH" sz="5400" b="1" cap="none" spc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ตำแหน่งพยาบาลวิชาชีพ  </a:t>
            </a:r>
            <a:endParaRPr lang="th-TH" sz="5400" b="1" cap="none" spc="0" dirty="0" smtClean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th-TH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ระดับ</a:t>
            </a:r>
            <a:r>
              <a:rPr lang="th-TH" sz="5400" b="1" cap="none" spc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ชำนาญการพิเศษ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8851" y="5243716"/>
            <a:ext cx="66062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กองการพยาบาล</a:t>
            </a:r>
          </a:p>
          <a:p>
            <a:pPr algn="ctr"/>
            <a:r>
              <a:rPr lang="th-TH" sz="4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สำนักงานปลัดกระทรวงสาธารณสุข</a:t>
            </a:r>
          </a:p>
        </p:txBody>
      </p:sp>
      <p:pic>
        <p:nvPicPr>
          <p:cNvPr id="7" name="Picture 2" descr="C:\Users\rf\Desktop\logoกองการพยาบาล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624"/>
            <a:ext cx="1254824" cy="12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991"/>
            <a:ext cx="9067800" cy="823609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</a:t>
            </a:r>
            <a:r>
              <a:rPr lang="th-TH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และเงื่อนไขการกำหนด</a:t>
            </a:r>
            <a: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ตำแหน่งที่เกี่ยวข้อง</a:t>
            </a:r>
            <a:b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กับความก้าวหน้าของพยาบาล  มี</a:t>
            </a:r>
            <a:r>
              <a:rPr lang="en-US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เกณฑ์</a:t>
            </a:r>
            <a:endParaRPr lang="th-TH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F61C-3530-4BE6-B875-7A84864A26B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103490" y="1293554"/>
            <a:ext cx="3771900" cy="48397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และเงื่อนไขการกำหนดตำแหน่งตามหนังสือสำนักงาน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ก.พ.ที่นร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1008/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ลงวันที่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กุมภาพันธ์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2558</a:t>
            </a:r>
            <a:endParaRPr lang="th-TH" sz="26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200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กำหนดตำแหน่งประเภทวิชาการ   ในสายงานวิทยาศาสตร์และเทคโนโลยี </a:t>
            </a: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เป็นงานวิจัยและพัฒนาไม่น้อยกว่าร้อยละ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th-TH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ของการปฏิบัติงานประจำของ</a:t>
            </a: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ตำแหน่ง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กำหนดในตำแหน่ง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ชำนาญการพิเศษ</a:t>
            </a:r>
            <a:endParaRPr lang="th-TH"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h-TH" sz="2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h-TH" sz="2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h-TH" sz="2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h-TH" sz="2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ไม่ต้องยุบเลิกตำแหน่ง</a:t>
            </a:r>
          </a:p>
          <a:p>
            <a:pPr marL="0" indent="0" algn="ctr">
              <a:buNone/>
            </a:pPr>
            <a:endParaRPr lang="th-TH" sz="2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ประเมินค่างานเป็นรายบุคคล</a:t>
            </a:r>
            <a:endParaRPr lang="th-TH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48225" y="1293554"/>
            <a:ext cx="3771900" cy="4778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</a:t>
            </a:r>
            <a:r>
              <a:rPr lang="th-TH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และเงื่อนไขการกำหนดตำแหน่งพยาบาลวิชาชีพ </a:t>
            </a:r>
            <a:r>
              <a:rPr lang="th-TH" sz="18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ในสังกัดกระทรวงสาธารณสุข ปี 255</a:t>
            </a:r>
            <a:r>
              <a:rPr lang="en-US" sz="18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th-TH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(หนังสือที่นร. ๑๐๐๘.๓.๓/๑๔๘ ลวท ๑๘ </a:t>
            </a: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พค.</a:t>
            </a:r>
            <a:r>
              <a:rPr lang="th-TH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๒๕๕๘</a:t>
            </a: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th-TH" sz="1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18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กำหนดเฉพาะสายงานการพยาบาล เป็นงานการพยาบาล</a:t>
            </a:r>
            <a:endParaRPr lang="th-TH" sz="18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กำหนดในตำแหน่งชำนาญการ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พิเศษ และเชี่ยวชาญ</a:t>
            </a:r>
            <a:endParaRPr lang="th-TH"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h-TH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ต้องยุบเลิกตำแหน่ง</a:t>
            </a:r>
          </a:p>
          <a:p>
            <a:pPr marL="0" indent="0" algn="ctr">
              <a:buNone/>
            </a:pPr>
            <a:endParaRPr lang="th-TH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ประเมินค่างานเป็นงานการพยาบาล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gray">
          <a:xfrm>
            <a:off x="152400" y="990600"/>
            <a:ext cx="791650" cy="6059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-100000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/>
            <a:r>
              <a:rPr lang="ko-KR" altLang="en-US" sz="2200" dirty="0">
                <a:solidFill>
                  <a:prstClr val="black"/>
                </a:solidFill>
                <a:latin typeface="Verdana" pitchFamily="34" charset="0"/>
              </a:rPr>
              <a:t> 1 </a:t>
            </a:r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gray">
          <a:xfrm>
            <a:off x="4648200" y="990599"/>
            <a:ext cx="791650" cy="6059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-100000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/>
            <a:r>
              <a:rPr lang="ko-KR" altLang="en-US" sz="22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ko-KR" altLang="en-US" sz="2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ko-KR" altLang="en-US" sz="2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29400" y="4675919"/>
            <a:ext cx="720080" cy="3680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1200" b="1" u="sng" smtClean="0">
              <a:solidFill>
                <a:srgbClr val="4F81BD"/>
              </a:solidFill>
              <a:latin typeface="Lucida Sans Unicode" pitchFamily="34" charset="0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6437159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ดร.ธีรพร  สถิรอังกูร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กองการพยาบาล</a:t>
            </a:r>
            <a:endParaRPr lang="th-TH" sz="1600" kern="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05000" y="4675919"/>
            <a:ext cx="720080" cy="3680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1200" b="1" u="sng" smtClean="0">
              <a:solidFill>
                <a:srgbClr val="4F81BD"/>
              </a:solidFill>
              <a:latin typeface="Lucida Sans Unicode" pitchFamily="34" charset="0"/>
              <a:ea typeface="굴림" pitchFamily="50" charset="-127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1447800"/>
            <a:ext cx="0" cy="487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9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98690"/>
            <a:ext cx="8496944" cy="104207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การกำหนดตำแหน่งที่สูงขึ้นในสายงานการพยาบาล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543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18704" y="2145221"/>
            <a:ext cx="8454219" cy="2007352"/>
            <a:chOff x="3438" y="1773"/>
            <a:chExt cx="1440" cy="1748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auto">
            <a:xfrm>
              <a:off x="3438" y="1773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3537" y="1823"/>
              <a:ext cx="1284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32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หลักเกณฑ์และเงื่อนไขการกำหนดตำแหน่งพยาบาลวิชาชีพ </a:t>
              </a:r>
              <a:r>
                <a:rPr lang="th-TH" sz="3200" b="1" u="sng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ในสังกัดกระทรวงสาธารณสุข ปี 255</a:t>
              </a:r>
              <a:r>
                <a:rPr lang="en-US" sz="3200" b="1" u="sng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8</a:t>
              </a:r>
            </a:p>
            <a:p>
              <a:pPr eaLnBrk="0" hangingPunct="0"/>
              <a:r>
                <a:rPr lang="th-TH" sz="32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(หนังสือที่นร. ๑๐๐๘.๓.๓/๑๔๘ ลวท ๑๘ พค.๒๕๕๘)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318704" y="4725144"/>
            <a:ext cx="8573776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ต้องมีตำแหน่งว่างที่มีเงินมายุบเลิก</a:t>
            </a:r>
          </a:p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และผ่านการประเมินคุณภาพงานของตำแหน่งตามหลักเกณฑ์ที่ก.พ.กำหนด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8120"/>
            <a:ext cx="11588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24" y="2501421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6640" y="2066072"/>
            <a:ext cx="64892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  <a:t>การกำหนดตำแหน่งที่สูงขึ้น</a:t>
            </a:r>
            <a:b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</a:br>
            <a: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  <a:t>ของพยาบาล</a:t>
            </a:r>
            <a:r>
              <a:rPr lang="th-TH" sz="4000" b="1" cap="none" spc="0" dirty="0" smtClean="0">
                <a:ln/>
                <a:solidFill>
                  <a:schemeClr val="accent3"/>
                </a:solidFill>
                <a:effectLst/>
              </a:rPr>
              <a:t>วิชาชีพ กระทรวง</a:t>
            </a:r>
            <a: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  <a:t>สาธารณสุข</a:t>
            </a:r>
            <a:b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</a:br>
            <a: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  <a:t>โดยไม่ยุบเลิกตำแหน่ง</a:t>
            </a:r>
          </a:p>
        </p:txBody>
      </p:sp>
    </p:spTree>
    <p:extLst>
      <p:ext uri="{BB962C8B-B14F-4D97-AF65-F5344CB8AC3E}">
        <p14:creationId xmlns:p14="http://schemas.microsoft.com/office/powerpoint/2010/main" val="38559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4573"/>
            <a:ext cx="581281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พยาบาลเป็นวิชาชีพแรกที่ขอ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กำหนดตำแหน่งสูงขึ้นโดยไม่ยุบเลิก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38496"/>
            <a:ext cx="859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9BBB5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กระบวนการขอกำหนดตำแหน่งพยาบาลวิชาชีพกระทรวงสาธารณสุข โดยไม่ยุบเลิก</a:t>
            </a:r>
            <a:endParaRPr lang="en-US" sz="1800" b="1" dirty="0">
              <a:solidFill>
                <a:srgbClr val="9BBB59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234" y="1905000"/>
            <a:ext cx="8211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เสนอใน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WBM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ชพ.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26,165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เห็นชอบ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ชพ.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15%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ของพยาบาลกสธ.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	            ชช. 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799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ตำแหน่ง          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(จำนวน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12,874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6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ชช. 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725 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</a:t>
            </a:r>
            <a:endParaRPr lang="en-US" sz="16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080" y="3895845"/>
            <a:ext cx="8253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เสนอกพ.    ใช้เกณฑ์ ว.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เสนอ อกพ.กพ.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เห็นชอบ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ชพ.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6,869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ตำแหน่ง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 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ชช.    ไม่เข้าเกณฑ์ ว.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en-US" sz="16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endParaRPr lang="en-US" sz="16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234" y="2862696"/>
            <a:ext cx="800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 อกพ.สป. 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อกพ.กสธ.           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เห็นชอบ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ชพ.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6,869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ตำแหน่ง   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ชช.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725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    </a:t>
            </a:r>
            <a:endParaRPr lang="en-US" sz="16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347" y="4977607"/>
            <a:ext cx="821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เสนอคณะกรรมการกำหนดตำแหน่งระดับสูง      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เห็นชอบ</a:t>
            </a:r>
            <a:r>
              <a:rPr lang="th-TH" sz="1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ชพ.   </a:t>
            </a:r>
            <a:r>
              <a:rPr lang="en-US" sz="1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6,049 </a:t>
            </a:r>
            <a:r>
              <a:rPr lang="th-TH" sz="1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                </a:t>
            </a:r>
            <a:endParaRPr lang="en-US" sz="1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2115" y="2743200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5434" y="4726842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312" y="3745149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4312" y="5847307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46"/>
          <p:cNvSpPr>
            <a:spLocks noChangeArrowheads="1"/>
          </p:cNvSpPr>
          <p:nvPr/>
        </p:nvSpPr>
        <p:spPr bwMode="gray">
          <a:xfrm>
            <a:off x="25948" y="1925210"/>
            <a:ext cx="659852" cy="6059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square" anchor="ctr">
            <a:spAutoFit/>
            <a:flatTx/>
          </a:bodyPr>
          <a:lstStyle/>
          <a:p>
            <a:pPr algn="ctr"/>
            <a:r>
              <a:rPr lang="ko-KR" altLang="en-US" sz="22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latin typeface="Verdana" pitchFamily="34" charset="0"/>
              </a:rPr>
              <a:t>1</a:t>
            </a:r>
            <a:r>
              <a:rPr lang="ko-KR" altLang="en-US" sz="2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ko-KR" altLang="en-US" sz="2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0" name="Oval 46"/>
          <p:cNvSpPr>
            <a:spLocks noChangeArrowheads="1"/>
          </p:cNvSpPr>
          <p:nvPr/>
        </p:nvSpPr>
        <p:spPr bwMode="gray">
          <a:xfrm>
            <a:off x="25948" y="2941565"/>
            <a:ext cx="659852" cy="6059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square" anchor="ctr">
            <a:spAutoFit/>
            <a:flatTx/>
          </a:bodyPr>
          <a:lstStyle/>
          <a:p>
            <a:pPr algn="ctr"/>
            <a:r>
              <a:rPr lang="ko-KR" altLang="en-US" sz="22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ko-KR" altLang="en-US" sz="2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ko-KR" altLang="en-US" sz="2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" name="Oval 46"/>
          <p:cNvSpPr>
            <a:spLocks noChangeArrowheads="1"/>
          </p:cNvSpPr>
          <p:nvPr/>
        </p:nvSpPr>
        <p:spPr bwMode="gray">
          <a:xfrm>
            <a:off x="98099" y="4008390"/>
            <a:ext cx="659852" cy="6059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square" anchor="ctr">
            <a:spAutoFit/>
            <a:flatTx/>
          </a:bodyPr>
          <a:lstStyle/>
          <a:p>
            <a:pPr algn="ctr"/>
            <a:r>
              <a:rPr lang="ko-KR" altLang="en-US" sz="22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ko-KR" altLang="en-US" sz="2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ko-KR" altLang="en-US" sz="2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gray">
          <a:xfrm>
            <a:off x="126476" y="4977607"/>
            <a:ext cx="659852" cy="6059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square" anchor="ctr">
            <a:spAutoFit/>
            <a:flatTx/>
          </a:bodyPr>
          <a:lstStyle/>
          <a:p>
            <a:pPr algn="ctr"/>
            <a:r>
              <a:rPr lang="ko-KR" altLang="en-US" sz="22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altLang="ko-KR" sz="2200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ko-KR" altLang="en-US" sz="2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ko-KR" altLang="en-US" sz="2200" dirty="0">
              <a:solidFill>
                <a:prstClr val="black"/>
              </a:solidFill>
              <a:latin typeface="Verdan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62200" y="2133600"/>
            <a:ext cx="228600" cy="228600"/>
            <a:chOff x="2362200" y="2133600"/>
            <a:chExt cx="228600" cy="2286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362200" y="2133600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362200" y="2133600"/>
              <a:ext cx="22860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>
            <a:off x="4689542" y="2133600"/>
            <a:ext cx="32749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56638" y="3071561"/>
            <a:ext cx="28129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56434" y="3048000"/>
            <a:ext cx="3631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746615" y="3028968"/>
            <a:ext cx="228600" cy="228600"/>
            <a:chOff x="2362200" y="2133600"/>
            <a:chExt cx="228600" cy="2286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362200" y="2133600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362200" y="2133600"/>
              <a:ext cx="22860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>
            <a:off x="1828799" y="4114800"/>
            <a:ext cx="28129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29000" y="4114800"/>
            <a:ext cx="3631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28617" y="4115395"/>
            <a:ext cx="3631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395125" y="4105520"/>
            <a:ext cx="228600" cy="228600"/>
            <a:chOff x="2362200" y="2133600"/>
            <a:chExt cx="228600" cy="22860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2362200" y="2133600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362200" y="2133600"/>
              <a:ext cx="22860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5591783" y="5186433"/>
            <a:ext cx="2691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73270" y="5964998"/>
            <a:ext cx="6817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</a:rPr>
              <a:t>ในแต่ละขั้นตอนต้องมีเอกสารประกอบคำขออย่างละเอียด  และต้องนำเสนอในที่ประชุม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80356" y="5419635"/>
            <a:ext cx="552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u="sng" dirty="0" smtClean="0">
                <a:solidFill>
                  <a:srgbClr val="EEECE1">
                    <a:lumMod val="25000"/>
                  </a:srgbClr>
                </a:solidFill>
              </a:rPr>
              <a:t>เป็นการกำหนดตำแหน่งหัวหน้ากลุ่มงาน  หัวหน้างาน/ หัวหน้าหอผู้ป่วย</a:t>
            </a:r>
            <a:endParaRPr lang="en-US" sz="2000" b="1" u="sng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08580" y="4726842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ขอกำหนดพยาบาลของสป.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4200" y="6437159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ดร.ธีรพร  สถิรอังกูร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กองการพยาบาล</a:t>
            </a:r>
            <a:endParaRPr lang="th-TH" sz="1600" kern="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75215" y="2133600"/>
            <a:ext cx="2696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975215" y="2133600"/>
            <a:ext cx="26968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43148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1488" r="4317" b="17226"/>
          <a:stretch/>
        </p:blipFill>
        <p:spPr bwMode="auto">
          <a:xfrm>
            <a:off x="4098032" y="836712"/>
            <a:ext cx="5045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1430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เงื่อนไขของการขอกำหนดตำแหน่งพยาบาลชพ.</a:t>
            </a:r>
            <a:br>
              <a:rPr lang="th-TH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โดยไม่ยุบเลิกตามแผนปี </a:t>
            </a:r>
            <a:r>
              <a:rPr lang="en-US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  <a:r>
              <a:rPr lang="th-TH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3276600"/>
          </a:xfrm>
          <a:ln w="952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ต้องมีการกำหนดตำแหน่งตามแผนปี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ให้สมบูรณ์ ก่อน (ครบ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803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ตำแหน่ง)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 ประเมินผลการคัดเลือกบุคคล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803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 โดยไม่มีข้อร้องเรียน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รายงานผลการประเมินผลผลิต/ ผลลัพธ์จากการทำงานของพยาบาลชพ. ดังนี้</a:t>
            </a:r>
          </a:p>
          <a:p>
            <a:pPr lvl="1"/>
            <a:r>
              <a:rPr lang="th-TH" sz="1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มีระบบบริการพยาบาลของรพศ./ รพท./ รพช.ให้มีคุณภาพ และสอดคล้องกับ </a:t>
            </a:r>
            <a:r>
              <a:rPr lang="en-US" sz="1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plan</a:t>
            </a:r>
          </a:p>
          <a:p>
            <a:pPr lvl="1"/>
            <a:r>
              <a:rPr lang="th-TH" sz="1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มีระบบการดูแลต่อเนื่องระหว่างรพ.กับรพ. และระหว่างรพ.กับชุมชน</a:t>
            </a:r>
          </a:p>
          <a:p>
            <a:pPr lvl="1"/>
            <a:r>
              <a:rPr lang="th-TH" sz="1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มีระบบการจัดบริการพยาบาลเพื่อส่งเสริมสุขภาพครอบคลุมประชาชนทุกกลุ่มวัย</a:t>
            </a:r>
          </a:p>
          <a:p>
            <a:pPr lvl="1"/>
            <a:r>
              <a:rPr lang="th-TH" sz="1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พยาบาลมีระบบบริหารบุคลากรทางการพยาบาลได้ตามเกณฑ์หลักธรรมมาภิบาลของการบริหารกิจการบ้านเมืองที่ดี</a:t>
            </a:r>
            <a:endParaRPr lang="en-US" sz="1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76831" y="50292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512341"/>
            <a:ext cx="837921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ผู้บริหารของกสธ.อนุมัติกรอบวงเงินในการกำหนดจำนวนตำแหน่ง ชพ.</a:t>
            </a:r>
          </a:p>
          <a:p>
            <a:pPr marL="285750" indent="-285750">
              <a:buFontTx/>
              <a:buChar char="-"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นำเสนอขอคณะกรรมการกำหนดตำแหน่งระดับสูง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7384"/>
            <a:ext cx="9189614" cy="175432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เตรียมความพร้อมก้าวสู่ตำแหน่งที่สูงขึ้น</a:t>
            </a:r>
          </a:p>
          <a:p>
            <a:pPr algn="ctr"/>
            <a:r>
              <a:rPr lang="th-TH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พยาบาลวิชาชีพ  รพช.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8" name="Picture 4" descr="ผลการค้นหารูปภาพสำหรับ nurse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96050"/>
            <a:ext cx="2587604" cy="43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ผลการค้นหารูปภาพสำหรับ nurse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3" y="1916832"/>
            <a:ext cx="757413" cy="7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51045" y="1948368"/>
            <a:ext cx="2860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มีลูกน้อง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 </a:t>
            </a:r>
            <a:r>
              <a:rPr lang="th-TH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คน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8" descr="ผลการค้นหารูปภาพสำหรับ nurse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757413" cy="7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67944" y="2564904"/>
            <a:ext cx="41184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ตำแหน่งเลขที่ </a:t>
            </a:r>
          </a:p>
          <a:p>
            <a:pPr algn="ctr"/>
            <a:r>
              <a:rPr lang="th-TH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อยู่ตรงกับงาน/หอผู้ป่วย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6847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9952" y="3933056"/>
            <a:ext cx="45544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ปริมาณงานได้ตามเกณฑ์</a:t>
            </a:r>
            <a:endParaRPr 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52120" y="4581128"/>
            <a:ext cx="475041" cy="5987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5269387"/>
            <a:ext cx="1944216" cy="150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11588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40" y="2496197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99792" y="2649686"/>
            <a:ext cx="62632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th-TH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ความก้าวหน้า</a:t>
            </a:r>
            <a:r>
              <a:rPr lang="th-TH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ตาม  ว 2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83" y="2496197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2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AN\Desktop\ว2\5. เกณฑ์การประเมินตำแหน่งที่มีลักษณะงานวิจัยและพัฒนา_Page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N\Desktop\ว2\5. เกณฑ์การประเมินตำแหน่งที่มีลักษณะงานวิจัยและพัฒนา_Page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AN\Desktop\ว2\5. เกณฑ์การประเมินตำแหน่งที่มีลักษณะงานวิจัยและพัฒนา_Pag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เครดิต  กรมการแพทย์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88640"/>
            <a:ext cx="62014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เล่าสู่กันฟัง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" y="1340768"/>
            <a:ext cx="576063" cy="12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29265" y="1485528"/>
            <a:ext cx="5359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นโยบายสภาการพยาบาล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37" y="2808658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08659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90284" y="2780928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ความก้าวหน้าตาม นร.148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5" y="5397646"/>
            <a:ext cx="11588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400947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6349" y="5554436"/>
            <a:ext cx="522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ความก้าวหน้า</a:t>
            </a:r>
            <a:r>
              <a:rPr lang="th-TH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ตาม  ว 2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00947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1588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72" y="4080373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68688" y="3645024"/>
            <a:ext cx="64892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th-TH" sz="4000" b="1" cap="none" spc="0" dirty="0">
                <a:ln/>
                <a:solidFill>
                  <a:srgbClr val="002060"/>
                </a:solidFill>
                <a:effectLst/>
              </a:rPr>
              <a:t>การกำหนดตำแหน่งที่สูงขึ้น</a:t>
            </a:r>
            <a:br>
              <a:rPr lang="th-TH" sz="4000" b="1" cap="none" spc="0" dirty="0">
                <a:ln/>
                <a:solidFill>
                  <a:srgbClr val="002060"/>
                </a:solidFill>
                <a:effectLst/>
              </a:rPr>
            </a:br>
            <a:r>
              <a:rPr lang="th-TH" sz="4000" b="1" cap="none" spc="0" dirty="0">
                <a:ln/>
                <a:solidFill>
                  <a:srgbClr val="002060"/>
                </a:solidFill>
                <a:effectLst/>
              </a:rPr>
              <a:t>ของพยาบาล</a:t>
            </a:r>
            <a:r>
              <a:rPr lang="th-TH" sz="4000" b="1" cap="none" spc="0" dirty="0" smtClean="0">
                <a:ln/>
                <a:solidFill>
                  <a:srgbClr val="002060"/>
                </a:solidFill>
                <a:effectLst/>
              </a:rPr>
              <a:t>วิชาชีพ กระทรวง</a:t>
            </a:r>
            <a:r>
              <a:rPr lang="th-TH" sz="4000" b="1" cap="none" spc="0" dirty="0">
                <a:ln/>
                <a:solidFill>
                  <a:srgbClr val="002060"/>
                </a:solidFill>
                <a:effectLst/>
              </a:rPr>
              <a:t>สาธารณสุข</a:t>
            </a:r>
            <a:br>
              <a:rPr lang="th-TH" sz="4000" b="1" cap="none" spc="0" dirty="0">
                <a:ln/>
                <a:solidFill>
                  <a:srgbClr val="002060"/>
                </a:solidFill>
                <a:effectLst/>
              </a:rPr>
            </a:br>
            <a:r>
              <a:rPr lang="th-TH" sz="4000" b="1" cap="none" spc="0" dirty="0">
                <a:ln/>
                <a:solidFill>
                  <a:srgbClr val="002060"/>
                </a:solidFill>
                <a:effectLst/>
              </a:rPr>
              <a:t>โดยไม่ยุบเลิกตำแหน่ง</a:t>
            </a:r>
          </a:p>
        </p:txBody>
      </p:sp>
    </p:spTree>
    <p:extLst>
      <p:ext uri="{BB962C8B-B14F-4D97-AF65-F5344CB8AC3E}">
        <p14:creationId xmlns:p14="http://schemas.microsoft.com/office/powerpoint/2010/main" val="251270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N\Desktop\ว2\5. เกณฑ์การประเมินตำแหน่งที่มีลักษณะงานวิจัยและพัฒนา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2425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AN\Desktop\ว2\5. เกณฑ์การประเมินตำแหน่งที่มีลักษณะงานวิจัยและพัฒนา_Pag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200025"/>
            <a:ext cx="108458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AN\Desktop\ว2\5. เกณฑ์การประเมินตำแหน่งที่มีลักษณะงานวิจัยและพัฒนา_Page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200025"/>
            <a:ext cx="108458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2373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เคดิต กรมการแพทย์</a:t>
            </a:r>
            <a:endParaRPr lang="th-TH" dirty="0"/>
          </a:p>
        </p:txBody>
      </p:sp>
      <p:pic>
        <p:nvPicPr>
          <p:cNvPr id="12293" name="Picture 5" descr="C:\Users\PAN\Desktop\ว2\5. เกณฑ์การประเมินตำแหน่งที่มีลักษณะงานวิจัยและพัฒนา_Page_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-200025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PAN\Desktop\ว2\5. เกณฑ์การประเมินตำแหน่งที่มีลักษณะงานวิจัยและพัฒนา_Page_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900" y="-47625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N\Desktop\ว2\5. เกณฑ์การประเมินตำแหน่งที่มีลักษณะงานวิจัยและพัฒนา_Page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 descr="C:\Users\PAN\Desktop\ว2\5. เกณฑ์การประเมินตำแหน่งที่มีลักษณะงานวิจัยและพัฒนา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-198438"/>
            <a:ext cx="10694988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AN\Desktop\ว2\5. เกณฑ์การประเมินตำแหน่งที่มีลักษณะงานวิจัยและพัฒนา_Page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-200025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N\Desktop\ว2\5. เกณฑ์การประเมินตำแหน่งที่มีลักษณะงานวิจัยและพัฒนา_Page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N\Desktop\ว2\5. เกณฑ์การประเมินตำแหน่งที่มีลักษณะงานวิจัยและพัฒนา_Page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N\Desktop\ว2\5. เกณฑ์การประเมินตำแหน่งที่มีลักษณะงานวิจัยและพัฒนา_Page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N\Desktop\ว2\5. เกณฑ์การประเมินตำแหน่งที่มีลักษณะงานวิจัยและพัฒนา_Page_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N\Desktop\ว2\5. เกณฑ์การประเมินตำแหน่งที่มีลักษณะงานวิจัยและพัฒนา_Page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AN\Desktop\ว2\5. เกณฑ์การประเมินตำแหน่งที่มีลักษณะงานวิจัยและพัฒนา_Page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AN\Desktop\ว2\5. เกณฑ์การประเมินตำแหน่งที่มีลักษณะงานวิจัยและพัฒนา_Pag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4" y="2468580"/>
            <a:ext cx="763126" cy="16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6850" y="2825060"/>
            <a:ext cx="78596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นโยบายสภาการพยาบาล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2515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N\Desktop\ว2\5. เกณฑ์การประเมินตำแหน่งที่มีลักษณะงานวิจัยและพัฒนา_Page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AN\Desktop\ว2\5. เกณฑ์การประเมินตำแหน่งที่มีลักษณะงานวิจัยและพัฒนา_Page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AN\Desktop\ว2\5. เกณฑ์การประเมินตำแหน่งที่มีลักษณะงานวิจัยและพัฒนา_Page_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7129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19649"/>
            <a:ext cx="8712967" cy="20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73175" cy="939553"/>
          </a:xfrm>
        </p:spPr>
        <p:txBody>
          <a:bodyPr>
            <a:normAutofit fontScale="90000"/>
          </a:bodyPr>
          <a:lstStyle/>
          <a:p>
            <a:pPr marL="320040" lvl="0" indent="-320040" algn="ctr">
              <a:lnSpc>
                <a:spcPct val="111000"/>
              </a:lnSpc>
              <a:spcBef>
                <a:spcPts val="930"/>
              </a:spcBef>
            </a:pPr>
            <a:r>
              <a:rPr lang="th-TH" sz="6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t/>
            </a:r>
            <a:br>
              <a:rPr lang="th-TH" sz="6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r>
              <a:rPr lang="th-TH" sz="60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t>ตอบ</a:t>
            </a:r>
            <a:r>
              <a:rPr lang="th-TH" sz="6000" b="1" dirty="0">
                <a:solidFill>
                  <a:srgbClr val="FF0000"/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t>ปัญหาข้องใจ  </a:t>
            </a:r>
            <a:r>
              <a:rPr lang="th-TH" sz="6000" b="1" dirty="0">
                <a:solidFill>
                  <a:srgbClr val="AC1A97"/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t>??????</a:t>
            </a:r>
            <a:r>
              <a:rPr lang="th-TH" sz="2800" b="1" dirty="0">
                <a:solidFill>
                  <a:srgbClr val="ED9E57">
                    <a:lumMod val="75000"/>
                  </a:srgbClr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t/>
            </a:r>
            <a:br>
              <a:rPr lang="th-TH" sz="2800" b="1" dirty="0">
                <a:solidFill>
                  <a:srgbClr val="ED9E57">
                    <a:lumMod val="75000"/>
                  </a:srgbClr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</a:br>
            <a:endParaRPr lang="th-TH" dirty="0"/>
          </a:p>
        </p:txBody>
      </p:sp>
      <p:pic>
        <p:nvPicPr>
          <p:cNvPr id="717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60640" cy="54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45365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276872"/>
            <a:ext cx="2808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สวัสดี</a:t>
            </a:r>
            <a:endParaRPr lang="th-TH" sz="9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5141168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th-TH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องค์ประกอบของทีมพยาบาล</a:t>
            </a:r>
          </a:p>
          <a:p>
            <a:pPr marL="596646" lvl="0" indent="-514350">
              <a:buFont typeface="+mj-lt"/>
              <a:buAutoNum type="arabicPeriod"/>
            </a:pP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พนักงานให้การดูแล 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(Nurses’ aids/ Care giver) </a:t>
            </a:r>
            <a:r>
              <a:rPr lang="th-TH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ไม่ใช่ทีมกำลังผสมผสานของพยาบาล</a:t>
            </a:r>
          </a:p>
          <a:p>
            <a:pPr marL="596646" lvl="0" indent="-514350">
              <a:buFont typeface="+mj-lt"/>
              <a:buAutoNum type="arabicPeriod"/>
            </a:pP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ผู้ช่วยพยาบาล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(practical Nurse)</a:t>
            </a:r>
            <a:endParaRPr lang="th-TH" sz="2000" dirty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พยาบาลวิชาชีพ</a:t>
            </a:r>
          </a:p>
          <a:p>
            <a:pPr marL="596646" lvl="0" indent="-514350">
              <a:buFont typeface="+mj-lt"/>
              <a:buAutoNum type="arabicPeriod"/>
            </a:pP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พยาบาลวิชาชีพเฉพาะทาง 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(Nurse Specialty)</a:t>
            </a:r>
          </a:p>
          <a:p>
            <a:pPr marL="596646" lvl="0" indent="-514350">
              <a:buFont typeface="+mj-lt"/>
              <a:buAutoNum type="arabicPeriod"/>
            </a:pP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พยาบาลวิชาชีพผู้เชี่ยวชาญเฉพาะสาขา (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Advanced Practice Nurse)</a:t>
            </a:r>
          </a:p>
          <a:p>
            <a:pPr marL="82296" lvl="0" indent="0">
              <a:buNone/>
            </a:pP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4.1 </a:t>
            </a: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พยาบาลวิชาชีพผู้เชี่ยวชาญทางคลินิก (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APN/CNS)</a:t>
            </a:r>
          </a:p>
          <a:p>
            <a:pPr marL="82296" lvl="0" indent="0">
              <a:buNone/>
            </a:pP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4.2 </a:t>
            </a: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พยาบาลวิชาชีพผู้เชี่ยวชาญเวชปฏิบัติชุมชน (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APN/NP)</a:t>
            </a:r>
          </a:p>
          <a:p>
            <a:pPr marL="82296" lvl="0" indent="0">
              <a:buNone/>
            </a:pP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4.3</a:t>
            </a: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พยาบาลวิชาชีพผู้เชี่ยวชาญการผดุงครรภ์ (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APN/CNM)</a:t>
            </a:r>
          </a:p>
          <a:p>
            <a:pPr marL="82296" lvl="0" indent="0">
              <a:buNone/>
            </a:pP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	4.4 </a:t>
            </a: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พยาบาลวิชาชีพผู้เชี่ยวชาญการให้ยาระงับความรู้สึก (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APN/</a:t>
            </a:r>
            <a:r>
              <a:rPr lang="en-US" sz="2000" dirty="0" err="1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CNAn</a:t>
            </a: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.)</a:t>
            </a:r>
          </a:p>
          <a:p>
            <a:pPr marL="82296" lvl="0" indent="0">
              <a:buNone/>
            </a:pP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5. </a:t>
            </a: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ผู้บริหารทางการพยาบาล</a:t>
            </a:r>
          </a:p>
          <a:p>
            <a:pPr marL="82296" lvl="0" indent="0">
              <a:buNone/>
            </a:pPr>
            <a:r>
              <a:rPr lang="en-US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6. </a:t>
            </a:r>
            <a:r>
              <a:rPr lang="th-TH" sz="2000" dirty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   อาจารย์พยาบาล</a:t>
            </a: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2" y="260648"/>
            <a:ext cx="576063" cy="12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397113"/>
            <a:ext cx="59330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นโยบายสภาการพยาบาล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9702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064" y="1371600"/>
            <a:ext cx="5095098" cy="60928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ความสำคัญของนโยบาย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02" y="2247781"/>
            <a:ext cx="1295400" cy="2932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การทำงานต่อเนื่องยาวนานเกิน </a:t>
            </a:r>
            <a:r>
              <a:rPr lang="en-US" sz="1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sz="1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ชั่วโมงต่อวันของพยาบาล</a:t>
            </a:r>
            <a:endParaRPr lang="en-US" sz="1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04622" y="2570446"/>
            <a:ext cx="3124200" cy="7690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ความไม่ปลอดภัยกับผู้ป่วย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8912" y="3767211"/>
            <a:ext cx="3128888" cy="1371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ความไม่ปลอดภัยต่อสุขภาพของพยาบาล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01025" y="3592562"/>
            <a:ext cx="3124200" cy="74227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การเกิดอุบัตเหตุจากการทำงานเพิ่มมากขึ้น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34343" y="4453011"/>
            <a:ext cx="3124200" cy="84845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พยาบาลเกิดความเหนื่อยหน่าย อยากลาออกจากงาน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7400" y="2272225"/>
            <a:ext cx="2858086" cy="9812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ความผิดพลาด หรือเกือบผิดพลาด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4600" y="6096000"/>
            <a:ext cx="4419600" cy="6166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ผลลัพธ์ของงานลดลง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สี่เหลี่ยมผืนผ้ามุมมน 4"/>
          <p:cNvSpPr/>
          <p:nvPr/>
        </p:nvSpPr>
        <p:spPr>
          <a:xfrm>
            <a:off x="97340" y="2133600"/>
            <a:ext cx="8894260" cy="350743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38064" y="2762836"/>
            <a:ext cx="460854" cy="265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68058" y="4320247"/>
            <a:ext cx="460854" cy="265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273489" y="2762836"/>
            <a:ext cx="460854" cy="265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250104" y="3900703"/>
            <a:ext cx="460854" cy="265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265506" y="4585775"/>
            <a:ext cx="460854" cy="265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973631" y="5650149"/>
            <a:ext cx="1115849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76200"/>
            <a:ext cx="7772400" cy="104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นโยบายชั่วโมงการทำงานของพยาบาลเพื่อความปลอดภัยของผู้ป่วย</a:t>
            </a:r>
            <a:r>
              <a:rPr lang="en-US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ประกาศโดยสภาการพยาบาล</a:t>
            </a:r>
            <a:endParaRPr lang="en-US" sz="2800" b="1" u="sng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แนวทางปฏิบัติให้พยาบาลมีเวลาการทำงานที่เหมาะสม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1816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ตระหนักว่าการทำงาน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สัปดาห์ละ </a:t>
            </a:r>
            <a:r>
              <a:rPr lang="en-US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ชั่วโมง </a:t>
            </a:r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เป็นเกณฑ์สากล การทำงานล่วงเวลา หรือมากกว่า 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ชั่วโมงต่อสัปดาห์ เป็นสิทธิของบุคคล และควรเป็นไปตามความสมัครใจ</a:t>
            </a:r>
          </a:p>
          <a:p>
            <a:pPr marL="457200" indent="-457200">
              <a:buFont typeface="+mj-lt"/>
              <a:buAutoNum type="arabicPeriod"/>
            </a:pPr>
            <a:endParaRPr lang="th-TH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การจัดตารางการปฏิบัติงาน ต้องคำนึงถึงชั่วโมงรวมของการทำงานของพยาบาล </a:t>
            </a:r>
            <a:r>
              <a:rPr lang="th-TH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ไม่ควรเกิด </a:t>
            </a:r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ชั่วโมง ใน </a:t>
            </a:r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 หรือไม่ควรเกิน </a:t>
            </a:r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 </a:t>
            </a:r>
            <a:r>
              <a:rPr lang="th-TH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ชั่วโมงใน </a:t>
            </a:r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สัปดาห์</a:t>
            </a: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ทั้งนี้รวมเวลาทำงาน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 </a:t>
            </a:r>
            <a:r>
              <a:rPr lang="en-US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call </a:t>
            </a:r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ด้วย</a:t>
            </a:r>
          </a:p>
          <a:p>
            <a:pPr marL="457200" indent="-457200">
              <a:buFont typeface="+mj-lt"/>
              <a:buAutoNum type="arabicPeriod"/>
            </a:pPr>
            <a:endParaRPr lang="th-TH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ถ้าจำเป็นต้องทำงานเกินกว่าชั่วโมงที่กำหนด จะต้องมีแนวปฏิบัติที่ชัดเจนในการสนับสนุนให้พยาบาลมีเวลาพักผ่อนอย่างเพียงพอ และควรจัดให้มีเวลาพักระหว่างปฏิบัติงานในแต่ละเวรอย่างเหมาะสม</a:t>
            </a:r>
          </a:p>
          <a:p>
            <a:pPr marL="457200" indent="-457200">
              <a:buFont typeface="+mj-lt"/>
              <a:buAutoNum type="arabicPeriod"/>
            </a:pPr>
            <a:endParaRPr lang="th-TH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พยาบาล</a:t>
            </a:r>
            <a:r>
              <a:rPr lang="th-TH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ผู้ปฏิบัติงานทุกคน ควรตระหนักถึงความพร้อมด้านร่างกาย และจิตใจของตนเองในการทำงานอย่างมีประสิทธิภาพ ก่อนการตัดสินใจทำงานล่วงเวลา หรือการทำงานต่อเนื่องยาวนานเกิน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ชั่วโมงต่อวัน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1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แนวทางปฏิบัติให้พยาบาลมีเวลาการทำงานที่เหมาะสม (ต่อ)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458200" cy="5112568"/>
          </a:xfrm>
        </p:spPr>
        <p:txBody>
          <a:bodyPr>
            <a:normAutofit fontScale="62500" lnSpcReduction="20000"/>
          </a:bodyPr>
          <a:lstStyle/>
          <a:p>
            <a:endParaRPr lang="th-TH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แม้นว่าการทำงานล่วงเวลาเป็นไปตามความสมัครใจของแต่ละบุคคล แต่ผู้บริหารควรคำนึงถึงผลกระทบของชั่วโมงการทำงานต่อเนื่องยาวนานของพยาบาล ที่จะทำให้เกิดความเหนื่อยล้า และความไม่ปลอดภัยต่อผู้ป่วยและพยาบาลผู้ปฏิบัติงานเอง ดังนั้น สถานพยาบาล/ หน่วยงานควรจัดให้มีการประเมินความพร้อมทั้งด้านร่างกายและจิตใจ ก่อนอนุญาตให้พยาบาลทำงานล่วงเวลา โดย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ควรหลีกเลี่ยง 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การจัดตารางการทำงานที่ทำให้พยาบาลต้องทำงาน                    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เกิน </a:t>
            </a:r>
            <a:r>
              <a:rPr lang="en-US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ชั่วโมงต่อวัน ติดกันเกิน </a:t>
            </a:r>
            <a:r>
              <a:rPr lang="en-US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วัน ใน </a:t>
            </a:r>
            <a:r>
              <a:rPr lang="en-US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สัปดาห์</a:t>
            </a:r>
          </a:p>
          <a:p>
            <a:pPr marL="0" indent="0">
              <a:buNone/>
            </a:pPr>
            <a:endParaRPr lang="th-TH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th-TH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สถานพยาบาล/ หน่วยงาน ต้องจัดระบบสนับสนุนการดูแลสุขภาพของพยาบาล สุขอนามัยการนอนหลับ การจัดการกับความเครียด การจัดการเรื่องอาหารและการออกกำลังกาย รวมทั้งการปรับปรุงสภาพแวดล้อมในการทำงานให้มีระบบ และทรัพยากรที่เอื้อต่อการทำงานอย่างมีประสิทธิภาพ</a:t>
            </a:r>
          </a:p>
          <a:p>
            <a:endParaRPr lang="th-TH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สถานพยาบาล/ หน่วยงาน ควรสนับสนุน และส่งเสริมให้พยาบาลเข้าใจ และสามารถพัฒนาคุณภาพการนอนหลับ รวมทั้งสร้างความตระหนักของพยาบาลผู้ปฏิบัติงานต่อความรับผิดชอบที่ต้องจัดเวลาให้มีความสมดุล ทั้งการทำงาน ครอบครัว และการพักผ่อนอย่างเพียงพอ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ผลการค้นหารูปภาพสำหรับ icon nurse 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21" y="2304602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4603"/>
            <a:ext cx="57943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1720" y="2533401"/>
            <a:ext cx="6872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ความก้าวหน้าตาม นร.148</a:t>
            </a:r>
          </a:p>
        </p:txBody>
      </p:sp>
    </p:spTree>
    <p:extLst>
      <p:ext uri="{BB962C8B-B14F-4D97-AF65-F5344CB8AC3E}">
        <p14:creationId xmlns:p14="http://schemas.microsoft.com/office/powerpoint/2010/main" val="2572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914401"/>
            <a:ext cx="8839200" cy="4267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1"/>
            <a:ext cx="8229600" cy="838200"/>
          </a:xfrm>
        </p:spPr>
        <p:txBody>
          <a:bodyPr>
            <a:no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พัฒนาการของหลักเกณฑ์</a:t>
            </a:r>
            <a:r>
              <a:rPr lang="th-TH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กำหนดตำแหน่งที่สูงขึ้นของ</a:t>
            </a:r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พยาบาล กระทรวงสาธารณสุข</a:t>
            </a:r>
            <a:r>
              <a:rPr lang="en-US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ในช่วง</a:t>
            </a:r>
            <a:r>
              <a:rPr lang="en-US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th-TH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endParaRPr lang="th-TH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835465"/>
              </p:ext>
            </p:extLst>
          </p:nvPr>
        </p:nvGraphicFramePr>
        <p:xfrm>
          <a:off x="0" y="914400"/>
          <a:ext cx="9144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67225" y="5562600"/>
            <a:ext cx="8824375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</a:t>
            </a:r>
            <a:r>
              <a:rPr lang="th-TH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และเงื่อนไขการกำหนดตำแหน่งพยาบาลวิชาชีพ </a:t>
            </a:r>
            <a:endParaRPr lang="en-US" sz="1800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1800" b="1" u="sn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sz="18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สังกัดกระทรวงสาธารณสุข ปี 255</a:t>
            </a:r>
            <a:r>
              <a:rPr lang="en-US" sz="1800" b="1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endParaRPr lang="en-US" sz="1800" b="1" u="sng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หนังสือที่นร. ๑๐๐๘.๓.๓/๑๔๘ ลวท ๑๘ </a:t>
            </a: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พค.</a:t>
            </a:r>
            <a:r>
              <a:rPr lang="th-TH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๒๕๕๘</a:t>
            </a:r>
            <a:r>
              <a:rPr lang="th-TH" sz="1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109453" y="5257800"/>
            <a:ext cx="8382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152" y="6556364"/>
            <a:ext cx="308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ดร.ธีรพร  สถิรอังกูร 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กองการพยาบาล</a:t>
            </a:r>
            <a:endParaRPr lang="th-TH" sz="1600" kern="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16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1156</Words>
  <Application>Microsoft Office PowerPoint</Application>
  <PresentationFormat>On-screen Show (4:3)</PresentationFormat>
  <Paragraphs>139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ความสำคัญของนโยบาย</vt:lpstr>
      <vt:lpstr>แนวทางปฏิบัติให้พยาบาลมีเวลาการทำงานที่เหมาะสม</vt:lpstr>
      <vt:lpstr>แนวทางปฏิบัติให้พยาบาลมีเวลาการทำงานที่เหมาะสม (ต่อ)</vt:lpstr>
      <vt:lpstr>PowerPoint Presentation</vt:lpstr>
      <vt:lpstr>พัฒนาการของหลักเกณฑ์กำหนดตำแหน่งที่สูงขึ้นของพยาบาล กระทรวงสาธารณสุข ในช่วง 10 ปี </vt:lpstr>
      <vt:lpstr>หลักเกณฑ์และเงื่อนไขการกำหนดตำแหน่งที่เกี่ยวข้อง กับความก้าวหน้าของพยาบาล  มี 2 เกณฑ์</vt:lpstr>
      <vt:lpstr>การกำหนดตำแหน่งที่สูงขึ้นในสายงานการพยาบาล</vt:lpstr>
      <vt:lpstr>PowerPoint Presentation</vt:lpstr>
      <vt:lpstr>PowerPoint Presentation</vt:lpstr>
      <vt:lpstr>PowerPoint Presentation</vt:lpstr>
      <vt:lpstr>เงื่อนไขของการขอกำหนดตำแหน่งพยาบาลชพ. โดยไม่ยุบเลิกตามแผนปี 61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ตอบปัญหาข้องใจ  ??????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</dc:creator>
  <cp:lastModifiedBy>PAN</cp:lastModifiedBy>
  <cp:revision>37</cp:revision>
  <dcterms:created xsi:type="dcterms:W3CDTF">2017-11-15T04:10:26Z</dcterms:created>
  <dcterms:modified xsi:type="dcterms:W3CDTF">2017-11-17T02:11:45Z</dcterms:modified>
</cp:coreProperties>
</file>