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40" r:id="rId2"/>
  </p:sldMasterIdLst>
  <p:notesMasterIdLst>
    <p:notesMasterId r:id="rId14"/>
  </p:notesMasterIdLst>
  <p:sldIdLst>
    <p:sldId id="257" r:id="rId3"/>
    <p:sldId id="285" r:id="rId4"/>
    <p:sldId id="265" r:id="rId5"/>
    <p:sldId id="281" r:id="rId6"/>
    <p:sldId id="274" r:id="rId7"/>
    <p:sldId id="276" r:id="rId8"/>
    <p:sldId id="288" r:id="rId9"/>
    <p:sldId id="293" r:id="rId10"/>
    <p:sldId id="290" r:id="rId11"/>
    <p:sldId id="295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uwat" initials="A" lastIdx="1" clrIdx="0">
    <p:extLst>
      <p:ext uri="{19B8F6BF-5375-455C-9EA6-DF929625EA0E}">
        <p15:presenceInfo xmlns:p15="http://schemas.microsoft.com/office/powerpoint/2012/main" userId="Anuwat" providerId="None"/>
      </p:ext>
    </p:extLst>
  </p:cmAuthor>
  <p:cmAuthor id="2" name="Windows7" initials="W" lastIdx="1" clrIdx="1">
    <p:extLst>
      <p:ext uri="{19B8F6BF-5375-455C-9EA6-DF929625EA0E}">
        <p15:presenceInfo xmlns:p15="http://schemas.microsoft.com/office/powerpoint/2012/main" userId="Windows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FFC000"/>
    <a:srgbClr val="CCFF99"/>
    <a:srgbClr val="66FFCC"/>
    <a:srgbClr val="FF0000"/>
    <a:srgbClr val="FF9999"/>
    <a:srgbClr val="0000CC"/>
    <a:srgbClr val="FF794F"/>
    <a:srgbClr val="D60093"/>
    <a:srgbClr val="B7EE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31" autoAdjust="0"/>
    <p:restoredTop sz="84258" autoAdjust="0"/>
  </p:normalViewPr>
  <p:slideViewPr>
    <p:cSldViewPr snapToGrid="0">
      <p:cViewPr varScale="1">
        <p:scale>
          <a:sx n="84" d="100"/>
          <a:sy n="84" d="100"/>
        </p:scale>
        <p:origin x="70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418094495773871"/>
          <c:y val="9.5943116415380808E-2"/>
          <c:w val="0.69229304029304028"/>
          <c:h val="0.599016467119692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%death  pneumonia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diamond"/>
            <c:size val="5"/>
            <c:spPr>
              <a:solidFill>
                <a:srgbClr val="00B050"/>
              </a:solidFill>
              <a:ln w="38100">
                <a:solidFill>
                  <a:srgbClr val="00B050"/>
                </a:solidFill>
              </a:ln>
            </c:spPr>
          </c:marker>
          <c:dLbls>
            <c:dLbl>
              <c:idx val="0"/>
              <c:layout>
                <c:manualLayout>
                  <c:x val="-3.2446102406160894E-2"/>
                  <c:y val="2.1643303555665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596675415573052E-3"/>
                  <c:y val="1.4053529183291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E51-4547-8955-C7E7450B908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20710071629671E-2"/>
                  <c:y val="-1.7530628063993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E51-4547-8955-C7E7450B908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0052930883639593E-2"/>
                  <c:y val="-1.8497051657780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E51-4547-8955-C7E7450B908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3753183354029337E-2"/>
                  <c:y val="2.2342767610938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6681977252843394E-3"/>
                  <c:y val="3.4879771194519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438779527559055E-2"/>
                  <c:y val="-6.10271529960100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6.7145355423254499E-3"/>
                  <c:y val="-7.5217718835093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3782867526674189E-3"/>
                  <c:y val="4.48430493273542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2.7565735053348379E-2"/>
                  <c:y val="-7.5910344631032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3878262334201329E-2"/>
                  <c:y val="-4.0303537933269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2.766112986087552E-2"/>
                  <c:y val="-4.0303537933269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3.5941485975444026E-2"/>
                  <c:y val="-4.0295797131892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5.2777777777777674E-2"/>
                  <c:y val="-1.3452914798206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Browallia New" pitchFamily="34" charset="-34"/>
                    <a:cs typeface="Browallia New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3.45</c:v>
                </c:pt>
                <c:pt idx="1">
                  <c:v>4</c:v>
                </c:pt>
                <c:pt idx="2">
                  <c:v>11.11</c:v>
                </c:pt>
                <c:pt idx="3">
                  <c:v>0</c:v>
                </c:pt>
                <c:pt idx="4">
                  <c:v>3.23</c:v>
                </c:pt>
                <c:pt idx="5">
                  <c:v>5.88</c:v>
                </c:pt>
                <c:pt idx="6">
                  <c:v>6.66</c:v>
                </c:pt>
                <c:pt idx="7">
                  <c:v>7.7</c:v>
                </c:pt>
                <c:pt idx="8">
                  <c:v>7.41</c:v>
                </c:pt>
                <c:pt idx="9">
                  <c:v>3.03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3.03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E51-4547-8955-C7E7450B90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38100">
              <a:solidFill>
                <a:srgbClr val="FF794F"/>
              </a:solidFill>
            </a:ln>
          </c:spPr>
          <c:marker>
            <c:symbol val="diamond"/>
            <c:size val="5"/>
            <c:spPr>
              <a:solidFill>
                <a:srgbClr val="F79646">
                  <a:lumMod val="75000"/>
                </a:srgbClr>
              </a:solidFill>
              <a:ln w="38100">
                <a:solidFill>
                  <a:srgbClr val="F79646">
                    <a:lumMod val="75000"/>
                  </a:srgbClr>
                </a:solidFill>
              </a:ln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4.3724999999999996</c:v>
                </c:pt>
                <c:pt idx="1">
                  <c:v>4.3724999999999996</c:v>
                </c:pt>
                <c:pt idx="2">
                  <c:v>4.3724999999999996</c:v>
                </c:pt>
                <c:pt idx="3">
                  <c:v>4.3724999999999996</c:v>
                </c:pt>
                <c:pt idx="4">
                  <c:v>4.3724999999999996</c:v>
                </c:pt>
                <c:pt idx="5">
                  <c:v>4.3724999999999996</c:v>
                </c:pt>
                <c:pt idx="6">
                  <c:v>4.3724999999999996</c:v>
                </c:pt>
                <c:pt idx="7">
                  <c:v>4.3724999999999996</c:v>
                </c:pt>
                <c:pt idx="8">
                  <c:v>4.3724999999999996</c:v>
                </c:pt>
                <c:pt idx="9">
                  <c:v>4.3724999999999996</c:v>
                </c:pt>
                <c:pt idx="10">
                  <c:v>4.3724999999999996</c:v>
                </c:pt>
                <c:pt idx="11">
                  <c:v>4.3724999999999996</c:v>
                </c:pt>
                <c:pt idx="12">
                  <c:v>4.3724999999999996</c:v>
                </c:pt>
                <c:pt idx="13">
                  <c:v>4.3724999999999996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9E51-4547-8955-C7E7450B90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diamond"/>
            <c:size val="5"/>
            <c:spPr>
              <a:solidFill>
                <a:srgbClr val="FF0000"/>
              </a:solidFill>
              <a:ln w="38100">
                <a:solidFill>
                  <a:srgbClr val="FF0000"/>
                </a:solidFill>
              </a:ln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0.00</c:formatCode>
                <c:ptCount val="14"/>
                <c:pt idx="0">
                  <c:v>-2.4941315301921207</c:v>
                </c:pt>
                <c:pt idx="1">
                  <c:v>-2.4941315301921207</c:v>
                </c:pt>
                <c:pt idx="2">
                  <c:v>-2.4941315301921207</c:v>
                </c:pt>
                <c:pt idx="3">
                  <c:v>-2.4941315301921207</c:v>
                </c:pt>
                <c:pt idx="4">
                  <c:v>-2.4941315301921207</c:v>
                </c:pt>
                <c:pt idx="5">
                  <c:v>-2.4941315301921207</c:v>
                </c:pt>
                <c:pt idx="6">
                  <c:v>-2.4941315301921207</c:v>
                </c:pt>
                <c:pt idx="7">
                  <c:v>-2.4941315301921207</c:v>
                </c:pt>
                <c:pt idx="8">
                  <c:v>-2.4941315301921207</c:v>
                </c:pt>
                <c:pt idx="9">
                  <c:v>-2.4941315301921207</c:v>
                </c:pt>
                <c:pt idx="10">
                  <c:v>-2.4941315301921207</c:v>
                </c:pt>
                <c:pt idx="11">
                  <c:v>-2.4941315301921207</c:v>
                </c:pt>
                <c:pt idx="12">
                  <c:v>-2.4941315301921207</c:v>
                </c:pt>
                <c:pt idx="13">
                  <c:v>-2.4941315301921207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9E51-4547-8955-C7E7450B908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38100">
              <a:solidFill>
                <a:sysClr val="windowText" lastClr="000000"/>
              </a:solidFill>
            </a:ln>
          </c:spPr>
          <c:marker>
            <c:symbol val="diamond"/>
            <c:size val="5"/>
            <c:spPr>
              <a:solidFill>
                <a:srgbClr val="CC00CC"/>
              </a:solidFill>
              <a:ln w="38100">
                <a:solidFill>
                  <a:sysClr val="windowText" lastClr="000000"/>
                </a:solidFill>
              </a:ln>
            </c:spPr>
          </c:marker>
          <c:dPt>
            <c:idx val="0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9E51-4547-8955-C7E7450B9081}"/>
              </c:ext>
            </c:extLst>
          </c:dPt>
          <c:dPt>
            <c:idx val="1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9E51-4547-8955-C7E7450B9081}"/>
              </c:ext>
            </c:extLst>
          </c:dPt>
          <c:dPt>
            <c:idx val="2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9E51-4547-8955-C7E7450B9081}"/>
              </c:ext>
            </c:extLst>
          </c:dPt>
          <c:dPt>
            <c:idx val="3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9E51-4547-8955-C7E7450B9081}"/>
              </c:ext>
            </c:extLst>
          </c:dPt>
          <c:trendline>
            <c:trendlineType val="linear"/>
            <c:dispRSqr val="0"/>
            <c:dispEq val="0"/>
          </c:trendline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0.00</c:formatCode>
                <c:ptCount val="14"/>
                <c:pt idx="0">
                  <c:v>11.23913153019212</c:v>
                </c:pt>
                <c:pt idx="1">
                  <c:v>11.23913153019212</c:v>
                </c:pt>
                <c:pt idx="2">
                  <c:v>11.23913153019212</c:v>
                </c:pt>
                <c:pt idx="3">
                  <c:v>11.23913153019212</c:v>
                </c:pt>
                <c:pt idx="4">
                  <c:v>11.23913153019212</c:v>
                </c:pt>
                <c:pt idx="5">
                  <c:v>11.23913153019212</c:v>
                </c:pt>
                <c:pt idx="6">
                  <c:v>11.23913153019212</c:v>
                </c:pt>
                <c:pt idx="7">
                  <c:v>11.23913153019212</c:v>
                </c:pt>
                <c:pt idx="8">
                  <c:v>11.23913153019212</c:v>
                </c:pt>
                <c:pt idx="9">
                  <c:v>11.23913153019212</c:v>
                </c:pt>
                <c:pt idx="10">
                  <c:v>11.23913153019212</c:v>
                </c:pt>
                <c:pt idx="11">
                  <c:v>11.23913153019212</c:v>
                </c:pt>
                <c:pt idx="12">
                  <c:v>11.23913153019212</c:v>
                </c:pt>
                <c:pt idx="13">
                  <c:v>11.23913153019212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9E51-4547-8955-C7E7450B90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01408896"/>
        <c:axId val="-1401407264"/>
      </c:lineChart>
      <c:catAx>
        <c:axId val="-140140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401407264"/>
        <c:crosses val="autoZero"/>
        <c:auto val="1"/>
        <c:lblAlgn val="ctr"/>
        <c:lblOffset val="100"/>
        <c:noMultiLvlLbl val="0"/>
      </c:catAx>
      <c:valAx>
        <c:axId val="-1401407264"/>
        <c:scaling>
          <c:orientation val="minMax"/>
          <c:max val="14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1"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  <c:crossAx val="-14014088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rgbClr val="D60093"/>
            </a:solidFill>
          </a:ln>
        </c:spPr>
        <c:txPr>
          <a:bodyPr/>
          <a:lstStyle/>
          <a:p>
            <a:pPr rtl="0">
              <a:defRPr sz="1600" b="1" baseline="0">
                <a:latin typeface="AngsanaUPC" panose="02020603050405020304" pitchFamily="18" charset="-34"/>
                <a:cs typeface="AngsanaUPC" panose="02020603050405020304" pitchFamily="18" charset="-34"/>
              </a:defRPr>
            </a:pPr>
            <a:endParaRPr lang="th-TH"/>
          </a:p>
        </c:txPr>
      </c:dTable>
      <c:spPr>
        <a:solidFill>
          <a:sysClr val="window" lastClr="FFFFFF"/>
        </a:solidFill>
        <a:ln w="22225" cap="flat" cmpd="sng" algn="ctr">
          <a:solidFill>
            <a:srgbClr val="D60093"/>
          </a:solidFill>
          <a:prstDash val="solid"/>
        </a:ln>
        <a:effectLst/>
      </c:spPr>
    </c:plotArea>
    <c:plotVisOnly val="1"/>
    <c:dispBlanksAs val="gap"/>
    <c:showDLblsOverMax val="0"/>
  </c:chart>
  <c:spPr>
    <a:noFill/>
    <a:ln w="25400" cap="flat" cmpd="sng" algn="ctr">
      <a:solidFill>
        <a:srgbClr val="C00000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th-TH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6569526752762923"/>
          <c:y val="6.3098760636983151E-2"/>
          <c:w val="0.71985876793319281"/>
          <c:h val="0.599016467119692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%Respiratory failure in pneumonia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diamond"/>
            <c:size val="5"/>
            <c:spPr>
              <a:solidFill>
                <a:srgbClr val="00B050"/>
              </a:solidFill>
              <a:ln w="38100">
                <a:solidFill>
                  <a:srgbClr val="00B050"/>
                </a:solidFill>
              </a:ln>
            </c:spPr>
          </c:marker>
          <c:dLbls>
            <c:dLbl>
              <c:idx val="0"/>
              <c:layout>
                <c:manualLayout>
                  <c:x val="-3.1067777196799162E-2"/>
                  <c:y val="-2.095759330532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932902390579556E-3"/>
                  <c:y val="-1.4427322856794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E51-4547-8955-C7E7450B908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8317823808937818E-2"/>
                  <c:y val="2.285953885809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E51-4547-8955-C7E7450B908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6622029710653064E-2"/>
                  <c:y val="2.8588150135941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E51-4547-8955-C7E7450B908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2052588042678702E-2"/>
                  <c:y val="-4.0358744394618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072738812055835E-2"/>
                  <c:y val="-2.1174040464672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7312800984726196E-2"/>
                  <c:y val="3.2013876628650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3959765747685936E-2"/>
                  <c:y val="3.0610501041629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4.1348602580023579E-3"/>
                  <c:y val="-2.2421524663677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5161154279341608E-2"/>
                  <c:y val="3.1390134529147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6634835839536167E-2"/>
                  <c:y val="3.3632286995515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8130630630630733E-2"/>
                  <c:y val="3.1278965178967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1.0687446797190685E-2"/>
                  <c:y val="8.7279577420159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6.5012724338513808E-3"/>
                  <c:y val="-5.96484875752469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ngsanaUPC" panose="02020603050405020304" pitchFamily="18" charset="-34"/>
                    <a:cs typeface="AngsanaUPC" panose="02020603050405020304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3.89</c:v>
                </c:pt>
                <c:pt idx="1">
                  <c:v>5.19</c:v>
                </c:pt>
                <c:pt idx="2">
                  <c:v>0</c:v>
                </c:pt>
                <c:pt idx="3">
                  <c:v>0</c:v>
                </c:pt>
                <c:pt idx="4">
                  <c:v>1.1200000000000001</c:v>
                </c:pt>
                <c:pt idx="5">
                  <c:v>2.25</c:v>
                </c:pt>
                <c:pt idx="6">
                  <c:v>0</c:v>
                </c:pt>
                <c:pt idx="7">
                  <c:v>0</c:v>
                </c:pt>
                <c:pt idx="8">
                  <c:v>1.02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4.34</c:v>
                </c:pt>
                <c:pt idx="13">
                  <c:v>8.82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E51-4547-8955-C7E7450B90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38100">
              <a:solidFill>
                <a:srgbClr val="F79646">
                  <a:lumMod val="75000"/>
                </a:srgbClr>
              </a:solidFill>
            </a:ln>
          </c:spPr>
          <c:marker>
            <c:symbol val="diamond"/>
            <c:size val="5"/>
            <c:spPr>
              <a:solidFill>
                <a:srgbClr val="F79646">
                  <a:lumMod val="75000"/>
                </a:srgbClr>
              </a:solidFill>
              <a:ln w="38100">
                <a:solidFill>
                  <a:srgbClr val="F79646">
                    <a:lumMod val="75000"/>
                  </a:srgbClr>
                </a:solidFill>
              </a:ln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1.1224999999999998</c:v>
                </c:pt>
                <c:pt idx="1">
                  <c:v>1.1224999999999998</c:v>
                </c:pt>
                <c:pt idx="2">
                  <c:v>1.1224999999999998</c:v>
                </c:pt>
                <c:pt idx="3">
                  <c:v>1.1224999999999998</c:v>
                </c:pt>
                <c:pt idx="4">
                  <c:v>1.1224999999999998</c:v>
                </c:pt>
                <c:pt idx="5">
                  <c:v>1.1224999999999998</c:v>
                </c:pt>
                <c:pt idx="6">
                  <c:v>1.1224999999999998</c:v>
                </c:pt>
                <c:pt idx="7">
                  <c:v>1.1224999999999998</c:v>
                </c:pt>
                <c:pt idx="8">
                  <c:v>1.1224999999999998</c:v>
                </c:pt>
                <c:pt idx="9">
                  <c:v>1.1224999999999998</c:v>
                </c:pt>
                <c:pt idx="10">
                  <c:v>1.1224999999999998</c:v>
                </c:pt>
                <c:pt idx="11">
                  <c:v>1.1224999999999998</c:v>
                </c:pt>
                <c:pt idx="12">
                  <c:v>1.1224999999999998</c:v>
                </c:pt>
                <c:pt idx="13">
                  <c:v>1.1224999999999998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9E51-4547-8955-C7E7450B90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38100">
              <a:solidFill>
                <a:srgbClr val="FF794F"/>
              </a:solidFill>
            </a:ln>
          </c:spPr>
          <c:marker>
            <c:symbol val="diamond"/>
            <c:size val="5"/>
            <c:spPr>
              <a:solidFill>
                <a:srgbClr val="FF0000"/>
              </a:solidFill>
              <a:ln w="38100">
                <a:solidFill>
                  <a:srgbClr val="FF0000"/>
                </a:solidFill>
              </a:ln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0.00</c:formatCode>
                <c:ptCount val="14"/>
                <c:pt idx="0">
                  <c:v>-4.2954029640140776</c:v>
                </c:pt>
                <c:pt idx="1">
                  <c:v>-4.2954029640140776</c:v>
                </c:pt>
                <c:pt idx="2">
                  <c:v>-4.2954029640140776</c:v>
                </c:pt>
                <c:pt idx="3">
                  <c:v>-4.2954029640140776</c:v>
                </c:pt>
                <c:pt idx="4">
                  <c:v>-4.2954029640140776</c:v>
                </c:pt>
                <c:pt idx="5">
                  <c:v>-4.2954029640140776</c:v>
                </c:pt>
                <c:pt idx="6">
                  <c:v>-4.2954029640140776</c:v>
                </c:pt>
                <c:pt idx="7">
                  <c:v>-4.2954029640140776</c:v>
                </c:pt>
                <c:pt idx="8">
                  <c:v>-4.2954029640140776</c:v>
                </c:pt>
                <c:pt idx="9">
                  <c:v>-4.2954029640140776</c:v>
                </c:pt>
                <c:pt idx="10">
                  <c:v>-4.2954029640140776</c:v>
                </c:pt>
                <c:pt idx="11">
                  <c:v>-4.2954029640140776</c:v>
                </c:pt>
                <c:pt idx="12">
                  <c:v>-4.2954029640140776</c:v>
                </c:pt>
                <c:pt idx="13">
                  <c:v>-4.2954029640140776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9E51-4547-8955-C7E7450B908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38100">
              <a:solidFill>
                <a:sysClr val="windowText" lastClr="000000"/>
              </a:solidFill>
            </a:ln>
          </c:spPr>
          <c:marker>
            <c:symbol val="diamond"/>
            <c:size val="5"/>
            <c:spPr>
              <a:solidFill>
                <a:srgbClr val="CC00CC"/>
              </a:solidFill>
              <a:ln w="38100">
                <a:solidFill>
                  <a:sysClr val="windowText" lastClr="000000"/>
                </a:solidFill>
              </a:ln>
            </c:spPr>
          </c:marker>
          <c:dPt>
            <c:idx val="0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9E51-4547-8955-C7E7450B9081}"/>
              </c:ext>
            </c:extLst>
          </c:dPt>
          <c:dPt>
            <c:idx val="1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9E51-4547-8955-C7E7450B9081}"/>
              </c:ext>
            </c:extLst>
          </c:dPt>
          <c:dPt>
            <c:idx val="2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9E51-4547-8955-C7E7450B9081}"/>
              </c:ext>
            </c:extLst>
          </c:dPt>
          <c:dPt>
            <c:idx val="3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9E51-4547-8955-C7E7450B9081}"/>
              </c:ext>
            </c:extLst>
          </c:dPt>
          <c:trendline>
            <c:trendlineType val="linear"/>
            <c:dispRSqr val="0"/>
            <c:dispEq val="0"/>
          </c:trendline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0.00</c:formatCode>
                <c:ptCount val="14"/>
                <c:pt idx="0">
                  <c:v>6.5404029640140768</c:v>
                </c:pt>
                <c:pt idx="1">
                  <c:v>6.5404029640140768</c:v>
                </c:pt>
                <c:pt idx="2">
                  <c:v>6.5404029640140768</c:v>
                </c:pt>
                <c:pt idx="3">
                  <c:v>6.5404029640140768</c:v>
                </c:pt>
                <c:pt idx="4">
                  <c:v>6.5404029640140768</c:v>
                </c:pt>
                <c:pt idx="5">
                  <c:v>6.5404029640140768</c:v>
                </c:pt>
                <c:pt idx="6">
                  <c:v>6.5404029640140768</c:v>
                </c:pt>
                <c:pt idx="7">
                  <c:v>6.5404029640140768</c:v>
                </c:pt>
                <c:pt idx="8">
                  <c:v>6.5404029640140768</c:v>
                </c:pt>
                <c:pt idx="9">
                  <c:v>6.5404029640140768</c:v>
                </c:pt>
                <c:pt idx="10">
                  <c:v>6.5404029640140768</c:v>
                </c:pt>
                <c:pt idx="11">
                  <c:v>6.5404029640140768</c:v>
                </c:pt>
                <c:pt idx="12">
                  <c:v>6.5404029640140768</c:v>
                </c:pt>
                <c:pt idx="13">
                  <c:v>6.5404029640140768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9E51-4547-8955-C7E7450B90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00571472"/>
        <c:axId val="-1400570928"/>
      </c:lineChart>
      <c:catAx>
        <c:axId val="-1400571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400570928"/>
        <c:crosses val="autoZero"/>
        <c:auto val="1"/>
        <c:lblAlgn val="ctr"/>
        <c:lblOffset val="100"/>
        <c:noMultiLvlLbl val="0"/>
      </c:catAx>
      <c:valAx>
        <c:axId val="-1400570928"/>
        <c:scaling>
          <c:orientation val="minMax"/>
          <c:max val="15"/>
          <c:min val="-5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  <c:crossAx val="-1400571472"/>
        <c:crosses val="autoZero"/>
        <c:crossBetween val="between"/>
        <c:majorUnit val="5"/>
      </c:valAx>
      <c:dTable>
        <c:showHorzBorder val="1"/>
        <c:showVertBorder val="1"/>
        <c:showOutline val="1"/>
        <c:showKeys val="1"/>
        <c:spPr>
          <a:ln w="15875">
            <a:solidFill>
              <a:srgbClr val="00B0F0"/>
            </a:solidFill>
          </a:ln>
        </c:spPr>
        <c:txPr>
          <a:bodyPr/>
          <a:lstStyle/>
          <a:p>
            <a:pPr rtl="0">
              <a:defRPr sz="1600" b="1" baseline="0">
                <a:latin typeface="AngsanaUPC" panose="02020603050405020304" pitchFamily="18" charset="-34"/>
                <a:cs typeface="AngsanaUPC" panose="02020603050405020304" pitchFamily="18" charset="-34"/>
              </a:defRPr>
            </a:pPr>
            <a:endParaRPr lang="th-TH"/>
          </a:p>
        </c:txPr>
      </c:dTable>
      <c:spPr>
        <a:solidFill>
          <a:sysClr val="window" lastClr="FFFFFF"/>
        </a:solidFill>
        <a:ln w="22225" cap="flat" cmpd="sng" algn="ctr">
          <a:solidFill>
            <a:srgbClr val="00B0F0"/>
          </a:solidFill>
          <a:prstDash val="solid"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rgbClr val="00B0F0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th-TH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0.73086</cdr:x>
      <cdr:y>0.1027</cdr:y>
    </cdr:from>
    <cdr:to>
      <cdr:x>0.83972</cdr:x>
      <cdr:y>0.14317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34419" y="583761"/>
          <a:ext cx="1003073" cy="2300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1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UCL=11.24</a:t>
          </a:r>
          <a:endParaRPr lang="th-TH" sz="1100" b="1" dirty="0">
            <a:solidFill>
              <a:srgbClr val="0000CC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0.33218</cdr:x>
      <cdr:y>0.36751</cdr:y>
    </cdr:from>
    <cdr:to>
      <cdr:x>0.47348</cdr:x>
      <cdr:y>0.45057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060826" y="2088981"/>
          <a:ext cx="1301986" cy="4721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Mean= 4.3725</a:t>
          </a:r>
          <a:endParaRPr lang="th-TH" sz="1100" b="1" dirty="0">
            <a:solidFill>
              <a:srgbClr val="0000CC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0.60312</cdr:x>
      <cdr:y>0.6478</cdr:y>
    </cdr:from>
    <cdr:to>
      <cdr:x>0.76031</cdr:x>
      <cdr:y>0.71764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557375" y="3669255"/>
          <a:ext cx="1448402" cy="39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LCL= </a:t>
          </a:r>
          <a:r>
            <a:rPr lang="en-US" sz="11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- </a:t>
          </a:r>
          <a:r>
            <a:rPr lang="en-US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2.49</a:t>
          </a:r>
          <a:endParaRPr lang="en-US" sz="1100" b="1" dirty="0">
            <a:solidFill>
              <a:srgbClr val="0000CC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0.04199</cdr:x>
      <cdr:y>0.19863</cdr:y>
    </cdr:from>
    <cdr:to>
      <cdr:x>0.13841</cdr:x>
      <cdr:y>0.46347</cdr:y>
    </cdr:to>
    <cdr:sp macro="" textlink="">
      <cdr:nvSpPr>
        <cdr:cNvPr id="11" name="กล่องข้อความ 10"/>
        <cdr:cNvSpPr txBox="1"/>
      </cdr:nvSpPr>
      <cdr:spPr>
        <a:xfrm xmlns:a="http://schemas.openxmlformats.org/drawingml/2006/main">
          <a:off x="342900" y="1104900"/>
          <a:ext cx="787400" cy="1473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 anchor="ctr"/>
        <a:lstStyle xmlns:a="http://schemas.openxmlformats.org/drawingml/2006/main"/>
        <a:p xmlns:a="http://schemas.openxmlformats.org/drawingml/2006/main">
          <a:r>
            <a:rPr lang="th-TH" sz="1800" b="1" dirty="0" smtClean="0">
              <a:solidFill>
                <a:srgbClr val="0000CC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ร้อยละ </a:t>
          </a:r>
          <a:endParaRPr lang="th-TH" sz="1800" b="1" dirty="0">
            <a:solidFill>
              <a:srgbClr val="0000CC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0.92271</cdr:x>
      <cdr:y>0.56526</cdr:y>
    </cdr:from>
    <cdr:to>
      <cdr:x>1</cdr:x>
      <cdr:y>0.8301</cdr:y>
    </cdr:to>
    <cdr:sp macro="" textlink="">
      <cdr:nvSpPr>
        <cdr:cNvPr id="13" name="กล่องข้อความ 1"/>
        <cdr:cNvSpPr txBox="1"/>
      </cdr:nvSpPr>
      <cdr:spPr>
        <a:xfrm xmlns:a="http://schemas.openxmlformats.org/drawingml/2006/main">
          <a:off x="8437260" y="3201767"/>
          <a:ext cx="706740" cy="15001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1800" b="1" dirty="0" err="1" smtClean="0">
              <a:solidFill>
                <a:srgbClr val="0000CC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ไตรมาส</a:t>
          </a:r>
          <a:endParaRPr lang="th-TH" sz="1800" b="1" dirty="0">
            <a:solidFill>
              <a:srgbClr val="0000CC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0.65644</cdr:x>
      <cdr:y>0.46049</cdr:y>
    </cdr:from>
    <cdr:to>
      <cdr:x>0.68814</cdr:x>
      <cdr:y>0.46824</cdr:y>
    </cdr:to>
    <cdr:cxnSp macro="">
      <cdr:nvCxnSpPr>
        <cdr:cNvPr id="7" name="ลูกศรเชื่อมต่อแบบตรง 6"/>
        <cdr:cNvCxnSpPr/>
      </cdr:nvCxnSpPr>
      <cdr:spPr>
        <a:xfrm xmlns:a="http://schemas.openxmlformats.org/drawingml/2006/main" flipV="1">
          <a:off x="6048619" y="2617528"/>
          <a:ext cx="292100" cy="440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0.08026</cdr:x>
      <cdr:y>0.00767</cdr:y>
    </cdr:from>
    <cdr:to>
      <cdr:x>0.32289</cdr:x>
      <cdr:y>0.1398</cdr:y>
    </cdr:to>
    <cdr:sp macro="" textlink="">
      <cdr:nvSpPr>
        <cdr:cNvPr id="15" name="สี่เหลี่ยมผืนผ้า 14"/>
        <cdr:cNvSpPr/>
      </cdr:nvSpPr>
      <cdr:spPr>
        <a:xfrm xmlns:a="http://schemas.openxmlformats.org/drawingml/2006/main">
          <a:off x="739503" y="43620"/>
          <a:ext cx="2235716" cy="751046"/>
        </a:xfrm>
        <a:prstGeom xmlns:a="http://schemas.openxmlformats.org/drawingml/2006/main" prst="rect">
          <a:avLst/>
        </a:prstGeom>
        <a:solidFill xmlns:a="http://schemas.openxmlformats.org/drawingml/2006/main">
          <a:srgbClr val="FFFF99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เข้าถึงบริการช้า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3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วัน ไข้ ไอเสมหะมาก สูงอายุ ติดเตียง เคลื่อนย้ายไม่สะดวก ญาติป้อนอาหารทางปาก สำลักตลอด มีประวัติ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Admit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ด้วย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aspirate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0.345</cdr:x>
      <cdr:y>0.00783</cdr:y>
    </cdr:from>
    <cdr:to>
      <cdr:x>0.61095</cdr:x>
      <cdr:y>0.1398</cdr:y>
    </cdr:to>
    <cdr:sp macro="" textlink="">
      <cdr:nvSpPr>
        <cdr:cNvPr id="17" name="สี่เหลี่ยมผืนผ้า 16"/>
        <cdr:cNvSpPr/>
      </cdr:nvSpPr>
      <cdr:spPr>
        <a:xfrm xmlns:a="http://schemas.openxmlformats.org/drawingml/2006/main">
          <a:off x="3178992" y="44502"/>
          <a:ext cx="2450527" cy="750164"/>
        </a:xfrm>
        <a:prstGeom xmlns:a="http://schemas.openxmlformats.org/drawingml/2006/main" prst="rect">
          <a:avLst/>
        </a:prstGeom>
        <a:solidFill xmlns:a="http://schemas.openxmlformats.org/drawingml/2006/main">
          <a:srgbClr val="B7EEF5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ประสานคลินิกโรคเรื้อรังให้ความรู้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care giver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เรื่องการดูแลป้องกันโรคปอดอักเสบ เมื่อจำหน่ายผู้ป่วยติดเตียงแจกแผ่นพับการให้อาหาร การเฝ้าระวังภาวะแทรกซ้อน อาการก่อนเกิดและเบอร์โทรฉุกเฉิน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1669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0.32289</cdr:x>
      <cdr:y>0.14427</cdr:y>
    </cdr:from>
    <cdr:to>
      <cdr:x>0.34356</cdr:x>
      <cdr:y>0.17555</cdr:y>
    </cdr:to>
    <cdr:cxnSp macro="">
      <cdr:nvCxnSpPr>
        <cdr:cNvPr id="19" name="ลูกศรเชื่อมต่อแบบตรง 18"/>
        <cdr:cNvCxnSpPr/>
      </cdr:nvCxnSpPr>
      <cdr:spPr>
        <a:xfrm xmlns:a="http://schemas.openxmlformats.org/drawingml/2006/main">
          <a:off x="2975219" y="820066"/>
          <a:ext cx="190500" cy="1778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0.34908</cdr:x>
      <cdr:y>0.13757</cdr:y>
    </cdr:from>
    <cdr:to>
      <cdr:x>0.38078</cdr:x>
      <cdr:y>0.17745</cdr:y>
    </cdr:to>
    <cdr:cxnSp macro="">
      <cdr:nvCxnSpPr>
        <cdr:cNvPr id="23" name="ลูกศรเชื่อมต่อแบบตรง 22"/>
        <cdr:cNvCxnSpPr/>
      </cdr:nvCxnSpPr>
      <cdr:spPr>
        <a:xfrm xmlns:a="http://schemas.openxmlformats.org/drawingml/2006/main" flipH="1">
          <a:off x="3216519" y="781966"/>
          <a:ext cx="292100" cy="22668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0.60406</cdr:x>
      <cdr:y>0.24182</cdr:y>
    </cdr:from>
    <cdr:to>
      <cdr:x>0.64127</cdr:x>
      <cdr:y>0.28514</cdr:y>
    </cdr:to>
    <cdr:cxnSp macro="">
      <cdr:nvCxnSpPr>
        <cdr:cNvPr id="25" name="ลูกศรเชื่อมต่อแบบตรง 24"/>
        <cdr:cNvCxnSpPr/>
      </cdr:nvCxnSpPr>
      <cdr:spPr>
        <a:xfrm xmlns:a="http://schemas.openxmlformats.org/drawingml/2006/main" flipH="1">
          <a:off x="5566019" y="1374545"/>
          <a:ext cx="342900" cy="2462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0.45176</cdr:x>
      <cdr:y>0.43133</cdr:y>
    </cdr:from>
    <cdr:to>
      <cdr:x>0.64885</cdr:x>
      <cdr:y>0.55316</cdr:y>
    </cdr:to>
    <cdr:sp macro="" textlink="">
      <cdr:nvSpPr>
        <cdr:cNvPr id="33" name="สี่เหลี่ยมผืนผ้า 32"/>
        <cdr:cNvSpPr/>
      </cdr:nvSpPr>
      <cdr:spPr>
        <a:xfrm xmlns:a="http://schemas.openxmlformats.org/drawingml/2006/main">
          <a:off x="4162669" y="2451763"/>
          <a:ext cx="1816100" cy="692498"/>
        </a:xfrm>
        <a:prstGeom xmlns:a="http://schemas.openxmlformats.org/drawingml/2006/main" prst="rect">
          <a:avLst/>
        </a:prstGeom>
        <a:solidFill xmlns:a="http://schemas.openxmlformats.org/drawingml/2006/main">
          <a:srgbClr val="FFFF99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พบ</a:t>
          </a:r>
          <a:r>
            <a:rPr lang="th-TH" sz="1200" b="1" dirty="0" smtClean="0">
              <a:solidFill>
                <a:srgbClr val="FF794F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r>
            <a:rPr lang="en-US" sz="1200" b="1" dirty="0" smtClean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Un expected death 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ประเมินแรกรับไม่ครอบคลุม ประเมินซ้ำไม่ไวพอ ไม่มีเกณฑ์รายงานแพทย์ 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0.54479</cdr:x>
      <cdr:y>0.56345</cdr:y>
    </cdr:from>
    <cdr:to>
      <cdr:x>0.8108</cdr:x>
      <cdr:y>0.63702</cdr:y>
    </cdr:to>
    <cdr:sp macro="" textlink="">
      <cdr:nvSpPr>
        <cdr:cNvPr id="34" name="สี่เหลี่ยมผืนผ้า 33"/>
        <cdr:cNvSpPr/>
      </cdr:nvSpPr>
      <cdr:spPr>
        <a:xfrm xmlns:a="http://schemas.openxmlformats.org/drawingml/2006/main">
          <a:off x="5019919" y="3202757"/>
          <a:ext cx="2451100" cy="418186"/>
        </a:xfrm>
        <a:prstGeom xmlns:a="http://schemas.openxmlformats.org/drawingml/2006/main" prst="rect">
          <a:avLst/>
        </a:prstGeom>
        <a:solidFill xmlns:a="http://schemas.openxmlformats.org/drawingml/2006/main">
          <a:srgbClr val="FFFF99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Case bed ridden ( palliative care )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ติดเชื้อปอดอักเสบระหว่าง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Admit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ซักประวัติไม่เคยฉีดวัคซีนไข้หวัดใหญ่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0.70054</cdr:x>
      <cdr:y>0.39753</cdr:y>
    </cdr:from>
    <cdr:to>
      <cdr:x>0.73775</cdr:x>
      <cdr:y>0.45707</cdr:y>
    </cdr:to>
    <cdr:cxnSp macro="">
      <cdr:nvCxnSpPr>
        <cdr:cNvPr id="38" name="ลูกศรเชื่อมต่อแบบตรง 37"/>
        <cdr:cNvCxnSpPr/>
      </cdr:nvCxnSpPr>
      <cdr:spPr>
        <a:xfrm xmlns:a="http://schemas.openxmlformats.org/drawingml/2006/main" flipH="1">
          <a:off x="6455019" y="2259628"/>
          <a:ext cx="342900" cy="3384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0.75429</cdr:x>
      <cdr:y>0.45707</cdr:y>
    </cdr:from>
    <cdr:to>
      <cdr:x>0.8811</cdr:x>
      <cdr:y>0.56399</cdr:y>
    </cdr:to>
    <cdr:cxnSp macro="">
      <cdr:nvCxnSpPr>
        <cdr:cNvPr id="58" name="ลูกศรเชื่อมต่อแบบตรง 57"/>
        <cdr:cNvCxnSpPr/>
      </cdr:nvCxnSpPr>
      <cdr:spPr>
        <a:xfrm xmlns:a="http://schemas.openxmlformats.org/drawingml/2006/main" flipV="1">
          <a:off x="6950319" y="2598066"/>
          <a:ext cx="1168400" cy="60775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0.8935</cdr:x>
      <cdr:y>0.45707</cdr:y>
    </cdr:from>
    <cdr:to>
      <cdr:x>0.91073</cdr:x>
      <cdr:y>0.49157</cdr:y>
    </cdr:to>
    <cdr:cxnSp macro="">
      <cdr:nvCxnSpPr>
        <cdr:cNvPr id="64" name="ลูกศรเชื่อมต่อแบบตรง 63"/>
        <cdr:cNvCxnSpPr/>
      </cdr:nvCxnSpPr>
      <cdr:spPr>
        <a:xfrm xmlns:a="http://schemas.openxmlformats.org/drawingml/2006/main" flipH="1" flipV="1">
          <a:off x="8233019" y="2598066"/>
          <a:ext cx="158750" cy="19611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0.91779</cdr:x>
      <cdr:y>0.09923</cdr:y>
    </cdr:from>
    <cdr:to>
      <cdr:x>1</cdr:x>
      <cdr:y>0.1353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280400" y="535522"/>
          <a:ext cx="741680" cy="194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rgbClr val="0000CC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rPr>
            <a:t>UCL= 6.54</a:t>
          </a:r>
          <a:endParaRPr lang="th-TH" sz="1400" b="1" dirty="0">
            <a:solidFill>
              <a:srgbClr val="0000CC"/>
            </a:solidFill>
            <a:latin typeface="AngsanaUPC" panose="02020603050405020304" pitchFamily="18" charset="-34"/>
            <a:ea typeface="Tahoma" pitchFamily="34" charset="0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0.61688</cdr:x>
      <cdr:y>0.39341</cdr:y>
    </cdr:from>
    <cdr:to>
      <cdr:x>0.75818</cdr:x>
      <cdr:y>0.47647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565531" y="2123044"/>
          <a:ext cx="1274820" cy="4482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400" b="1" dirty="0" smtClean="0">
              <a:solidFill>
                <a:srgbClr val="0000CC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rPr>
            <a:t>Mean= 1.1225</a:t>
          </a:r>
          <a:endParaRPr lang="th-TH" sz="1400" b="1" dirty="0">
            <a:solidFill>
              <a:srgbClr val="0000CC"/>
            </a:solidFill>
            <a:latin typeface="AngsanaUPC" panose="02020603050405020304" pitchFamily="18" charset="-34"/>
            <a:ea typeface="Tahoma" pitchFamily="34" charset="0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0.63118</cdr:x>
      <cdr:y>0.57632</cdr:y>
    </cdr:from>
    <cdr:to>
      <cdr:x>0.78837</cdr:x>
      <cdr:y>0.64616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815930" y="3264393"/>
          <a:ext cx="1448402" cy="39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400" b="1" dirty="0">
              <a:solidFill>
                <a:srgbClr val="0000CC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rPr>
            <a:t>LCL= </a:t>
          </a:r>
          <a:r>
            <a:rPr lang="en-US" sz="1400" b="1" dirty="0" smtClean="0">
              <a:solidFill>
                <a:srgbClr val="0000CC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rPr>
            <a:t> -4.30</a:t>
          </a:r>
          <a:endParaRPr lang="en-US" sz="1400" b="1" dirty="0">
            <a:solidFill>
              <a:srgbClr val="0000CC"/>
            </a:solidFill>
            <a:latin typeface="AngsanaUPC" panose="02020603050405020304" pitchFamily="18" charset="-34"/>
            <a:ea typeface="Tahoma" pitchFamily="34" charset="0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0.04199</cdr:x>
      <cdr:y>0.19863</cdr:y>
    </cdr:from>
    <cdr:to>
      <cdr:x>0.13841</cdr:x>
      <cdr:y>0.46347</cdr:y>
    </cdr:to>
    <cdr:sp macro="" textlink="">
      <cdr:nvSpPr>
        <cdr:cNvPr id="11" name="กล่องข้อความ 10"/>
        <cdr:cNvSpPr txBox="1"/>
      </cdr:nvSpPr>
      <cdr:spPr>
        <a:xfrm xmlns:a="http://schemas.openxmlformats.org/drawingml/2006/main">
          <a:off x="342900" y="1104900"/>
          <a:ext cx="787400" cy="1473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 anchor="ctr"/>
        <a:lstStyle xmlns:a="http://schemas.openxmlformats.org/drawingml/2006/main"/>
        <a:p xmlns:a="http://schemas.openxmlformats.org/drawingml/2006/main">
          <a:r>
            <a:rPr lang="th-TH" sz="18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ร้อยละ </a:t>
          </a:r>
          <a:endParaRPr lang="th-TH" sz="18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0.92271</cdr:x>
      <cdr:y>0.50401</cdr:y>
    </cdr:from>
    <cdr:to>
      <cdr:x>1</cdr:x>
      <cdr:y>0.67957</cdr:y>
    </cdr:to>
    <cdr:sp macro="" textlink="">
      <cdr:nvSpPr>
        <cdr:cNvPr id="13" name="กล่องข้อความ 1"/>
        <cdr:cNvSpPr txBox="1"/>
      </cdr:nvSpPr>
      <cdr:spPr>
        <a:xfrm xmlns:a="http://schemas.openxmlformats.org/drawingml/2006/main">
          <a:off x="8324763" y="2719923"/>
          <a:ext cx="697317" cy="9474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1600" b="1" dirty="0" err="1" smtClean="0">
              <a:latin typeface="AngsanaUPC" panose="02020603050405020304" pitchFamily="18" charset="-34"/>
              <a:cs typeface="AngsanaUPC" panose="02020603050405020304" pitchFamily="18" charset="-34"/>
            </a:rPr>
            <a:t>ไตรมาส</a:t>
          </a:r>
          <a:endParaRPr lang="th-TH" sz="16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0.52238</cdr:x>
      <cdr:y>0.22399</cdr:y>
    </cdr:from>
    <cdr:to>
      <cdr:x>0.94909</cdr:x>
      <cdr:y>0.30709</cdr:y>
    </cdr:to>
    <cdr:sp macro="" textlink="">
      <cdr:nvSpPr>
        <cdr:cNvPr id="7" name="สี่เหลี่ยมผืนผ้า 6"/>
        <cdr:cNvSpPr/>
      </cdr:nvSpPr>
      <cdr:spPr>
        <a:xfrm xmlns:a="http://schemas.openxmlformats.org/drawingml/2006/main">
          <a:off x="4712970" y="1208801"/>
          <a:ext cx="3849796" cy="448429"/>
        </a:xfrm>
        <a:prstGeom xmlns:a="http://schemas.openxmlformats.org/drawingml/2006/main" prst="rect">
          <a:avLst/>
        </a:prstGeom>
        <a:solidFill xmlns:a="http://schemas.openxmlformats.org/drawingml/2006/main">
          <a:srgbClr val="FFFF99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- Miss/Delay </a:t>
          </a:r>
          <a:r>
            <a:rPr lang="en-US" sz="1200" b="1" dirty="0" err="1" smtClean="0">
              <a:latin typeface="AngsanaUPC" panose="02020603050405020304" pitchFamily="18" charset="-34"/>
              <a:cs typeface="AngsanaUPC" panose="02020603050405020304" pitchFamily="18" charset="-34"/>
            </a:rPr>
            <a:t>Dx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อาการเข้า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sepsis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ตั้งแต่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ER ,V/S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ก่อนออกจาก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ER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ผิดปกติ แพทย์ไม่ได้ประเมินซ้ำ,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On ET tube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ยาก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และการดูแล ป้องการสำลักใน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case bed ridden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ไม่เหมาะสม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	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	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0.88682</cdr:x>
      <cdr:y>0.15336</cdr:y>
    </cdr:from>
    <cdr:to>
      <cdr:x>0.96701</cdr:x>
      <cdr:y>0.23582</cdr:y>
    </cdr:to>
    <cdr:cxnSp macro="">
      <cdr:nvCxnSpPr>
        <cdr:cNvPr id="9" name="ลูกศรเชื่อมต่อแบบตรง 8"/>
        <cdr:cNvCxnSpPr/>
      </cdr:nvCxnSpPr>
      <cdr:spPr>
        <a:xfrm xmlns:a="http://schemas.openxmlformats.org/drawingml/2006/main">
          <a:off x="8001000" y="827623"/>
          <a:ext cx="723442" cy="444995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D60093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0.94909</cdr:x>
      <cdr:y>0.24151</cdr:y>
    </cdr:from>
    <cdr:to>
      <cdr:x>0.97059</cdr:x>
      <cdr:y>0.26554</cdr:y>
    </cdr:to>
    <cdr:cxnSp macro="">
      <cdr:nvCxnSpPr>
        <cdr:cNvPr id="12" name="ลูกศรเชื่อมต่อแบบตรง 11"/>
        <cdr:cNvCxnSpPr>
          <a:stCxn xmlns:a="http://schemas.openxmlformats.org/drawingml/2006/main" id="7" idx="3"/>
        </cdr:cNvCxnSpPr>
      </cdr:nvCxnSpPr>
      <cdr:spPr>
        <a:xfrm xmlns:a="http://schemas.openxmlformats.org/drawingml/2006/main" flipV="1">
          <a:off x="8562766" y="1303326"/>
          <a:ext cx="193975" cy="129690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D60093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0.02493</cdr:x>
      <cdr:y>0.23235</cdr:y>
    </cdr:from>
    <cdr:to>
      <cdr:x>0.35345</cdr:x>
      <cdr:y>0.33702</cdr:y>
    </cdr:to>
    <cdr:sp macro="" textlink="">
      <cdr:nvSpPr>
        <cdr:cNvPr id="14" name="สี่เหลี่ยมผืนผ้า 13"/>
        <cdr:cNvSpPr/>
      </cdr:nvSpPr>
      <cdr:spPr>
        <a:xfrm xmlns:a="http://schemas.openxmlformats.org/drawingml/2006/main">
          <a:off x="224921" y="1253901"/>
          <a:ext cx="2963918" cy="564827"/>
        </a:xfrm>
        <a:prstGeom xmlns:a="http://schemas.openxmlformats.org/drawingml/2006/main" prst="rect">
          <a:avLst/>
        </a:prstGeom>
        <a:solidFill xmlns:a="http://schemas.openxmlformats.org/drawingml/2006/main">
          <a:srgbClr val="FFFF99"/>
        </a:soli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-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เข้าถึงการรักษาล่าช้า มาตรวจนอกเวลา ญาติขอนัดพ่นยา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3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วัน เหนื่อยมากขึ้นกลับมาตรวจซ้ำนอกเวลาจึง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Admit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, มีโรคร่วม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COPD c </a:t>
          </a:r>
          <a:r>
            <a:rPr lang="en-US" sz="1200" b="1" dirty="0" err="1" smtClean="0">
              <a:latin typeface="AngsanaUPC" panose="02020603050405020304" pitchFamily="18" charset="-34"/>
              <a:cs typeface="AngsanaUPC" panose="02020603050405020304" pitchFamily="18" charset="-34"/>
            </a:rPr>
            <a:t>HTc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Old CVA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ช่วยเหลือตนเองได้น้อย 	</a:t>
          </a:r>
          <a:endParaRPr lang="th-TH" sz="1200" b="1" dirty="0">
            <a:latin typeface="AngsanaUPC" panose="02020603050405020304" pitchFamily="18" charset="-34"/>
            <a:cs typeface="AngsanaUPC" panose="02020603050405020304" pitchFamily="18" charset="-34"/>
          </a:endParaRPr>
        </a:p>
      </cdr:txBody>
    </cdr:sp>
  </cdr:relSizeAnchor>
  <cdr:relSizeAnchor xmlns:cdr="http://schemas.openxmlformats.org/drawingml/2006/chartDrawing">
    <cdr:from>
      <cdr:x>0.17216</cdr:x>
      <cdr:y>0.08202</cdr:y>
    </cdr:from>
    <cdr:to>
      <cdr:x>0.44975</cdr:x>
      <cdr:y>0.19313</cdr:y>
    </cdr:to>
    <cdr:sp macro="" textlink="">
      <cdr:nvSpPr>
        <cdr:cNvPr id="15" name="สี่เหลี่ยมผืนผ้า 14"/>
        <cdr:cNvSpPr/>
      </cdr:nvSpPr>
      <cdr:spPr>
        <a:xfrm xmlns:a="http://schemas.openxmlformats.org/drawingml/2006/main">
          <a:off x="1553210" y="442634"/>
          <a:ext cx="2504440" cy="599619"/>
        </a:xfrm>
        <a:prstGeom xmlns:a="http://schemas.openxmlformats.org/drawingml/2006/main" prst="rect">
          <a:avLst/>
        </a:prstGeom>
        <a:solidFill xmlns:a="http://schemas.openxmlformats.org/drawingml/2006/main">
          <a:srgbClr val="B7EEF5"/>
        </a:solidFill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- ทบทวนการแบ่งความรุนแรงของโรคโดยใช้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CURB –65 score 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เกณฑ์ รักษาแบบผู้ป่วยนอก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Admit </a:t>
          </a:r>
          <a:r>
            <a:rPr lang="th-TH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หรือ </a:t>
          </a:r>
          <a:r>
            <a:rPr lang="en-US" sz="12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Refer </a:t>
          </a:r>
        </a:p>
      </cdr:txBody>
    </cdr:sp>
  </cdr:relSizeAnchor>
  <cdr:relSizeAnchor xmlns:cdr="http://schemas.openxmlformats.org/drawingml/2006/chartDrawing">
    <cdr:from>
      <cdr:x>0.3616</cdr:x>
      <cdr:y>0.19297</cdr:y>
    </cdr:from>
    <cdr:to>
      <cdr:x>0.36233</cdr:x>
      <cdr:y>0.34069</cdr:y>
    </cdr:to>
    <cdr:cxnSp macro="">
      <cdr:nvCxnSpPr>
        <cdr:cNvPr id="16" name="ลูกศรเชื่อมต่อแบบตรง 15"/>
        <cdr:cNvCxnSpPr/>
      </cdr:nvCxnSpPr>
      <cdr:spPr>
        <a:xfrm xmlns:a="http://schemas.openxmlformats.org/drawingml/2006/main">
          <a:off x="3262411" y="1041400"/>
          <a:ext cx="6560" cy="79715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D60093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0.33235</cdr:x>
      <cdr:y>0.33935</cdr:y>
    </cdr:from>
    <cdr:to>
      <cdr:x>0.35642</cdr:x>
      <cdr:y>0.35206</cdr:y>
    </cdr:to>
    <cdr:cxnSp macro="">
      <cdr:nvCxnSpPr>
        <cdr:cNvPr id="19" name="ลูกศรเชื่อมต่อแบบตรง 18"/>
        <cdr:cNvCxnSpPr/>
      </cdr:nvCxnSpPr>
      <cdr:spPr>
        <a:xfrm xmlns:a="http://schemas.openxmlformats.org/drawingml/2006/main">
          <a:off x="2998470" y="1831340"/>
          <a:ext cx="217170" cy="68580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D60093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13248-EFA0-4147-B72C-63183DA54FF4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C3140-DC5E-47D3-9975-9BA37BB75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2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C3140-DC5E-47D3-9975-9BA37BB75EA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22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C3140-DC5E-47D3-9975-9BA37BB75E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01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C3140-DC5E-47D3-9975-9BA37BB75EA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525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C3140-DC5E-47D3-9975-9BA37BB75EA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2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38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5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5155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76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2002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931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06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28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65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24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57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8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619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351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841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06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9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E78712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E78712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5482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667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E78712"/>
                </a:solidFill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E78712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372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832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9949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90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64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246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8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483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42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9797-B914-4195-BFB5-45FED39BD0D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5E68964-9426-4831-8F17-B89633F7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6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9797-B914-4195-BFB5-45FED39BD0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7/4/2019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5E68964-9426-4831-8F17-B89633F718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12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915" y="1742441"/>
            <a:ext cx="6600451" cy="2262781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Clinical Tracer</a:t>
            </a:r>
            <a:br>
              <a:rPr lang="en-US" sz="6600" b="1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6600" b="1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Pneumonia</a:t>
            </a:r>
            <a:endParaRPr lang="th-TH" sz="6600" b="1" dirty="0">
              <a:solidFill>
                <a:srgbClr val="0000CC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69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314036" y="521406"/>
            <a:ext cx="85979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b="1" u="sng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วิเคราะห์  อัตราการเกิด </a:t>
            </a:r>
            <a:r>
              <a:rPr lang="en-US" sz="2400" b="1" u="sng" dirty="0" err="1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Repiratory</a:t>
            </a:r>
            <a:r>
              <a:rPr lang="en-US" sz="2400" b="1" u="sng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failure </a:t>
            </a:r>
            <a:r>
              <a:rPr lang="th-TH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2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th-TH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ไตรมาสที่ </a:t>
            </a:r>
            <a:r>
              <a:rPr lang="en-US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2559</a:t>
            </a:r>
            <a:r>
              <a:rPr lang="th-TH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พบการเข้าถึงการรักษาและ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ล่าช้า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สาเหตุจาก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ผู้ป่วยสูงอายุ มี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โรคร่วม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COPD c HT c Old CVA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มาตรวจนอกเวลา  ญาติไม่ตระหนัก ขอพามาพ่นยา 3 วัน หลังจากนั้น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2 วันญาติพามาตรวจซ้ำ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นอกเวลา ไข้ ไอ เหนื่อยมากขึ้น หลัง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ใน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24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ชม. เกิด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Respiratory failure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ทบทวนไม่มีการบันทึก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v/s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,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lung signs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ในวันพ่นยา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r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e-assessment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ซ้ำหลังการ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รักษาล่าช้า  </a:t>
            </a:r>
            <a:r>
              <a:rPr lang="th-TH" sz="2200" u="sng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ทบทวน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CPG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แบ่ง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ความรุนแรงของโรคโดยใช้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CURB –65 score 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เกณฑ์การรักษา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แบบผู้ป่วย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นอก ผู้ป่วยในหรือ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Refer </a:t>
            </a:r>
          </a:p>
          <a:p>
            <a:r>
              <a:rPr lang="th-TH" sz="22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2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2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ไตร</a:t>
            </a:r>
            <a:r>
              <a:rPr lang="th-TH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มาสที่ </a:t>
            </a:r>
            <a:r>
              <a:rPr lang="en-US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2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2562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ทบทวนสาเหตุเกิดจาก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สาเหตุ คือ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1. Miss/Delay </a:t>
            </a:r>
            <a:r>
              <a:rPr lang="en-US" sz="22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Dx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อาการเข้า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sepsis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ตั้งแต่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ER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ไม่มีการประเมิน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SOS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score,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ก่อน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Admit  v/s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ผิดปกติ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แพทย์ไม่ได้ประเมิน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ซ้ำ, หลัง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re-assessment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ล่าช้า ผู้ดูแลขาดประสบการณ์,ไม่ปฏิบัติตาม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CPG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ผู้ป่วยเกิด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Respiratory failure ,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O2 sat drop on ET tube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ยากและนาน  </a:t>
            </a:r>
            <a:r>
              <a:rPr lang="th-TH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</a:t>
            </a:r>
            <a:r>
              <a:rPr lang="en-US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> :</a:t>
            </a:r>
            <a:r>
              <a:rPr lang="th-TH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-ใช้แบบประเมิน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SOS score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ถ้า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criteria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เข้า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sepsis </a:t>
            </a:r>
          </a:p>
          <a:p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-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ผู้ป่วย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Triage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สีชมพูหลังได้รับการรักษาที่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ER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ถ้า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v/s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ก่อน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ยังผิดปกติ </a:t>
            </a:r>
            <a:r>
              <a:rPr lang="th-TH" sz="220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ให้แพทย์มาประเมิน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ซ้ำ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-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ปรับเกณฑ์รายงานแพทย์ในนวัตกรรม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Mercury form for pneumonia</a:t>
            </a:r>
            <a:b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-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จัดหา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LMA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สำรองกรณีใช้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ET tube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ยาก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-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กำหนดผู้ป่วย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pneumonia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3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ขึ้นไปให้พยาบาล </a:t>
            </a:r>
            <a:r>
              <a:rPr lang="en-US" sz="22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commender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ร่วมประเมินอาการ ให้การดูแลจน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stable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2.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การดูแล ป้องการสำลักใน 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case bed ridden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ไม่เหมาะสม  </a:t>
            </a:r>
            <a:r>
              <a:rPr lang="th-TH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</a:t>
            </a:r>
            <a:r>
              <a:rPr lang="en-US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>:</a:t>
            </a:r>
            <a:br>
              <a:rPr lang="en-US" sz="2200" u="sng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- </a:t>
            </a: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สอนและสาธิตการดูแลผู้ป่วยติดเตียง การให้อาหาร และการป้องกัน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สำลัก 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,</a:t>
            </a:r>
            <a:r>
              <a:rPr lang="en-US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>C</a:t>
            </a:r>
            <a:r>
              <a:rPr lang="en-US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onsult PT </a:t>
            </a: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เคาะปอดทุกราย</a:t>
            </a:r>
            <a:endParaRPr lang="th-TH" sz="2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7824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95901" y="854531"/>
            <a:ext cx="2842766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th-TH" altLang="en-US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แผนการพัฒนาต่อเนื่อง</a:t>
            </a:r>
            <a:endParaRPr lang="en-US" alt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966355" y="1605961"/>
            <a:ext cx="7631545" cy="202623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defTabSz="914400">
              <a:spcBef>
                <a:spcPts val="0"/>
              </a:spcBef>
              <a:defRPr/>
            </a:pPr>
            <a:r>
              <a:rPr lang="th-TH" sz="29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- วางแผนจำหน่ายผู้ป่วยติด</a:t>
            </a:r>
            <a:r>
              <a:rPr lang="th-TH" sz="29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เตียงที่ </a:t>
            </a:r>
            <a:r>
              <a:rPr lang="en-US" sz="29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Admit </a:t>
            </a:r>
            <a:r>
              <a:rPr lang="th-TH" sz="29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ในโรงพยาบาล </a:t>
            </a:r>
            <a:r>
              <a:rPr lang="th-TH" sz="29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โดยจัดทำป้ายไวนิลสอนผู้ดูแลผู้ป่วยติดเตียงเกี่</a:t>
            </a:r>
            <a: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ยวกับการป้อนอาหาร การให้อาหารทางสายยาง </a:t>
            </a:r>
            <a:r>
              <a:rPr lang="th-TH" sz="29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การเฝ้า</a:t>
            </a:r>
            <a: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ระวังสำลักและป้องกัน</a:t>
            </a:r>
            <a:r>
              <a:rPr lang="th-TH" sz="290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ภาวะแทรกซ้อนต่าง ๆ  </a:t>
            </a:r>
            <a: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/>
            </a:r>
            <a:b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</a:br>
            <a: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พัฒนาทักษะเจ้าหน้าที่เรื่องการใช้เครื่องช่วยหายใจแบบ </a:t>
            </a:r>
            <a:r>
              <a:rPr lang="en-US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NIPPV</a:t>
            </a:r>
            <a:r>
              <a:rPr lang="th-TH" sz="29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และการดูแลผู้ป่วยวิกฤต</a:t>
            </a:r>
            <a:r>
              <a:rPr lang="en-US" sz="29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/>
            </a:r>
            <a:br>
              <a:rPr lang="en-US" sz="29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</a:br>
            <a:r>
              <a:rPr lang="th-TH" sz="29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9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24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4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24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5188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81680" y="43815"/>
            <a:ext cx="7210948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เป้าหมาย ปัจจัยขับเคลื่อน ตัวชี้วัด การดูแลผู้ป่วย </a:t>
            </a:r>
            <a:r>
              <a:rPr lang="en-US" altLang="en-US" sz="3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Pneumonia</a:t>
            </a:r>
            <a:endParaRPr lang="en-US" altLang="en-US" sz="3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088" y="2882696"/>
            <a:ext cx="1163682" cy="1200329"/>
          </a:xfrm>
          <a:prstGeom prst="rect">
            <a:avLst/>
          </a:prstGeom>
          <a:solidFill>
            <a:srgbClr val="FF9999"/>
          </a:solidFill>
          <a:ln w="158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เป้าหมาย</a:t>
            </a:r>
            <a:r>
              <a:rPr lang="en-US" b="1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:</a:t>
            </a:r>
          </a:p>
          <a:p>
            <a:r>
              <a:rPr lang="th-TH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ลดอัตราการเสียชีวิต ด้วยโรคปอดอักเสบ</a:t>
            </a:r>
            <a:endParaRPr lang="en-US" dirty="0" smtClean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8184" y="4923813"/>
            <a:ext cx="1416582" cy="1015663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-วินิจฉัยได้รวดเร็ว ถูกต้อง</a:t>
            </a:r>
          </a:p>
          <a:p>
            <a:pPr lvl="0"/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-วาง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แผนการ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รักษาและให้การดูแลเหมาะสม </a:t>
            </a:r>
            <a:endParaRPr lang="en-US" sz="1500" dirty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4413" y="2307624"/>
            <a:ext cx="3120113" cy="2400657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-ปรับ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CPG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กำหนด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Early warning signs of respiratory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failure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เพิ่มการวัด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O2 sat q 4 </a:t>
            </a:r>
            <a:r>
              <a:rPr lang="en-US" sz="1500" dirty="0" err="1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hr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if RR </a:t>
            </a:r>
            <a:r>
              <a:rPr lang="en-US" sz="15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≥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30 /min, O2 sat </a:t>
            </a:r>
            <a:r>
              <a:rPr lang="en-US" sz="1500" dirty="0" smtClean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≤ </a:t>
            </a:r>
            <a:r>
              <a:rPr lang="en-US" sz="15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95% </a:t>
            </a:r>
            <a:r>
              <a:rPr lang="th-TH" sz="15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นับหายใจเต็มนาที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, ใช้นวัตกรรมแบบ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บันทึก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mercury monitoring form for pneumonia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in Adult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พร้อม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กำหนดเกณฑ์ให้คะแนน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warning scores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 ความถี่การเฝ้าระวังและรายงานแพทย์</a:t>
            </a:r>
          </a:p>
          <a:p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ใช้แบบประเมิน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SOS score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ตาม 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criteria  Sepsis </a:t>
            </a:r>
            <a:endParaRPr lang="th-TH" sz="1500" dirty="0" smtClean="0">
              <a:solidFill>
                <a:prstClr val="black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pPr>
              <a:defRPr/>
            </a:pP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กำหนด</a:t>
            </a:r>
            <a:r>
              <a:rPr lang="th-TH" sz="1500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ผู้ป่วย </a:t>
            </a:r>
            <a:r>
              <a:rPr lang="en-US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Pneumonia </a:t>
            </a:r>
            <a:r>
              <a:rPr lang="th-TH" sz="1500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ประเภท 3 ขึ้น</a:t>
            </a:r>
            <a:r>
              <a:rPr lang="th-TH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ไป  </a:t>
            </a:r>
            <a:r>
              <a:rPr lang="th-TH" sz="1500" dirty="0" smtClean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ให้</a:t>
            </a:r>
            <a:r>
              <a:rPr lang="th-TH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พยาบาล </a:t>
            </a:r>
            <a:r>
              <a:rPr lang="en-US" sz="1500" dirty="0" err="1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Commender</a:t>
            </a:r>
            <a:r>
              <a:rPr lang="en-US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 </a:t>
            </a:r>
            <a:r>
              <a:rPr lang="th-TH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ร่วมประเมินแรกรับและให้การดูแลจน อาการ </a:t>
            </a:r>
            <a:r>
              <a:rPr lang="en-US" sz="1500" dirty="0"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stable  </a:t>
            </a:r>
            <a:endParaRPr lang="th-TH" sz="1500" dirty="0" smtClean="0"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6485" y="2720529"/>
            <a:ext cx="1416582" cy="1477328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ประเมินแรกรับครอบคลุม</a:t>
            </a:r>
          </a:p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เฝ้าระวังก่อนเกิดภาวะ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Respiratory failure.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ให้ไวพอ</a:t>
            </a:r>
          </a:p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ประเมินซ้ำเหมาะสม</a:t>
            </a:r>
            <a:endParaRPr lang="en-US" sz="1500" dirty="0" smtClean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2536" y="541625"/>
            <a:ext cx="920445" cy="307777"/>
          </a:xfrm>
          <a:prstGeom prst="rect">
            <a:avLst/>
          </a:prstGeom>
          <a:solidFill>
            <a:schemeClr val="bg1"/>
          </a:solidFill>
          <a:ln w="158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Purpose</a:t>
            </a:r>
            <a:endParaRPr lang="en-US" sz="1400" b="1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58910" y="555691"/>
            <a:ext cx="1601721" cy="307777"/>
          </a:xfrm>
          <a:prstGeom prst="rect">
            <a:avLst/>
          </a:prstGeom>
          <a:solidFill>
            <a:schemeClr val="bg1"/>
          </a:solidFill>
          <a:ln w="158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Primary Drivers</a:t>
            </a:r>
            <a:endParaRPr lang="en-US" sz="1400" b="1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08457" y="551798"/>
            <a:ext cx="1832553" cy="307777"/>
          </a:xfrm>
          <a:prstGeom prst="rect">
            <a:avLst/>
          </a:prstGeom>
          <a:solidFill>
            <a:schemeClr val="bg1"/>
          </a:solidFill>
          <a:ln w="158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Secondary Drivers</a:t>
            </a:r>
            <a:endParaRPr lang="en-US" sz="1400" b="1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41797" y="555690"/>
            <a:ext cx="2672526" cy="307777"/>
          </a:xfrm>
          <a:prstGeom prst="rect">
            <a:avLst/>
          </a:prstGeom>
          <a:solidFill>
            <a:schemeClr val="bg1"/>
          </a:solidFill>
          <a:ln w="158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Interventions/Change Idea</a:t>
            </a:r>
            <a:endParaRPr lang="en-US" sz="1400" b="1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6088" y="4035689"/>
            <a:ext cx="180232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solidFill>
                <a:prstClr val="black"/>
              </a:solidFill>
              <a:latin typeface="Browallia New" panose="020B0604020202020204" pitchFamily="34" charset="-34"/>
              <a:ea typeface="Tahoma" panose="020B0604030504040204" pitchFamily="34" charset="0"/>
              <a:cs typeface="Browallia New" panose="020B0604020202020204" pitchFamily="34" charset="-34"/>
            </a:endParaRPr>
          </a:p>
          <a:p>
            <a:r>
              <a:rPr lang="en-US" sz="1400" u="sng" dirty="0" smtClean="0">
                <a:solidFill>
                  <a:srgbClr val="FF0000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Indicator: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</a:t>
            </a:r>
            <a:r>
              <a:rPr lang="th-TH" sz="1400" dirty="0" smtClean="0">
                <a:solidFill>
                  <a:srgbClr val="FF0000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ร้อยละของอัตราการเสียชีวิต   ด้วยโรคปอดอักเสบ  </a:t>
            </a:r>
            <a:endParaRPr lang="en-US" sz="1400" dirty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5962902" y="969592"/>
            <a:ext cx="3143137" cy="1246495"/>
          </a:xfrm>
          <a:prstGeom prst="rect">
            <a:avLst/>
          </a:prstGeom>
          <a:noFill/>
          <a:ln w="15875">
            <a:solidFill>
              <a:srgbClr val="FF9966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ปรับระบบการวางแผนจำหน่าย แจกแผ่นพับให้ญาติ  และผู้ดูแลเกี่ยวกับการให้อาหาร  การเฝ้าระวังป้องกันภาวะแทรกซ้อน   </a:t>
            </a:r>
            <a:endParaRPr lang="en-US" sz="1500" dirty="0" smtClean="0"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  <a:p>
            <a:pPr>
              <a:defRPr/>
            </a:pP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ทำทะเบียนผู้ป่วย 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กลุ่ม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เสี่ยง และ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Bed ridden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และคืนข้อมูลให้กลุ่มงานเวชฯ ทำแผนจัดหาฉีดวัคซีนไข้หวัดใหญ่</a:t>
            </a:r>
            <a:endParaRPr lang="en-US" sz="1500" dirty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3698700" y="4805130"/>
            <a:ext cx="2078790" cy="153888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900" dirty="0" smtClean="0">
                <a:solidFill>
                  <a:prstClr val="black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- </a:t>
            </a:r>
            <a:r>
              <a:rPr lang="th-TH" sz="15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 </a:t>
            </a:r>
            <a:r>
              <a:rPr lang="en-US" sz="15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CPG Pneumonia </a:t>
            </a:r>
            <a:r>
              <a:rPr lang="th-TH" sz="15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ที่ชัดเจนใช้เป็นแนวทางในดูแลรักษาผู้ป่วย</a:t>
            </a:r>
            <a:endParaRPr lang="en-US" sz="1500" dirty="0" smtClean="0">
              <a:solidFill>
                <a:prstClr val="black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ผู้ป่วยที่ </a:t>
            </a:r>
            <a:r>
              <a:rPr lang="en-US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v/s </a:t>
            </a:r>
            <a:r>
              <a:rPr lang="th-TH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ผิดปกติ / </a:t>
            </a:r>
            <a:r>
              <a:rPr lang="en-US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triage  </a:t>
            </a:r>
            <a:r>
              <a:rPr lang="th-TH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สีชมพูขึ้นไปแพทย์ประเมินซ้ำ ก่อน </a:t>
            </a:r>
            <a:r>
              <a:rPr lang="en-US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admit</a:t>
            </a:r>
          </a:p>
          <a:p>
            <a:pPr>
              <a:defRPr/>
            </a:pPr>
            <a:r>
              <a:rPr lang="en-US" sz="15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en-US" sz="1500" dirty="0"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Airway management </a:t>
            </a:r>
            <a:r>
              <a:rPr lang="th-TH" sz="1500" dirty="0"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ได้</a:t>
            </a:r>
          </a:p>
          <a:p>
            <a:pPr>
              <a:defRPr/>
            </a:pPr>
            <a:r>
              <a:rPr lang="th-TH" sz="1500" dirty="0"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รวดเร็ว</a:t>
            </a:r>
            <a:r>
              <a:rPr lang="th-TH" sz="1500" dirty="0" smtClean="0"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ก่อนส่งต่อ</a:t>
            </a:r>
            <a:endParaRPr lang="th-TH" sz="1500" dirty="0">
              <a:latin typeface="Angsana New" panose="02020603050405020304" pitchFamily="18" charset="-34"/>
              <a:ea typeface="Tahoma" panose="020B0604030504040204" pitchFamily="34" charset="0"/>
              <a:cs typeface="Angsana New" panose="02020603050405020304" pitchFamily="18" charset="-34"/>
            </a:endParaRPr>
          </a:p>
        </p:txBody>
      </p:sp>
      <p:sp>
        <p:nvSpPr>
          <p:cNvPr id="38" name="TextBox 12"/>
          <p:cNvSpPr txBox="1"/>
          <p:nvPr/>
        </p:nvSpPr>
        <p:spPr>
          <a:xfrm>
            <a:off x="2081205" y="1300257"/>
            <a:ext cx="1401862" cy="1015663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การเข้าถึงบริการรวดเร็ว</a:t>
            </a:r>
          </a:p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ป้องกันโรคในผู้ป่วยกลุ่มเสี่ยง</a:t>
            </a:r>
            <a:endParaRPr lang="en-US" sz="1500" dirty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cxnSp>
        <p:nvCxnSpPr>
          <p:cNvPr id="43" name="ตัวเชื่อมต่อตรง 42"/>
          <p:cNvCxnSpPr/>
          <p:nvPr/>
        </p:nvCxnSpPr>
        <p:spPr>
          <a:xfrm flipH="1">
            <a:off x="1912839" y="1723712"/>
            <a:ext cx="4455" cy="36708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ตัวเชื่อมต่อตรง 57"/>
          <p:cNvCxnSpPr/>
          <p:nvPr/>
        </p:nvCxnSpPr>
        <p:spPr>
          <a:xfrm flipH="1">
            <a:off x="1917294" y="3482860"/>
            <a:ext cx="1639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ตัวเชื่อมต่อตรง 123"/>
          <p:cNvCxnSpPr/>
          <p:nvPr/>
        </p:nvCxnSpPr>
        <p:spPr>
          <a:xfrm>
            <a:off x="1915066" y="1723712"/>
            <a:ext cx="1583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ตัวเชื่อมต่อตรง 185"/>
          <p:cNvCxnSpPr/>
          <p:nvPr/>
        </p:nvCxnSpPr>
        <p:spPr>
          <a:xfrm>
            <a:off x="4341691" y="355835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กล่องข้อความ 197"/>
          <p:cNvSpPr txBox="1"/>
          <p:nvPr/>
        </p:nvSpPr>
        <p:spPr>
          <a:xfrm>
            <a:off x="3698700" y="2882696"/>
            <a:ext cx="2086313" cy="1015663"/>
          </a:xfrm>
          <a:prstGeom prst="rect">
            <a:avLst/>
          </a:prstGeom>
          <a:noFill/>
          <a:ln w="158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 สมรรถนะพยาบาล</a:t>
            </a:r>
          </a:p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 เกณฑ์การายงานที่ชัดเจน</a:t>
            </a:r>
          </a:p>
          <a:p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 ระบบการ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consult /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ควบคุมกำกับโดยผู้ที่มีความชำนาญมากกว่า</a:t>
            </a:r>
            <a:endParaRPr lang="th-TH" sz="1500" dirty="0">
              <a:solidFill>
                <a:prstClr val="black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23" name="TextBox 13"/>
          <p:cNvSpPr txBox="1"/>
          <p:nvPr/>
        </p:nvSpPr>
        <p:spPr>
          <a:xfrm>
            <a:off x="3699996" y="1061129"/>
            <a:ext cx="2052150" cy="1246495"/>
          </a:xfrm>
          <a:prstGeom prst="rect">
            <a:avLst/>
          </a:prstGeom>
          <a:noFill/>
          <a:ln w="15875">
            <a:solidFill>
              <a:srgbClr val="FF9966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ผู้ป่วยกลุ่มเสี่ยง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/ care giver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มีความรู้ในการสังเกตอาการของโรคปอดอักเสบ และรีบมาพบแพทย์ รวมถึงบริการรถฉุกเฉิน</a:t>
            </a:r>
          </a:p>
          <a:p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กลุ่มเสี่ยงได้รับวัคซีนไข้หวัดใหญ่</a:t>
            </a:r>
            <a:endParaRPr lang="en-US" sz="1500" dirty="0" smtClean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</p:txBody>
      </p:sp>
      <p:cxnSp>
        <p:nvCxnSpPr>
          <p:cNvPr id="343" name="ลูกศรเชื่อมต่อแบบตรง 342"/>
          <p:cNvCxnSpPr/>
          <p:nvPr/>
        </p:nvCxnSpPr>
        <p:spPr>
          <a:xfrm flipH="1">
            <a:off x="5788420" y="3482860"/>
            <a:ext cx="1859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ลูกศรเชื่อมต่อแบบตรง 365"/>
          <p:cNvCxnSpPr>
            <a:endCxn id="3" idx="3"/>
          </p:cNvCxnSpPr>
          <p:nvPr/>
        </p:nvCxnSpPr>
        <p:spPr>
          <a:xfrm flipH="1">
            <a:off x="1449770" y="3482860"/>
            <a:ext cx="4630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ลูกศรเชื่อมต่อแบบตรง 411"/>
          <p:cNvCxnSpPr/>
          <p:nvPr/>
        </p:nvCxnSpPr>
        <p:spPr>
          <a:xfrm flipH="1">
            <a:off x="5752146" y="1767246"/>
            <a:ext cx="2107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ตัวเชื่อมต่อตรง 74"/>
          <p:cNvCxnSpPr/>
          <p:nvPr/>
        </p:nvCxnSpPr>
        <p:spPr>
          <a:xfrm flipH="1" flipV="1">
            <a:off x="1929505" y="5394515"/>
            <a:ext cx="162150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กล่องข้อความ 127"/>
          <p:cNvSpPr txBox="1"/>
          <p:nvPr/>
        </p:nvSpPr>
        <p:spPr>
          <a:xfrm>
            <a:off x="5974412" y="4783142"/>
            <a:ext cx="3120113" cy="1708160"/>
          </a:xfrm>
          <a:prstGeom prst="rect">
            <a:avLst/>
          </a:prstGeom>
          <a:noFill/>
          <a:ln w="15875">
            <a:solidFill>
              <a:srgbClr val="FF9966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ทบทวน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CPG 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เพิ่ม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Criteria of severity for management 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โดยใช้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CURB-65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เพิ่มเกณฑ์การ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Admit or refer</a:t>
            </a:r>
            <a:endParaRPr lang="th-TH" sz="1500" dirty="0">
              <a:solidFill>
                <a:prstClr val="black"/>
              </a:solidFill>
              <a:latin typeface="AngsanaUPC" panose="02020603050405020304" pitchFamily="18" charset="-34"/>
              <a:ea typeface="Tahoma" panose="020B0604030504040204" pitchFamily="34" charset="0"/>
              <a:cs typeface="AngsanaUPC" panose="02020603050405020304" pitchFamily="18" charset="-34"/>
            </a:endParaRPr>
          </a:p>
          <a:p>
            <a:pPr>
              <a:defRPr/>
            </a:pP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ผู้ป่วย 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Bed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ridden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ให้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consult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นักกายภาพเคาะปอด ดูดเสมหะทุกราย </a:t>
            </a:r>
          </a:p>
          <a:p>
            <a:pPr>
              <a:defRPr/>
            </a:pP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ปรับแนวทางการรักษาที่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ER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case Triage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สีชมพูขึ้นไป,</a:t>
            </a:r>
            <a:r>
              <a:rPr lang="en-US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ในราย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v/s </a:t>
            </a:r>
            <a:r>
              <a:rPr lang="th-TH" sz="1500" dirty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ผิดปกติ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ก่อน </a:t>
            </a:r>
            <a:r>
              <a:rPr lang="en-US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Admit </a:t>
            </a: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ให้แพทย์ประเมินซ้ำ</a:t>
            </a:r>
          </a:p>
          <a:p>
            <a:pPr lvl="0">
              <a:defRPr/>
            </a:pPr>
            <a:r>
              <a:rPr lang="th-TH" sz="1500" dirty="0" smtClean="0">
                <a:solidFill>
                  <a:prstClr val="black"/>
                </a:solidFill>
                <a:latin typeface="AngsanaUPC" panose="02020603050405020304" pitchFamily="18" charset="-34"/>
                <a:ea typeface="Tahoma" panose="020B0604030504040204" pitchFamily="34" charset="0"/>
                <a:cs typeface="AngsanaUPC" panose="02020603050405020304" pitchFamily="18" charset="-34"/>
              </a:rPr>
              <a:t>- </a:t>
            </a:r>
            <a:r>
              <a:rPr lang="th-TH" sz="15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จัดซื้อ </a:t>
            </a:r>
            <a:r>
              <a:rPr lang="en-US" sz="1500" dirty="0">
                <a:latin typeface="Angsana New" panose="02020603050405020304" pitchFamily="18" charset="-34"/>
                <a:cs typeface="Angsana New" panose="02020603050405020304" pitchFamily="18" charset="-34"/>
              </a:rPr>
              <a:t>laryngeal mask airway </a:t>
            </a:r>
            <a:r>
              <a:rPr lang="th-TH" sz="15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กรณี </a:t>
            </a:r>
            <a:r>
              <a:rPr lang="en-US" sz="1500" dirty="0">
                <a:latin typeface="Angsana New" panose="02020603050405020304" pitchFamily="18" charset="-34"/>
                <a:cs typeface="Angsana New" panose="02020603050405020304" pitchFamily="18" charset="-34"/>
              </a:rPr>
              <a:t>difficult </a:t>
            </a:r>
            <a:r>
              <a:rPr lang="en-US" sz="15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airway</a:t>
            </a:r>
          </a:p>
        </p:txBody>
      </p:sp>
      <p:cxnSp>
        <p:nvCxnSpPr>
          <p:cNvPr id="129" name="ลูกศรเชื่อมต่อแบบตรง 128"/>
          <p:cNvCxnSpPr/>
          <p:nvPr/>
        </p:nvCxnSpPr>
        <p:spPr>
          <a:xfrm flipH="1">
            <a:off x="5782663" y="5392146"/>
            <a:ext cx="197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ลูกศรเชื่อมต่อแบบตรง 129"/>
          <p:cNvCxnSpPr/>
          <p:nvPr/>
        </p:nvCxnSpPr>
        <p:spPr>
          <a:xfrm flipH="1">
            <a:off x="3472137" y="3482860"/>
            <a:ext cx="2265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ลูกศรเชื่อมต่อแบบตรง 130"/>
          <p:cNvCxnSpPr/>
          <p:nvPr/>
        </p:nvCxnSpPr>
        <p:spPr>
          <a:xfrm flipH="1">
            <a:off x="3483067" y="1730553"/>
            <a:ext cx="2265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ลูกศรเชื่อมต่อแบบตรง 131"/>
          <p:cNvCxnSpPr/>
          <p:nvPr/>
        </p:nvCxnSpPr>
        <p:spPr>
          <a:xfrm flipH="1">
            <a:off x="3473433" y="5392146"/>
            <a:ext cx="2265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33"/>
          <p:cNvSpPr txBox="1"/>
          <p:nvPr/>
        </p:nvSpPr>
        <p:spPr>
          <a:xfrm>
            <a:off x="2066485" y="4251132"/>
            <a:ext cx="1920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u="sng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Indicator:</a:t>
            </a:r>
          </a:p>
          <a:p>
            <a:r>
              <a:rPr lang="en-US" sz="1500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-</a:t>
            </a:r>
            <a:r>
              <a:rPr lang="th-TH" sz="1500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 อัตราการเกิด </a:t>
            </a:r>
            <a:r>
              <a:rPr lang="en-US" sz="1500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Respiratory failure</a:t>
            </a:r>
            <a:r>
              <a:rPr lang="th-TH" sz="1500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 </a:t>
            </a:r>
            <a:r>
              <a:rPr lang="en-US" sz="1500" dirty="0" smtClean="0">
                <a:solidFill>
                  <a:srgbClr val="FF0000"/>
                </a:solidFill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 </a:t>
            </a:r>
          </a:p>
        </p:txBody>
      </p:sp>
      <p:sp>
        <p:nvSpPr>
          <p:cNvPr id="35" name="TextBox 29"/>
          <p:cNvSpPr txBox="1"/>
          <p:nvPr/>
        </p:nvSpPr>
        <p:spPr>
          <a:xfrm>
            <a:off x="249264" y="1422776"/>
            <a:ext cx="1499664" cy="584775"/>
          </a:xfrm>
          <a:prstGeom prst="rect">
            <a:avLst/>
          </a:prstGeom>
          <a:solidFill>
            <a:srgbClr val="FFFF00"/>
          </a:solidFill>
          <a:ln w="158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ngsana New" panose="02020603050405020304" pitchFamily="18" charset="-34"/>
                <a:ea typeface="Tahoma" panose="020B0604030504040204" pitchFamily="34" charset="0"/>
                <a:cs typeface="Angsana New" panose="02020603050405020304" pitchFamily="18" charset="-34"/>
              </a:rPr>
              <a:t>Pneumonia</a:t>
            </a:r>
            <a:endParaRPr lang="en-US" sz="3200" b="1" dirty="0">
              <a:latin typeface="Angsana New" panose="02020603050405020304" pitchFamily="18" charset="-34"/>
              <a:ea typeface="Tahoma" panose="020B060403050404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128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85469" y="0"/>
            <a:ext cx="6425477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en-US" altLang="en-US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Process Flowchart </a:t>
            </a:r>
            <a:r>
              <a:rPr lang="th-TH" altLang="en-US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ของการดูแลผู้ป่วยโรค </a:t>
            </a:r>
            <a:r>
              <a:rPr lang="en-US" altLang="en-US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Pneumonia</a:t>
            </a:r>
            <a:endParaRPr lang="en-US" alt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8619" y="1151150"/>
            <a:ext cx="1577764" cy="73866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คัดกรองตาม</a:t>
            </a:r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Criteria </a:t>
            </a:r>
            <a:r>
              <a:rPr lang="th-TH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ประเมิน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Severity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โดยใช้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CURB-65 score</a:t>
            </a:r>
            <a:endParaRPr lang="th-TH" sz="1400" b="1" dirty="0" smtClean="0">
              <a:solidFill>
                <a:srgbClr val="FF0000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3600" y="1784086"/>
            <a:ext cx="1343735" cy="73866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Pneumonia</a:t>
            </a:r>
          </a:p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( score 0 )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Outpatient therapy</a:t>
            </a:r>
            <a:endParaRPr lang="th-TH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282" y="2039933"/>
            <a:ext cx="1159019" cy="73866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Mild-Moderate</a:t>
            </a:r>
          </a:p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  ( score 1-2 )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IPD therapy</a:t>
            </a:r>
            <a:endParaRPr lang="th-TH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30071" y="1805971"/>
            <a:ext cx="1557650" cy="73866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Severe</a:t>
            </a:r>
          </a:p>
          <a:p>
            <a:pPr algn="ctr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( score 3-5 )</a:t>
            </a:r>
          </a:p>
          <a:p>
            <a:pPr algn="ctr"/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IPD therapy / Refer</a:t>
            </a:r>
            <a:endParaRPr lang="th-TH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0919" y="3034444"/>
            <a:ext cx="869095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รอตรวจ</a:t>
            </a:r>
            <a:endParaRPr lang="en-US" sz="1400" b="1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-CBC , CXR 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8297" y="2895402"/>
            <a:ext cx="2957895" cy="224676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ER,IPD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: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V/S ,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ฟัง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lung , O2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sat keep </a:t>
            </a:r>
            <a:r>
              <a:rPr lang="en-US" sz="1400" dirty="0">
                <a:solidFill>
                  <a:prstClr val="black"/>
                </a:solidFill>
                <a:latin typeface="Century Schoolbook"/>
                <a:ea typeface="Tahoma" panose="020B0604030504040204" pitchFamily="34" charset="0"/>
                <a:cs typeface="Browallia New" pitchFamily="34" charset="-34"/>
              </a:rPr>
              <a:t>≥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95 %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n COPD keep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92%,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เฝ้าระวังโดยใช้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Early warning signs if RR </a:t>
            </a:r>
            <a:r>
              <a:rPr lang="en-US" sz="1400" dirty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30/min, O2 sat &lt; 95%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นับหายใจเต็มนาที</a:t>
            </a:r>
            <a:endParaRPr lang="en-US" sz="1400" b="1" dirty="0">
              <a:solidFill>
                <a:srgbClr val="FF0000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Clear airway ,On O2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( </a:t>
            </a:r>
            <a:r>
              <a:rPr lang="en-US" sz="1400" dirty="0" err="1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cannular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, mask c bag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)</a:t>
            </a:r>
          </a:p>
          <a:p>
            <a:pPr lvl="0"/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CBC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Bun Cr , </a:t>
            </a:r>
            <a:r>
              <a:rPr lang="en-US" sz="1400" dirty="0" err="1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E’lyte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Sputum G/S ,CXR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รายงานแพทย์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,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ประเมินผล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IV fluid , Antibiotic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 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พ่น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ยา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endParaRPr lang="th-TH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Case Triage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สีชมพูขึ้นไป ให้แพทย์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b="1" dirty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e-assess v/s, O2 sat, signs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&amp; symptoms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จน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stable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ก่อน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Admit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42269" y="2729634"/>
            <a:ext cx="2802560" cy="310854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ER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: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V/S,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ฟัง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lung, O2 sat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keep </a:t>
            </a:r>
            <a:r>
              <a:rPr lang="en-US" sz="1400" dirty="0">
                <a:solidFill>
                  <a:prstClr val="black"/>
                </a:solidFill>
                <a:latin typeface="Century Schoolbook"/>
                <a:ea typeface="Tahoma" panose="020B0604030504040204" pitchFamily="34" charset="0"/>
                <a:cs typeface="Browallia New" pitchFamily="34" charset="-34"/>
              </a:rPr>
              <a:t>≥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95 %</a:t>
            </a:r>
          </a:p>
          <a:p>
            <a:pPr lvl="0"/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In COPD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 92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%,  </a:t>
            </a:r>
            <a:r>
              <a:rPr lang="th-TH" sz="1400" b="1" dirty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เฝ้าระวังโดยใช้ </a:t>
            </a:r>
            <a:r>
              <a:rPr lang="en-US" sz="1400" b="1" dirty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Early warning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signs: keep RR </a:t>
            </a:r>
            <a:r>
              <a:rPr lang="en-US" sz="1400" b="1" dirty="0" smtClean="0">
                <a:solidFill>
                  <a:srgbClr val="FF0000"/>
                </a:solidFill>
                <a:latin typeface="Calibri"/>
                <a:ea typeface="Tahoma" panose="020B0604030504040204" pitchFamily="34" charset="0"/>
                <a:cs typeface="Browallia New" pitchFamily="34" charset="-34"/>
              </a:rPr>
              <a:t>≤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30 / min, O2 sat &gt; 95% </a:t>
            </a:r>
            <a:endParaRPr lang="en-US" sz="1400" b="1" dirty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Clear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airway ,On O2 ( </a:t>
            </a:r>
            <a:r>
              <a:rPr lang="en-US" sz="1400" dirty="0" err="1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cannular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, mask c bag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)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CBC, </a:t>
            </a:r>
            <a:r>
              <a:rPr lang="en-US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Bun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Cr,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E’lyte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CXR , IV fluid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รายงานแพทย์ตรวจเยี่ยมอาการ</a:t>
            </a:r>
          </a:p>
          <a:p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IV fluid , Antibiotic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พ่นยา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err="1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Obs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signs </a:t>
            </a:r>
            <a:r>
              <a:rPr lang="en-US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of respiratory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failure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ถ้าพบพิจารณา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On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ET tube</a:t>
            </a:r>
          </a:p>
          <a:p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ประเมิน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SOS score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 4,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Shock 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ใช้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CPG Sepsis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เจาะ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H/C*2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ขวด,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DTX,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IV load,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ให้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IV 2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เส้น ,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Antibiotic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ภายใน 60</a:t>
            </a:r>
            <a:r>
              <a:rPr lang="th-TH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นาที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,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On Foley’s catheter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if CXR 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พบ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pleural effusion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พิจารณา </a:t>
            </a:r>
            <a:r>
              <a:rPr lang="en-US" sz="1400" dirty="0" err="1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Thoracocentesis</a:t>
            </a:r>
            <a:endParaRPr lang="en-US" sz="1400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1466437" y="1399545"/>
            <a:ext cx="2022182" cy="35002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078799" y="1427283"/>
            <a:ext cx="2330097" cy="37868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8" idx="2"/>
            <a:endCxn id="11" idx="0"/>
          </p:cNvCxnSpPr>
          <p:nvPr/>
        </p:nvCxnSpPr>
        <p:spPr>
          <a:xfrm flipH="1">
            <a:off x="1485467" y="2522750"/>
            <a:ext cx="1" cy="5116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1" idx="2"/>
          </p:cNvCxnSpPr>
          <p:nvPr/>
        </p:nvCxnSpPr>
        <p:spPr>
          <a:xfrm>
            <a:off x="1485467" y="3557664"/>
            <a:ext cx="2" cy="46112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37"/>
          <p:cNvCxnSpPr>
            <a:stCxn id="10" idx="2"/>
          </p:cNvCxnSpPr>
          <p:nvPr/>
        </p:nvCxnSpPr>
        <p:spPr>
          <a:xfrm>
            <a:off x="7408896" y="2544635"/>
            <a:ext cx="0" cy="1938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3"/>
          <p:cNvCxnSpPr/>
          <p:nvPr/>
        </p:nvCxnSpPr>
        <p:spPr>
          <a:xfrm flipH="1">
            <a:off x="4214233" y="5142171"/>
            <a:ext cx="12" cy="116534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ลูกศรเชื่อมต่อแบบตรง 71"/>
          <p:cNvCxnSpPr/>
          <p:nvPr/>
        </p:nvCxnSpPr>
        <p:spPr>
          <a:xfrm>
            <a:off x="1920014" y="3427307"/>
            <a:ext cx="688283" cy="130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สี่เหลี่ยมผืนผ้า 76"/>
          <p:cNvSpPr/>
          <p:nvPr/>
        </p:nvSpPr>
        <p:spPr>
          <a:xfrm>
            <a:off x="1892058" y="3099054"/>
            <a:ext cx="631989" cy="284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ทรุดลง</a:t>
            </a:r>
            <a:endParaRPr lang="en-US" sz="1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99" name="ลูกศรเชื่อมต่อแบบตรง 98"/>
          <p:cNvCxnSpPr/>
          <p:nvPr/>
        </p:nvCxnSpPr>
        <p:spPr>
          <a:xfrm flipV="1">
            <a:off x="5566192" y="4273974"/>
            <a:ext cx="576077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สี่เหลี่ยมผืนผ้า 104"/>
          <p:cNvSpPr/>
          <p:nvPr/>
        </p:nvSpPr>
        <p:spPr>
          <a:xfrm>
            <a:off x="5510280" y="3960740"/>
            <a:ext cx="631989" cy="284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ทรุดลง</a:t>
            </a:r>
            <a:endParaRPr lang="en-US" sz="14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40" name="Straight Arrow Connector 25"/>
          <p:cNvCxnSpPr/>
          <p:nvPr/>
        </p:nvCxnSpPr>
        <p:spPr>
          <a:xfrm flipH="1">
            <a:off x="4228793" y="2778597"/>
            <a:ext cx="1200" cy="131899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380121" y="5200238"/>
            <a:ext cx="1703574" cy="694353"/>
          </a:xfrm>
          <a:prstGeom prst="rect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if  O2 sat drop </a:t>
            </a:r>
            <a:r>
              <a:rPr lang="en-US" sz="1400" dirty="0" smtClean="0">
                <a:solidFill>
                  <a:schemeClr val="tx1"/>
                </a:solidFill>
                <a:latin typeface="Calibri"/>
                <a:cs typeface="Browallia New" pitchFamily="34" charset="-34"/>
              </a:rPr>
              <a:t>≤ </a:t>
            </a:r>
            <a:r>
              <a:rPr lang="en-US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95 %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or in COPD </a:t>
            </a:r>
            <a:r>
              <a:rPr lang="en-US" sz="1400" dirty="0" smtClean="0">
                <a:solidFill>
                  <a:schemeClr val="tx1"/>
                </a:solidFill>
                <a:latin typeface="Calibri"/>
                <a:cs typeface="Browallia New" pitchFamily="34" charset="-34"/>
              </a:rPr>
              <a:t>≤ </a:t>
            </a:r>
            <a:r>
              <a:rPr lang="en-US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92% or RR       </a:t>
            </a:r>
            <a:r>
              <a:rPr lang="en-US" sz="1400" dirty="0" smtClean="0">
                <a:solidFill>
                  <a:schemeClr val="tx1"/>
                </a:solidFill>
                <a:latin typeface="Calibri"/>
                <a:cs typeface="Browallia New" pitchFamily="34" charset="-34"/>
              </a:rPr>
              <a:t>≥ </a:t>
            </a:r>
            <a:r>
              <a:rPr lang="th-TH" sz="1400" dirty="0" smtClean="0">
                <a:solidFill>
                  <a:schemeClr val="tx1"/>
                </a:solidFill>
                <a:latin typeface="Calibri"/>
                <a:cs typeface="Browallia New" pitchFamily="34" charset="-34"/>
              </a:rPr>
              <a:t>30/ </a:t>
            </a:r>
            <a:r>
              <a:rPr lang="en-US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min</a:t>
            </a:r>
            <a:r>
              <a:rPr lang="th-TH" sz="1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รายงานแพทย์ซ้ำ</a:t>
            </a:r>
            <a:endParaRPr lang="th-TH" sz="14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7396480" y="5838177"/>
            <a:ext cx="0" cy="232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>
            <a:off x="7408896" y="6066709"/>
            <a:ext cx="7788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8187721" y="6070600"/>
            <a:ext cx="0" cy="251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flipH="1">
            <a:off x="4380121" y="6066709"/>
            <a:ext cx="30163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>
            <a:off x="4380121" y="6066709"/>
            <a:ext cx="0" cy="240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ลูกศรเชื่อมต่อแบบตรง 58"/>
          <p:cNvCxnSpPr/>
          <p:nvPr/>
        </p:nvCxnSpPr>
        <p:spPr>
          <a:xfrm flipH="1">
            <a:off x="5826274" y="4291531"/>
            <a:ext cx="2" cy="904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867718" y="450163"/>
            <a:ext cx="2800419" cy="569087"/>
          </a:xfrm>
          <a:prstGeom prst="ellipse">
            <a:avLst/>
          </a:prstGeom>
          <a:solidFill>
            <a:srgbClr val="FF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Adult </a:t>
            </a:r>
            <a:r>
              <a:rPr lang="en-US" sz="1600" b="1" dirty="0" smtClean="0">
                <a:solidFill>
                  <a:schemeClr val="tx1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suspected Pneumonia</a:t>
            </a:r>
            <a:endParaRPr lang="en-US" sz="1600" b="1" dirty="0">
              <a:solidFill>
                <a:schemeClr val="tx1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cxnSp>
        <p:nvCxnSpPr>
          <p:cNvPr id="41" name="Straight Arrow Connector 25"/>
          <p:cNvCxnSpPr/>
          <p:nvPr/>
        </p:nvCxnSpPr>
        <p:spPr>
          <a:xfrm flipH="1">
            <a:off x="4223573" y="1909532"/>
            <a:ext cx="1200" cy="131899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25"/>
          <p:cNvCxnSpPr/>
          <p:nvPr/>
        </p:nvCxnSpPr>
        <p:spPr>
          <a:xfrm flipH="1">
            <a:off x="4216955" y="1019251"/>
            <a:ext cx="1200" cy="131899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312546" y="4018786"/>
            <a:ext cx="2237177" cy="1416814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14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D/C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-H/M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-Advice 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อาการผิดปกติ</a:t>
            </a:r>
            <a:endParaRPr lang="en-US" sz="1400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นัด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F/U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-Empowerment</a:t>
            </a:r>
          </a:p>
        </p:txBody>
      </p:sp>
      <p:sp>
        <p:nvSpPr>
          <p:cNvPr id="57" name="Oval 56"/>
          <p:cNvSpPr/>
          <p:nvPr/>
        </p:nvSpPr>
        <p:spPr>
          <a:xfrm>
            <a:off x="3759127" y="6307511"/>
            <a:ext cx="1017599" cy="356903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Admit</a:t>
            </a:r>
            <a:endParaRPr lang="en-US" sz="1400" b="1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78921" y="6307511"/>
            <a:ext cx="1017599" cy="371537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Refer</a:t>
            </a:r>
            <a:endParaRPr lang="en-US" sz="1400" b="1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43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/>
          <p:nvPr/>
        </p:nvSpPr>
        <p:spPr>
          <a:xfrm>
            <a:off x="1555531" y="4010373"/>
            <a:ext cx="2068202" cy="138499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Improve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: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V/S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ไข้ลง ใน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24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ชม.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RR 18-24 / min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respiratory effective 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No O</a:t>
            </a:r>
            <a:r>
              <a:rPr lang="en-US" sz="12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2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requirement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O2 sat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 95% ,in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COPD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≥ 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92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%</a:t>
            </a:r>
            <a:endParaRPr lang="en-US" sz="1400" dirty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4022612" y="4010373"/>
            <a:ext cx="2132453" cy="203132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Not improve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: Re-assessment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V/S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ไข้ไม่ลง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หลังเปลี่ยน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ATB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แนวโน้มไข้ไม่ลง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พบ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signs Sepsis , Septic shock</a:t>
            </a:r>
          </a:p>
          <a:p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-พบ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Early warning signs of respiratory failure 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-F/U CXR next 72 </a:t>
            </a:r>
            <a:r>
              <a:rPr lang="en-US" sz="1400" dirty="0" err="1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hr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after treatment if suspected complication or not response  </a:t>
            </a:r>
            <a:endParaRPr lang="th-TH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6313127" y="2348338"/>
            <a:ext cx="1859298" cy="181588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SOS score</a:t>
            </a:r>
            <a:r>
              <a:rPr lang="en-US" sz="14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≥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4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ใช้ </a:t>
            </a:r>
            <a:r>
              <a:rPr lang="en-US" sz="1400" dirty="0" err="1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Protocal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Sepsis (H/C*2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ขวด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DTX ,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เปิด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IV 2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เส้น ,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Load IV, </a:t>
            </a:r>
            <a:r>
              <a:rPr lang="th-TH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ยา </a:t>
            </a:r>
            <a:r>
              <a:rPr lang="en-US" sz="14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ATB ,Retained Foley ‘s catheter )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en-US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f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พบ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signs of </a:t>
            </a:r>
            <a:r>
              <a:rPr lang="en-US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respiratory failure </a:t>
            </a:r>
            <a:r>
              <a:rPr lang="th-TH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พิจารณา </a:t>
            </a:r>
            <a:r>
              <a:rPr lang="en-US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On ET tube </a:t>
            </a:r>
            <a:endParaRPr lang="en-US" sz="1400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if CXR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พบ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pleural effusion</a:t>
            </a:r>
            <a:r>
              <a:rPr lang="th-TH" sz="1400" dirty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พิจารณา </a:t>
            </a:r>
            <a:r>
              <a:rPr lang="en-US" sz="1400" dirty="0" err="1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Thoracocentesis</a:t>
            </a:r>
            <a:endParaRPr lang="en-US" sz="1400" dirty="0" smtClean="0"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2037280" y="790530"/>
            <a:ext cx="3970664" cy="30777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โทรประสาน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ward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ส่งเวร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V/S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,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O2 sat ,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warning signs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ที่ต้องเฝ้าระวัง</a:t>
            </a:r>
          </a:p>
        </p:txBody>
      </p:sp>
      <p:sp>
        <p:nvSpPr>
          <p:cNvPr id="19" name="TextBox 10"/>
          <p:cNvSpPr txBox="1"/>
          <p:nvPr/>
        </p:nvSpPr>
        <p:spPr>
          <a:xfrm>
            <a:off x="1305549" y="1252195"/>
            <a:ext cx="4944723" cy="246221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จัด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Zone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ใกล้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Nurse station </a:t>
            </a: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เตรียม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O2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and Respiration support</a:t>
            </a:r>
          </a:p>
          <a:p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ถ้ารับส่งเวรเป็นผู้ป่วยประเภท 3 ขึ้นไป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แจ้งพยาบาล </a:t>
            </a:r>
            <a:r>
              <a:rPr lang="en-US" sz="1400" b="1" dirty="0" err="1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Commender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เพื่อประเมินอาการแรกรับร่วมกับพยาบาลเจ้าของไข้ทันทีและให้การดูแลจนอาการ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Stable</a:t>
            </a:r>
            <a:endParaRPr lang="th-TH" sz="1400" b="1" dirty="0" smtClean="0">
              <a:solidFill>
                <a:srgbClr val="FF0000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ใช้แบบบันทึก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Mercury monitoring form for pneumonia 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ถ้า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criteria sepsis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ร่วมกับแบบประเมิน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SOS score</a:t>
            </a:r>
            <a:endParaRPr lang="th-TH" sz="1400" b="1" dirty="0">
              <a:solidFill>
                <a:srgbClr val="FF0000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ปฏิบัติตาม </a:t>
            </a:r>
            <a:r>
              <a:rPr lang="en-US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CPG </a:t>
            </a:r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อย่างเคร่งครัด 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ประสานนักกายภาพบำบัดเคาะปอด ดูดเสมหะในรายที่เสมหะมากและ </a:t>
            </a:r>
            <a:r>
              <a:rPr lang="en-US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Bed ridden</a:t>
            </a:r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ทุกราย</a:t>
            </a:r>
          </a:p>
          <a:p>
            <a:r>
              <a:rPr lang="th-TH" sz="1400" dirty="0" smtClean="0"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ดูแลและให้คำแนะนำป้องกันการสำลัก</a:t>
            </a:r>
          </a:p>
          <a:p>
            <a:r>
              <a:rPr lang="th-TH" sz="1400" b="1" dirty="0" smtClean="0">
                <a:solidFill>
                  <a:srgbClr val="FF0000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วางแผนจำหน่าย/สอน สาธิต แจกแผ่นพับการป้องกันภาวะแทรกซ้อนในผู้ป่วยติดเตียง</a:t>
            </a:r>
            <a:endParaRPr lang="en-US" sz="1400" b="1" dirty="0" smtClean="0">
              <a:solidFill>
                <a:srgbClr val="FF0000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cxnSp>
        <p:nvCxnSpPr>
          <p:cNvPr id="26" name="ตัวเชื่อมต่อตรง 25"/>
          <p:cNvCxnSpPr/>
          <p:nvPr/>
        </p:nvCxnSpPr>
        <p:spPr>
          <a:xfrm>
            <a:off x="2684000" y="3820392"/>
            <a:ext cx="228230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4970555" y="3820392"/>
            <a:ext cx="3960" cy="1963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ลูกศรเชื่อมต่อแบบตรง 45"/>
          <p:cNvCxnSpPr/>
          <p:nvPr/>
        </p:nvCxnSpPr>
        <p:spPr>
          <a:xfrm flipH="1">
            <a:off x="2685872" y="5395368"/>
            <a:ext cx="1" cy="17511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>
            <a:stCxn id="5" idx="3"/>
          </p:cNvCxnSpPr>
          <p:nvPr/>
        </p:nvCxnSpPr>
        <p:spPr>
          <a:xfrm>
            <a:off x="6155065" y="5026036"/>
            <a:ext cx="1087711" cy="1716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ลูกศรเชื่อมต่อแบบตรง 50"/>
          <p:cNvCxnSpPr>
            <a:endCxn id="6" idx="2"/>
          </p:cNvCxnSpPr>
          <p:nvPr/>
        </p:nvCxnSpPr>
        <p:spPr>
          <a:xfrm flipV="1">
            <a:off x="7242776" y="4164220"/>
            <a:ext cx="0" cy="8789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ลูกศรเชื่อมต่อแบบตรง 53"/>
          <p:cNvCxnSpPr>
            <a:stCxn id="6" idx="0"/>
            <a:endCxn id="24" idx="4"/>
          </p:cNvCxnSpPr>
          <p:nvPr/>
        </p:nvCxnSpPr>
        <p:spPr>
          <a:xfrm flipV="1">
            <a:off x="7242776" y="773220"/>
            <a:ext cx="2451" cy="157511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ตรง 61"/>
          <p:cNvCxnSpPr>
            <a:stCxn id="19" idx="2"/>
            <a:endCxn id="19" idx="2"/>
          </p:cNvCxnSpPr>
          <p:nvPr/>
        </p:nvCxnSpPr>
        <p:spPr>
          <a:xfrm>
            <a:off x="3777911" y="3714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ลูกศรเชื่อมต่อแบบตรง 46"/>
          <p:cNvCxnSpPr/>
          <p:nvPr/>
        </p:nvCxnSpPr>
        <p:spPr>
          <a:xfrm>
            <a:off x="2684000" y="3820392"/>
            <a:ext cx="3960" cy="189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3395239" y="221675"/>
            <a:ext cx="1017599" cy="356903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Admit</a:t>
            </a:r>
            <a:endParaRPr lang="en-US" sz="1400" b="1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736427" y="401683"/>
            <a:ext cx="1017599" cy="371537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Refer</a:t>
            </a:r>
            <a:endParaRPr lang="en-US" sz="1400" b="1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09600" y="5570483"/>
            <a:ext cx="3413012" cy="1173218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D/C</a:t>
            </a:r>
          </a:p>
          <a:p>
            <a:pPr lvl="0"/>
            <a:r>
              <a:rPr lang="en-US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en-US" sz="13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H/M</a:t>
            </a:r>
          </a:p>
          <a:p>
            <a:pPr lvl="0"/>
            <a:r>
              <a:rPr lang="en-US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</a:t>
            </a:r>
            <a:r>
              <a:rPr lang="th-TH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 </a:t>
            </a:r>
            <a:r>
              <a:rPr lang="th-TH" sz="13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นัด</a:t>
            </a:r>
            <a:r>
              <a:rPr lang="en-US" sz="1300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F/U , Advice</a:t>
            </a:r>
            <a:endParaRPr lang="en-US" sz="1300" dirty="0">
              <a:solidFill>
                <a:prstClr val="black"/>
              </a:solidFill>
              <a:latin typeface="Browallia New" pitchFamily="34" charset="-34"/>
              <a:ea typeface="Tahoma" panose="020B0604030504040204" pitchFamily="34" charset="0"/>
              <a:cs typeface="Browallia New" pitchFamily="34" charset="-34"/>
            </a:endParaRPr>
          </a:p>
          <a:p>
            <a:pPr lvl="0"/>
            <a:r>
              <a:rPr lang="en-US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- </a:t>
            </a:r>
            <a:r>
              <a:rPr lang="en-US" sz="1300" b="1" dirty="0" smtClean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case </a:t>
            </a:r>
            <a:r>
              <a:rPr lang="en-US" sz="1300" b="1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Bed ridden </a:t>
            </a:r>
            <a:r>
              <a:rPr lang="th-TH" sz="13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ส่งเยี่ยมบ้าน โปรแกรม</a:t>
            </a:r>
            <a:r>
              <a:rPr lang="en-US" sz="1300" dirty="0">
                <a:solidFill>
                  <a:prstClr val="black"/>
                </a:solidFill>
                <a:latin typeface="Browallia New" pitchFamily="34" charset="-34"/>
                <a:ea typeface="Tahoma" panose="020B0604030504040204" pitchFamily="34" charset="0"/>
                <a:cs typeface="Browallia New" pitchFamily="34" charset="-34"/>
              </a:rPr>
              <a:t>COC</a:t>
            </a:r>
          </a:p>
        </p:txBody>
      </p:sp>
      <p:cxnSp>
        <p:nvCxnSpPr>
          <p:cNvPr id="41" name="ลูกศรเชื่อมต่อแบบตรง 30"/>
          <p:cNvCxnSpPr>
            <a:stCxn id="23" idx="4"/>
          </p:cNvCxnSpPr>
          <p:nvPr/>
        </p:nvCxnSpPr>
        <p:spPr>
          <a:xfrm>
            <a:off x="3904039" y="578578"/>
            <a:ext cx="0" cy="2410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45"/>
          <p:cNvCxnSpPr/>
          <p:nvPr/>
        </p:nvCxnSpPr>
        <p:spPr>
          <a:xfrm flipH="1">
            <a:off x="3904039" y="1096480"/>
            <a:ext cx="1" cy="17511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>
            <a:off x="3904039" y="3714408"/>
            <a:ext cx="0" cy="105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32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02615" y="190500"/>
            <a:ext cx="5652830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th-TH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การจัดการกระบวนการ (</a:t>
            </a:r>
            <a:r>
              <a:rPr lang="en-US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Process Management</a:t>
            </a:r>
            <a:r>
              <a:rPr lang="th-TH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)</a:t>
            </a:r>
            <a:endParaRPr lang="en-US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57322"/>
              </p:ext>
            </p:extLst>
          </p:nvPr>
        </p:nvGraphicFramePr>
        <p:xfrm>
          <a:off x="253455" y="721415"/>
          <a:ext cx="8751149" cy="6026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306">
                  <a:extLst>
                    <a:ext uri="{9D8B030D-6E8A-4147-A177-3AD203B41FA5}">
                      <a16:colId xmlns:a16="http://schemas.microsoft.com/office/drawing/2014/main" xmlns="" val="1433615822"/>
                    </a:ext>
                  </a:extLst>
                </a:gridCol>
                <a:gridCol w="1825871">
                  <a:extLst>
                    <a:ext uri="{9D8B030D-6E8A-4147-A177-3AD203B41FA5}">
                      <a16:colId xmlns:a16="http://schemas.microsoft.com/office/drawing/2014/main" xmlns="" val="358496683"/>
                    </a:ext>
                  </a:extLst>
                </a:gridCol>
                <a:gridCol w="1450768">
                  <a:extLst>
                    <a:ext uri="{9D8B030D-6E8A-4147-A177-3AD203B41FA5}">
                      <a16:colId xmlns:a16="http://schemas.microsoft.com/office/drawing/2014/main" xmlns="" val="1227165852"/>
                    </a:ext>
                  </a:extLst>
                </a:gridCol>
                <a:gridCol w="4280204">
                  <a:extLst>
                    <a:ext uri="{9D8B030D-6E8A-4147-A177-3AD203B41FA5}">
                      <a16:colId xmlns:a16="http://schemas.microsoft.com/office/drawing/2014/main" xmlns="" val="2718931841"/>
                    </a:ext>
                  </a:extLst>
                </a:gridCol>
              </a:tblGrid>
              <a:tr h="7186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ข้อกำหนดของกระบวนการ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ตัวชี้วัดของกระบวนการ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การออกแบบกระบวนการ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55643657"/>
                  </a:ext>
                </a:extLst>
              </a:tr>
              <a:tr h="1006057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การเข้าถึงการรับบริการ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-ผู้ป่วย</a:t>
                      </a:r>
                      <a:r>
                        <a:rPr lang="en-US" sz="16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 Pneumonia </a:t>
                      </a:r>
                      <a:r>
                        <a:rPr lang="th-TH" sz="16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เข้าถึงบริการรวดเร็ว ปลอดภัย ลดอัตราการเสียชีวิต</a:t>
                      </a:r>
                      <a:endParaRPr lang="en-US" sz="1600" dirty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-อัตราการเสียชีวิตด้วย </a:t>
                      </a:r>
                      <a:r>
                        <a:rPr lang="en-US" sz="160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Pneumonia </a:t>
                      </a:r>
                      <a:endParaRPr lang="en-US" sz="1600" dirty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 ปรับระบบการวางแผนจำหน่าย แจกแผ่นพับให้ญาติ  และผู้ดูแลเกี่ยวกับการให้อาหาร  การเฝ้าระวังป้องกันภาวะแทรกซ้อน   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ทำทะเบียนผู้ป่วย กลุ่มเสี่ยง และ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Bed ridden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และคืนข้อมูลให้กลุ่มงานเวชฯ ทำแผนจัดหาฉีดวัคซีนไข้หวัดใหญ่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88585294"/>
                  </a:ext>
                </a:extLst>
              </a:tr>
              <a:tr h="1925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การประเมินและการประเมินซ้ำ</a:t>
                      </a:r>
                    </a:p>
                    <a:p>
                      <a:endParaRPr lang="en-US" sz="1600" b="1" dirty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- ผู้ป่วยได้รับการประเมินแรกรับครอบคลุม,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Early detect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ได้ไว , ประเมินซ้ำเหมาะสม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endParaRPr lang="en-US" sz="1600" dirty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-</a:t>
                      </a:r>
                      <a:r>
                        <a:rPr lang="th-TH" sz="1600" kern="12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อัตราการเกิดภาวะ </a:t>
                      </a:r>
                      <a:r>
                        <a:rPr lang="en-US" sz="1600" kern="12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Respiratory failure</a:t>
                      </a:r>
                      <a:r>
                        <a:rPr lang="th-TH" sz="1600" kern="1200" baseline="0" dirty="0" smtClean="0">
                          <a:solidFill>
                            <a:srgbClr val="0000CC"/>
                          </a:solidFill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 smtClean="0">
                        <a:solidFill>
                          <a:srgbClr val="0000CC"/>
                        </a:solidFill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-ปรับ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CPG 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เพิ่มการกำหนด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Early warning signs of respiratory failure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เพิ่มการวัด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O2 sat q 4 </a:t>
                      </a: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hr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 if RR ≥30 /min, O2 sat ≤ 95%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นับหายใจเต็มนาที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, ใช้นวัตกรรมแบบบันทึก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mercury monitoring form for pneumonia in Adult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พร้อมกำหนดเกณฑ์ให้คะแนน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warning scores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  ความถี่การเฝ้าระวังและรายงานแพทย์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- ใช้แบบประเมิน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SOS score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ตาม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Criteria Sepsis  </a:t>
                      </a:r>
                      <a:endParaRPr kumimoji="0" lang="th-TH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itchFamily="34" charset="0"/>
                        <a:cs typeface="Angsana New" panose="02020603050405020304" pitchFamily="18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- กำหนดการดูแลผู้ป่วย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Pneumonia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ประเภท 3 ขึ้นไป ให้พยาบาล </a:t>
                      </a: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Commender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ร่วมประเมินแรกรับและให้การดูแลจน อาการ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itchFamily="34" charset="0"/>
                          <a:cs typeface="Angsana New" panose="02020603050405020304" pitchFamily="18" charset="-34"/>
                        </a:rPr>
                        <a:t>stable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22716887"/>
                  </a:ext>
                </a:extLst>
              </a:tr>
              <a:tr h="2155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การวินิจฉัย วางแผนการรักษาและดูแลรักษา</a:t>
                      </a:r>
                      <a:endParaRPr kumimoji="0" 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0000CC"/>
                        </a:solidFill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-ผู้ป่วยได้รับการวินิจฉัยถูกต้อง รวดเร็ว ได้รับการดูแลรักษาที่เหมาะสม ไม่เกิดภาวะแทรกซ้อน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  <a:p>
                      <a:pPr algn="l"/>
                      <a:endParaRPr lang="en-US" sz="1600" dirty="0">
                        <a:solidFill>
                          <a:srgbClr val="0000CC"/>
                        </a:solidFill>
                        <a:latin typeface="Angsana New" panose="02020603050405020304" pitchFamily="18" charset="-34"/>
                        <a:ea typeface="Tahoma" panose="020B0604030504040204" pitchFamily="34" charset="0"/>
                        <a:cs typeface="Angsana New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1600" baseline="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อัตราการเกิดภาวะ </a:t>
                      </a:r>
                      <a:r>
                        <a:rPr lang="en-US" sz="1600" baseline="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Respiratory failure</a:t>
                      </a:r>
                      <a:r>
                        <a:rPr lang="th-TH" sz="1600" baseline="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-อัตราการเสียชีวิตด้วย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Pneumonia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-ทบทวน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CPG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เพิ่ม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Criteria of severity for management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โดยใช้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CURB-65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เกณฑ์การ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Admit , Refer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ผู้ป่วย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Bed ridden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ให้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consult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นักกายภาพเคาะปอด ดูดเสมหะทุกราย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1600" baseline="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ปรับแนวทางการรักษาที่ </a:t>
                      </a:r>
                      <a:r>
                        <a:rPr lang="en-US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ER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case Triage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สีชมพูขึ้นไป,</a:t>
                      </a:r>
                      <a:r>
                        <a:rPr lang="en-US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หลังให้การรักษาประเมินซ้ำพบ </a:t>
                      </a:r>
                      <a:r>
                        <a:rPr lang="en-US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v/s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ผิดปกติ ก่อน </a:t>
                      </a:r>
                      <a:r>
                        <a:rPr lang="en-US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Admit </a:t>
                      </a:r>
                      <a:r>
                        <a:rPr lang="th-TH" sz="1600" dirty="0" smtClean="0">
                          <a:solidFill>
                            <a:srgbClr val="3333CC"/>
                          </a:solidFill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ให้แพทย์ประเมินซ้ำ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Airway management </a:t>
                      </a:r>
                      <a:r>
                        <a:rPr kumimoji="0" lang="th-TH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Tahoma" panose="020B0604030504040204" pitchFamily="34" charset="0"/>
                          <a:cs typeface="Angsana New" panose="02020603050405020304" pitchFamily="18" charset="-34"/>
                        </a:rPr>
                        <a:t>ได้รวดเร็วก่อนส่งต่อ ,</a:t>
                      </a:r>
                      <a:r>
                        <a:rPr lang="th-TH" sz="160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จัดซื้อ </a:t>
                      </a:r>
                      <a:r>
                        <a:rPr lang="en-US" sz="160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laryngeal mask airway </a:t>
                      </a:r>
                      <a:r>
                        <a:rPr lang="th-TH" sz="160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กรณี </a:t>
                      </a:r>
                      <a:r>
                        <a:rPr lang="en-US" sz="1600" dirty="0" smtClean="0">
                          <a:solidFill>
                            <a:srgbClr val="0000CC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difficult airway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0000CC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93182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35000" y="731582"/>
            <a:ext cx="7848600" cy="102335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( </a:t>
            </a:r>
            <a:r>
              <a:rPr lang="en-US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Performance &amp; Interventions )</a:t>
            </a:r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 algn="ctr" eaLnBrk="0" hangingPunct="0"/>
            <a:r>
              <a:rPr lang="th-TH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 </a:t>
            </a:r>
            <a:endParaRPr lang="en-US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445120"/>
              </p:ext>
            </p:extLst>
          </p:nvPr>
        </p:nvGraphicFramePr>
        <p:xfrm>
          <a:off x="146628" y="1945439"/>
          <a:ext cx="8825344" cy="315252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34595">
                  <a:extLst>
                    <a:ext uri="{9D8B030D-6E8A-4147-A177-3AD203B41FA5}">
                      <a16:colId xmlns:a16="http://schemas.microsoft.com/office/drawing/2014/main" xmlns="" val="1433615822"/>
                    </a:ext>
                  </a:extLst>
                </a:gridCol>
                <a:gridCol w="1303028">
                  <a:extLst>
                    <a:ext uri="{9D8B030D-6E8A-4147-A177-3AD203B41FA5}">
                      <a16:colId xmlns:a16="http://schemas.microsoft.com/office/drawing/2014/main" xmlns="" val="358496683"/>
                    </a:ext>
                  </a:extLst>
                </a:gridCol>
                <a:gridCol w="1172669">
                  <a:extLst>
                    <a:ext uri="{9D8B030D-6E8A-4147-A177-3AD203B41FA5}">
                      <a16:colId xmlns:a16="http://schemas.microsoft.com/office/drawing/2014/main" xmlns="" val="1227165852"/>
                    </a:ext>
                  </a:extLst>
                </a:gridCol>
                <a:gridCol w="1147356">
                  <a:extLst>
                    <a:ext uri="{9D8B030D-6E8A-4147-A177-3AD203B41FA5}">
                      <a16:colId xmlns:a16="http://schemas.microsoft.com/office/drawing/2014/main" xmlns="" val="2718931841"/>
                    </a:ext>
                  </a:extLst>
                </a:gridCol>
                <a:gridCol w="1144122"/>
                <a:gridCol w="1223574"/>
              </a:tblGrid>
              <a:tr h="113316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 smtClean="0"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ตัวชี้วัด</a:t>
                      </a:r>
                      <a:endParaRPr lang="en-US" sz="30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 smtClean="0"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เป้าหมาย</a:t>
                      </a:r>
                      <a:endParaRPr lang="en-US" sz="30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2559</a:t>
                      </a:r>
                      <a:endParaRPr lang="en-US" sz="30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2560</a:t>
                      </a:r>
                      <a:endParaRPr lang="en-US" sz="30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2561</a:t>
                      </a:r>
                      <a:endParaRPr lang="en-US" sz="3000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dirty="0" smtClean="0">
                          <a:solidFill>
                            <a:schemeClr val="bg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2562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3055643657"/>
                  </a:ext>
                </a:extLst>
              </a:tr>
              <a:tr h="958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1. </a:t>
                      </a: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อัตราการเสียชีวิต</a:t>
                      </a: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                                                        </a:t>
                      </a:r>
                      <a:endParaRPr lang="th-TH" sz="2000" dirty="0" smtClean="0"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˂</a:t>
                      </a:r>
                      <a:r>
                        <a:rPr lang="en-US" sz="2000" b="1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en-US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5%</a:t>
                      </a:r>
                      <a:endParaRPr lang="en-US" sz="2000" b="1" dirty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3.90 %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3/77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5.62 %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5/89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3.06 %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3/98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1.78 %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1/56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88585294"/>
                  </a:ext>
                </a:extLst>
              </a:tr>
              <a:tr h="1060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2. </a:t>
                      </a: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อัตราการเกิด</a:t>
                      </a:r>
                      <a:r>
                        <a:rPr lang="th-TH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en-US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Respiratory failure</a:t>
                      </a:r>
                      <a:r>
                        <a:rPr lang="th-TH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ขณะ </a:t>
                      </a:r>
                      <a:r>
                        <a:rPr lang="en-US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Admit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en-US" sz="2000" b="1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˂</a:t>
                      </a:r>
                      <a:r>
                        <a:rPr lang="en-US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10%</a:t>
                      </a:r>
                      <a:endParaRPr lang="en-US" sz="2000" b="1" dirty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9.09 %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7/77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4.94 %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4/89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1.02 %</a:t>
                      </a:r>
                      <a:endParaRPr lang="en-US" sz="2000" b="1" dirty="0" smtClean="0"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1/98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7.14</a:t>
                      </a:r>
                      <a:r>
                        <a:rPr lang="en-US" sz="2000" baseline="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%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4</a:t>
                      </a:r>
                      <a:r>
                        <a:rPr lang="th-TH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/</a:t>
                      </a:r>
                      <a:r>
                        <a:rPr lang="en-US" sz="2000" dirty="0" smtClean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56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22716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3314418512"/>
              </p:ext>
            </p:extLst>
          </p:nvPr>
        </p:nvGraphicFramePr>
        <p:xfrm>
          <a:off x="-16119" y="1173834"/>
          <a:ext cx="9214338" cy="568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20700" y="538188"/>
            <a:ext cx="8140700" cy="523220"/>
          </a:xfrm>
          <a:prstGeom prst="rect">
            <a:avLst/>
          </a:prstGeom>
          <a:solidFill>
            <a:srgbClr val="FECEFE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14289"/>
            <a:r>
              <a:rPr lang="th-TH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วิเคราะห์ </a:t>
            </a:r>
            <a:r>
              <a:rPr lang="en-US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% </a:t>
            </a:r>
            <a:r>
              <a:rPr lang="th-TH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อัตราตาย</a:t>
            </a:r>
            <a:r>
              <a:rPr lang="en-US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 Pneumonia </a:t>
            </a:r>
            <a:r>
              <a:rPr lang="th-TH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 ด้วย </a:t>
            </a:r>
            <a:r>
              <a:rPr lang="en-US" sz="280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Control Chart  </a:t>
            </a:r>
            <a:r>
              <a:rPr lang="en-US" sz="2800" dirty="0" smtClean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  <a:sym typeface="Symbol"/>
              </a:rPr>
              <a:t> 2 </a:t>
            </a:r>
            <a:r>
              <a:rPr lang="en-US" sz="280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  <a:sym typeface="Symbol"/>
              </a:rPr>
              <a:t>SD </a:t>
            </a:r>
            <a:r>
              <a:rPr lang="en-US" sz="280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 </a:t>
            </a:r>
            <a:endParaRPr lang="th-TH" sz="2800" dirty="0">
              <a:solidFill>
                <a:prstClr val="black"/>
              </a:solidFill>
              <a:latin typeface="Angsana New" panose="02020603050405020304" pitchFamily="18" charset="-34"/>
              <a:ea typeface="Tahoma" pitchFamily="34" charset="0"/>
              <a:cs typeface="Angsana New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20700" y="106388"/>
            <a:ext cx="8140700" cy="431800"/>
          </a:xfrm>
          <a:prstGeom prst="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ผลลัพธ์และการพัฒนาที่ผ่านมา ( </a:t>
            </a:r>
            <a:r>
              <a:rPr lang="en-US" sz="2800" b="1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Performance &amp; Interventions </a:t>
            </a:r>
            <a:r>
              <a:rPr lang="en-US" sz="2800" b="1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endParaRPr lang="th-TH" sz="2800" b="1" dirty="0">
              <a:solidFill>
                <a:prstClr val="black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740025" y="2371633"/>
            <a:ext cx="2413000" cy="646331"/>
          </a:xfrm>
          <a:prstGeom prst="rect">
            <a:avLst/>
          </a:prstGeom>
          <a:solidFill>
            <a:srgbClr val="FFFF99"/>
          </a:solidFill>
          <a:ln>
            <a:solidFill>
              <a:srgbClr val="FF79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รับ </a:t>
            </a:r>
            <a:r>
              <a:rPr lang="en-US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Refer 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กลับ หลังให้ยา </a:t>
            </a:r>
            <a:r>
              <a:rPr lang="en-US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ATB 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ครบ ยังมีไข้สูง </a:t>
            </a:r>
            <a:r>
              <a:rPr lang="th-TH" sz="1200" b="1" kern="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ซึม มี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เสมหะมาก ญาติปฏิเสธ </a:t>
            </a:r>
            <a:r>
              <a:rPr lang="en-US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NG 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ไข้ </a:t>
            </a:r>
            <a:r>
              <a:rPr lang="th-TH" sz="1200" b="1" kern="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ไอออกไม่ได้  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ไม่ได้ดูดเสมหะ</a:t>
            </a:r>
            <a:r>
              <a:rPr lang="en-US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,re-</a:t>
            </a:r>
            <a:r>
              <a:rPr lang="en-US" sz="1200" b="1" kern="0" dirty="0" err="1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asscess</a:t>
            </a:r>
            <a:r>
              <a:rPr lang="en-US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1200" b="1" kern="0" dirty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ซ้ำช้า ไม่ได้ประเมิน </a:t>
            </a:r>
            <a:r>
              <a:rPr lang="en-US" sz="1200" b="1" kern="0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sepsis</a:t>
            </a:r>
            <a:endParaRPr lang="th-TH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894387" y="2077071"/>
            <a:ext cx="1809433" cy="461665"/>
          </a:xfrm>
          <a:prstGeom prst="rect">
            <a:avLst/>
          </a:prstGeom>
          <a:solidFill>
            <a:srgbClr val="B7EEF5"/>
          </a:solidFill>
          <a:ln>
            <a:solidFill>
              <a:srgbClr val="FF79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ใช้แบบประเมิน 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SOS score 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ตาม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criteria sepsis, consult PT 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เคาะปอด</a:t>
            </a:r>
            <a:endParaRPr lang="th-TH" sz="1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cxnSp>
        <p:nvCxnSpPr>
          <p:cNvPr id="18" name="ลูกศรเชื่อมต่อแบบตรง 17"/>
          <p:cNvCxnSpPr/>
          <p:nvPr/>
        </p:nvCxnSpPr>
        <p:spPr>
          <a:xfrm>
            <a:off x="5153025" y="2694799"/>
            <a:ext cx="255587" cy="162102"/>
          </a:xfrm>
          <a:prstGeom prst="straightConnector1">
            <a:avLst/>
          </a:prstGeom>
          <a:ln w="34925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สี่เหลี่ยมผืนผ้า 18"/>
          <p:cNvSpPr/>
          <p:nvPr/>
        </p:nvSpPr>
        <p:spPr>
          <a:xfrm>
            <a:off x="6680200" y="2602465"/>
            <a:ext cx="2082800" cy="830997"/>
          </a:xfrm>
          <a:prstGeom prst="rect">
            <a:avLst/>
          </a:prstGeom>
          <a:solidFill>
            <a:srgbClr val="B7EEF5"/>
          </a:solidFill>
          <a:ln>
            <a:solidFill>
              <a:srgbClr val="FF79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กำหนด 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Early warning signs /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นวัตกรรม </a:t>
            </a:r>
            <a:r>
              <a:rPr lang="en-US" sz="1200" b="1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mornitoring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form for pneumonia/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ผู้ป่วยประเภท 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3 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ขึ้นไป ให้ใช้ระบบ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consult </a:t>
            </a:r>
            <a:r>
              <a:rPr lang="en-US" sz="1200" b="1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commender</a:t>
            </a:r>
            <a:endParaRPr lang="th-TH" sz="1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7607300" y="3958856"/>
            <a:ext cx="1536700" cy="1015663"/>
          </a:xfrm>
          <a:prstGeom prst="rect">
            <a:avLst/>
          </a:prstGeom>
          <a:solidFill>
            <a:srgbClr val="B7EEF5"/>
          </a:solidFill>
          <a:ln>
            <a:solidFill>
              <a:srgbClr val="FF79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Case bed ridden 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</a:t>
            </a:r>
            <a:r>
              <a:rPr lang="en-US" sz="1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c</a:t>
            </a:r>
            <a:r>
              <a:rPr lang="en-US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onsult PT </a:t>
            </a:r>
            <a:r>
              <a:rPr lang="th-TH" sz="1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เคาะปอด ทุกราย,ทำทะเบียนผู้ป่วยติดเตียง ,ประสานฝ่ายเวชฯ ฉีดวัคซีนไข้หวัดใหญ่,แผนซื้อวัคซีนเพิ่ม</a:t>
            </a:r>
            <a:endParaRPr lang="th-TH" sz="1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55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8490" y="889540"/>
            <a:ext cx="8182610" cy="5751290"/>
          </a:xfrm>
        </p:spPr>
        <p:txBody>
          <a:bodyPr>
            <a:normAutofit fontScale="90000"/>
          </a:bodyPr>
          <a:lstStyle/>
          <a:p>
            <a:r>
              <a:rPr lang="th-TH" sz="2400" b="1" u="sng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วิเคราะห์  อัตราตาย </a:t>
            </a:r>
            <a:r>
              <a:rPr lang="en-US" sz="2400" b="1" u="sng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Pneumonia</a:t>
            </a:r>
            <a: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 </a:t>
            </a:r>
            <a:r>
              <a:rPr lang="th-TH" sz="2400" dirty="0" err="1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r>
              <a:rPr lang="th-TH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 </a:t>
            </a:r>
            <a:r>
              <a:rPr lang="en-US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3 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2559</a:t>
            </a:r>
            <a:r>
              <a:rPr lang="en-US" sz="2400" dirty="0">
                <a:solidFill>
                  <a:srgbClr val="0070C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พบสาเหตุเกิดจากการเข้าถึงบริการล่าช้า เป็นผู้สูงอายุ นอนติดเตียง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เคลื่อนย้ายไม่สะดวก ญาติป้อนอาหารทางปาก สำลักบ่อย มีประวัติ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ด้วย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aspirate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b="1" u="sng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ประสานคลินิกโรคเรื้อรังให้ความรู้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care giver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เรื่องการดูแลป้องกันโรคปอดอักเสบ 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ให้ความรู้ผู้ดูแลผู้ป่วย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ติด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เตียงก่อนจำหน่าย แจก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แผ่นพับการให้อาหาร การเฝ้าระวังภาวะแทรกซ้อน อาการก่อนเกิดและเบอร์โทรฉุกเฉิน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1669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th-TH" sz="2400" dirty="0" err="1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r>
              <a:rPr lang="th-TH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 </a:t>
            </a:r>
            <a:r>
              <a:rPr lang="en-US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4 </a:t>
            </a:r>
            <a:r>
              <a:rPr lang="th-TH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2560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ป็น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case </a:t>
            </a:r>
            <a:r>
              <a:rPr lang="th-TH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 </a:t>
            </a:r>
            <a:r>
              <a:rPr lang="en-US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Refer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กลับจากรพศ. </a:t>
            </a:r>
            <a:r>
              <a:rPr lang="th-TH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หลังให้ยา </a:t>
            </a:r>
            <a:r>
              <a:rPr lang="en-US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ATB </a:t>
            </a:r>
            <a:r>
              <a:rPr lang="th-TH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ครบ ยังมีไข้สูง ซึม มีเสมหะมาก ญาติปฏิเสธ 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NG,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ขอ 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palliative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มีไข้ ซึม เสมหะมากไออ</a:t>
            </a:r>
            <a:r>
              <a:rPr lang="th-TH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อกไม่ได้  ไม่ได้ดูดเสมหะ</a:t>
            </a:r>
            <a:r>
              <a:rPr lang="en-US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re-</a:t>
            </a:r>
            <a:r>
              <a:rPr lang="en-US" sz="2400" kern="0" dirty="0" err="1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asscessment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ซ้ำล่าช้า </a:t>
            </a:r>
            <a:r>
              <a:rPr lang="th-TH" sz="2400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ไม่ได้ประเมิน 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sepsis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ได้ </a:t>
            </a:r>
            <a:r>
              <a:rPr lang="en-US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ATB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ล่าช้า </a:t>
            </a:r>
            <a:r>
              <a:rPr lang="th-TH" sz="2400" b="1" u="sng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 </a:t>
            </a:r>
            <a:r>
              <a:rPr lang="th-TH" sz="2400" kern="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ใช้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แบบ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ประเมิน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SOS score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ตาม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criteria sepsis</a:t>
            </a:r>
            <a:r>
              <a:rPr lang="th-TH" sz="2400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</a:t>
            </a:r>
            <a:r>
              <a:rPr lang="en-US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Consult PT </a:t>
            </a:r>
            <a:r>
              <a:rPr lang="th-TH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เคาะปอดในผู้ป่วย </a:t>
            </a:r>
            <a:r>
              <a:rPr lang="en-US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Bed</a:t>
            </a:r>
            <a:r>
              <a:rPr lang="th-TH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ridden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th-TH" sz="2400" dirty="0" err="1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 </a:t>
            </a:r>
            <a:r>
              <a:rPr lang="en-US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2561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พบ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Un expected death  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จากสาเหตุพยาบาลขาดประสบการณ์ ประเมิน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แรกรับไม่ครอบคลุม ประเมินซ้ำไม่ไวพอ ไม่มีเกณฑ์รายงาน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แพทย์ที่ชัดเจน </a:t>
            </a:r>
            <a:r>
              <a:rPr lang="th-TH" sz="2400" b="1" u="sng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กำหนด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Early warning signs 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และเกณฑ์ </a:t>
            </a:r>
            <a:r>
              <a:rPr lang="en-US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Admit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หรือส่งต่อ โดยใช้ </a:t>
            </a:r>
            <a:r>
              <a:rPr lang="en-US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CURB-65/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จัดทำนวัตกรรมแบบบันทึก </a:t>
            </a:r>
            <a:r>
              <a:rPr lang="en-US" sz="24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mornitoring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 form for </a:t>
            </a:r>
            <a:r>
              <a:rPr lang="en-US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pneumonia/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กำหนดผู้ป่วย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ประเภท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3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ขึ้นไป ให้ใช้ระบบ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 consult </a:t>
            </a:r>
            <a:r>
              <a:rPr lang="en-US" sz="2400" dirty="0" err="1" smtClean="0">
                <a:latin typeface="Angsana New" panose="02020603050405020304" pitchFamily="18" charset="-34"/>
                <a:cs typeface="Angsana New" panose="02020603050405020304" pitchFamily="18" charset="-34"/>
              </a:rPr>
              <a:t>commender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400" dirty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</a:t>
            </a:r>
            <a:r>
              <a:rPr lang="th-TH" sz="2400" dirty="0" err="1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ไตรมาส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 </a:t>
            </a:r>
            <a:r>
              <a:rPr lang="en-US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 </a:t>
            </a:r>
            <a:r>
              <a:rPr lang="th-TH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ปี </a:t>
            </a:r>
            <a:r>
              <a:rPr lang="en-US" sz="2400" dirty="0" smtClean="0">
                <a:solidFill>
                  <a:srgbClr val="0000CC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2562 </a:t>
            </a:r>
            <a:r>
              <a:rPr lang="en-US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Case 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สูงอายุ </a:t>
            </a:r>
            <a:r>
              <a:rPr lang="en-US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bed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ridden ( palliative care )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ติดเชื้อปอดอักเสบระหว่าง </a:t>
            </a:r>
            <a:r>
              <a:rPr lang="en-US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Admit </a:t>
            </a:r>
            <a:r>
              <a:rPr lang="th-TH" sz="2400" dirty="0">
                <a:latin typeface="Angsana New" panose="02020603050405020304" pitchFamily="18" charset="-34"/>
                <a:cs typeface="Angsana New" panose="02020603050405020304" pitchFamily="18" charset="-34"/>
              </a:rPr>
              <a:t>ซักประวัติไม่เคยฉีดวัคซีนไข้หวัด</a:t>
            </a:r>
            <a:r>
              <a:rPr lang="th-TH" sz="2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ใหญ่ </a:t>
            </a:r>
            <a:r>
              <a:rPr lang="th-TH" sz="2400" b="1" u="sng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การปรับเปลี่ยน  </a:t>
            </a:r>
            <a:r>
              <a:rPr lang="th-TH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ให้</a:t>
            </a: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consult PT </a:t>
            </a:r>
            <a:r>
              <a:rPr lang="th-TH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เคาะปอด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ผู้ป่วยติดเตียงทุก</a:t>
            </a:r>
            <a:r>
              <a:rPr lang="th-TH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ราย,ทำทะเบียนผู้ป่วยติดเตียง ,ประสาน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ฝ่ายเวช</a:t>
            </a:r>
            <a:r>
              <a:rPr lang="th-TH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ฯ ฉีดวัคซีนไข้หวัดใหญ่,แผนซื้อวัคซีนเพิ่ม</a:t>
            </a:r>
            <a:r>
              <a:rPr lang="th-TH" sz="2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sz="24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2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22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th-TH" sz="22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901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706438" y="576580"/>
            <a:ext cx="7926118" cy="769441"/>
          </a:xfrm>
          <a:prstGeom prst="rect">
            <a:avLst/>
          </a:prstGeom>
          <a:solidFill>
            <a:srgbClr val="FFFF89"/>
          </a:solidFill>
          <a:ln w="6350" algn="ctr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วิเคราะห์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% </a:t>
            </a: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อัตราการเกิดภาวะ</a:t>
            </a:r>
            <a:r>
              <a:rPr kumimoji="0" lang="th-TH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cs typeface="Angsana New" pitchFamily="18" charset="-34"/>
              </a:rPr>
              <a:t>Respiratory failure </a:t>
            </a: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cs typeface="Angsana New" pitchFamily="18" charset="-34"/>
              </a:rPr>
              <a:t>ในผู้ป่วย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Pneumonia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 </a:t>
            </a: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ด้วย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Control Chart 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  <a:sym typeface="Symbol" panose="05050102010706020507" pitchFamily="18" charset="2"/>
              </a:rPr>
              <a:t>  </a:t>
            </a:r>
            <a:r>
              <a:rPr lang="en-US" sz="2200" b="1" dirty="0" smtClean="0">
                <a:solidFill>
                  <a:srgbClr val="000000"/>
                </a:solidFill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  <a:sym typeface="Symbol" panose="05050102010706020507" pitchFamily="18" charset="2"/>
              </a:rPr>
              <a:t>2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SD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gsana New" pitchFamily="18" charset="-34"/>
                <a:ea typeface="Angsana New" panose="02020603050405020304" pitchFamily="18" charset="-34"/>
                <a:cs typeface="Angsana New" pitchFamily="18" charset="-34"/>
              </a:rPr>
              <a:t>  </a:t>
            </a:r>
            <a:endParaRPr kumimoji="0" lang="th-TH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val="335330323"/>
              </p:ext>
            </p:extLst>
          </p:nvPr>
        </p:nvGraphicFramePr>
        <p:xfrm>
          <a:off x="121920" y="1460500"/>
          <a:ext cx="9022080" cy="539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706438" y="144780"/>
            <a:ext cx="7926118" cy="4318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ผลลัพธ์และการพัฒนาที่ผ่านมา ( </a:t>
            </a:r>
            <a:r>
              <a:rPr lang="en-US" sz="2800" b="1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Performance &amp; Interventions </a:t>
            </a:r>
            <a:r>
              <a:rPr lang="en-US" sz="2800" b="1" dirty="0" smtClean="0">
                <a:solidFill>
                  <a:prstClr val="blac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endParaRPr lang="th-TH" sz="2800" b="1" dirty="0">
              <a:solidFill>
                <a:prstClr val="black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5067300" y="1543627"/>
            <a:ext cx="3073400" cy="1041400"/>
          </a:xfrm>
          <a:prstGeom prst="rect">
            <a:avLst/>
          </a:prstGeom>
          <a:solidFill>
            <a:srgbClr val="B7EEF5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- ใช้แบบประเมิน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SOS score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ถ้า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criteria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เข้า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sepsis</a:t>
            </a:r>
          </a:p>
          <a:p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ปรับเกณฑ์รายงานแพทย์ในนวัตกรรม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Mercury form for pneumonia</a:t>
            </a:r>
          </a:p>
          <a:p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กำหนดผู้ป่วย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pneumonia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ประเภท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3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ขึ้นไปให้พยาบาล </a:t>
            </a:r>
            <a:r>
              <a:rPr lang="en-US" sz="1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commender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ร่วมประเมินอาการ ให้การดูแลจน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stable </a:t>
            </a:r>
          </a:p>
          <a:p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จัดหา </a:t>
            </a:r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LMA </a:t>
            </a:r>
          </a:p>
          <a:p>
            <a:r>
              <a:rPr lang="en-US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สอน/สาธิตการดูแลผู้ป่วยติดเตียง การให้อาหาร และการป้องกันสำลัก</a:t>
            </a:r>
            <a:endParaRPr lang="en-US" sz="12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059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่อ">
  <a:themeElements>
    <a:clrScheme name="ช่อ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ช่อ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1_ช่อ">
  <a:themeElements>
    <a:clrScheme name="ช่อ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ช่อ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6675</TotalTime>
  <Words>1876</Words>
  <Application>Microsoft Office PowerPoint</Application>
  <PresentationFormat>On-screen Show (4:3)</PresentationFormat>
  <Paragraphs>215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Angsana New</vt:lpstr>
      <vt:lpstr>AngsanaUPC</vt:lpstr>
      <vt:lpstr>Arial</vt:lpstr>
      <vt:lpstr>Browallia New</vt:lpstr>
      <vt:lpstr>Calibri</vt:lpstr>
      <vt:lpstr>Century Gothic</vt:lpstr>
      <vt:lpstr>Century Schoolbook</vt:lpstr>
      <vt:lpstr>Cordia New</vt:lpstr>
      <vt:lpstr>DilleniaUPC</vt:lpstr>
      <vt:lpstr>Symbol</vt:lpstr>
      <vt:lpstr>Tahoma</vt:lpstr>
      <vt:lpstr>Times New Roman</vt:lpstr>
      <vt:lpstr>Wingdings 3</vt:lpstr>
      <vt:lpstr>ช่อ</vt:lpstr>
      <vt:lpstr>1_ช่อ</vt:lpstr>
      <vt:lpstr>Clinical Tracer  Pneumonia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วิเคราะห์  อัตราตาย Pneumonia         ไตรมาสที่ 3 ปี 2559 พบสาเหตุเกิดจากการเข้าถึงบริการล่าช้า เป็นผู้สูงอายุ นอนติดเตียง เคลื่อนย้ายไม่สะดวก ญาติป้อนอาหารทางปาก สำลักบ่อย มีประวัติ Admit ด้วย aspirate การปรับเปลี่ยน ประสานคลินิกโรคเรื้อรังให้ความรู้ care giver เรื่องการดูแลป้องกันโรคปอดอักเสบ ให้ความรู้ผู้ดูแลผู้ป่วยติดเตียงก่อนจำหน่าย แจกแผ่นพับการให้อาหาร การเฝ้าระวังภาวะแทรกซ้อน อาการก่อนเกิดและเบอร์โทรฉุกเฉิน 1669        ไตรมาสที่ 4 ปี 2560 เป็น case รับ Refer กลับจากรพศ. หลังให้ยา ATB ครบ ยังมีไข้สูง ซึม มีเสมหะมาก ญาติปฏิเสธ NG, ขอ palliative มีไข้ ซึม เสมหะมากไอออกไม่ได้  ไม่ได้ดูดเสมหะ, re-asscessment ซ้ำล่าช้า ไม่ได้ประเมิน sepsis ได้ ATB ล่าช้า การปรับเปลี่ยน  ใช้แบบประเมิน SOS score ตาม criteria sepsis , Consult PT เคาะปอดในผู้ป่วย Bed ridden        ไตรมาสที่ 2 ปี 2561 พบ Un expected death  จากสาเหตุพยาบาลขาดประสบการณ์ ประเมินแรกรับไม่ครอบคลุม ประเมินซ้ำไม่ไวพอ ไม่มีเกณฑ์รายงานแพทย์ที่ชัดเจน การปรับเปลี่ยน กำหนด Early warning signs และเกณฑ์ Admit หรือส่งต่อ โดยใช้ CURB-65/ จัดทำนวัตกรรมแบบบันทึก mornitoring form for pneumonia/กำหนดผู้ป่วยประเภท 3 ขึ้นไป ให้ใช้ระบบ consult commender       ไตรมาสที่ 2 ปี 2562 Case สูงอายุ bed ridden ( palliative care ) ติดเชื้อปอดอักเสบระหว่าง Admit ซักประวัติไม่เคยฉีดวัคซีนไข้หวัดใหญ่ การปรับเปลี่ยน  ให้consult PT เคาะปอด ผู้ป่วยติดเตียงทุกราย,ทำทะเบียนผู้ป่วยติดเตียง ,ประสานฝ่ายเวชฯ ฉีดวัคซีนไข้หวัดใหญ่,แผนซื้อวัคซีนเพิ่ม     </vt:lpstr>
      <vt:lpstr>PowerPoint Presentation</vt:lpstr>
      <vt:lpstr>PowerPoint Presentation</vt:lpstr>
      <vt:lpstr>- วางแผนจำหน่ายผู้ป่วยติดเตียงที่ Admit ในโรงพยาบาล โดยจัดทำป้ายไวนิลสอนผู้ดูแลผู้ป่วยติดเตียงเกี่ยวกับการป้อนอาหาร การให้อาหารทางสายยาง การเฝ้าระวังสำลักและป้องกันภาวะแทรกซ้อนต่าง ๆ   - พัฒนาทักษะเจ้าหน้าที่เรื่องการใช้เครื่องช่วยหายใจแบบ NIPPV และการดูแลผู้ป่วยวิกฤต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Anuwat</dc:creator>
  <cp:lastModifiedBy>khunha</cp:lastModifiedBy>
  <cp:revision>959</cp:revision>
  <cp:lastPrinted>2019-05-26T06:19:43Z</cp:lastPrinted>
  <dcterms:created xsi:type="dcterms:W3CDTF">2018-05-01T11:24:46Z</dcterms:created>
  <dcterms:modified xsi:type="dcterms:W3CDTF">2019-07-04T16:18:14Z</dcterms:modified>
</cp:coreProperties>
</file>