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81" r:id="rId3"/>
    <p:sldId id="264" r:id="rId4"/>
    <p:sldId id="278" r:id="rId5"/>
    <p:sldId id="279" r:id="rId6"/>
    <p:sldId id="266" r:id="rId7"/>
    <p:sldId id="270" r:id="rId8"/>
    <p:sldId id="280" r:id="rId9"/>
    <p:sldId id="268" r:id="rId10"/>
    <p:sldId id="269" r:id="rId11"/>
    <p:sldId id="274" r:id="rId12"/>
    <p:sldId id="271" r:id="rId1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244" autoAdjust="0"/>
  </p:normalViewPr>
  <p:slideViewPr>
    <p:cSldViewPr>
      <p:cViewPr varScale="1">
        <p:scale>
          <a:sx n="74" d="100"/>
          <a:sy n="74" d="100"/>
        </p:scale>
        <p:origin x="118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64765284824927"/>
          <c:y val="2.9703802249820343E-2"/>
          <c:w val="0.79521427093454244"/>
          <c:h val="0.7552300799207963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Delayed Dx.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1.0150824067076901E-2"/>
                  <c:y val="3.784213849656648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9.09</c:v>
                </c:pt>
                <c:pt idx="1">
                  <c:v>16.66</c:v>
                </c:pt>
                <c:pt idx="2">
                  <c:v>11.11</c:v>
                </c:pt>
                <c:pt idx="3">
                  <c:v>6.25</c:v>
                </c:pt>
                <c:pt idx="4">
                  <c:v>5.56</c:v>
                </c:pt>
                <c:pt idx="5">
                  <c:v>8.57</c:v>
                </c:pt>
                <c:pt idx="6">
                  <c:v>9.09</c:v>
                </c:pt>
                <c:pt idx="7">
                  <c:v>21.05</c:v>
                </c:pt>
                <c:pt idx="8">
                  <c:v>7.14</c:v>
                </c:pt>
                <c:pt idx="9">
                  <c:v>28.57</c:v>
                </c:pt>
                <c:pt idx="10">
                  <c:v>4.17</c:v>
                </c:pt>
                <c:pt idx="11">
                  <c:v>3.49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96E-4525-8F15-BB2FD8C156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Mean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Sheet1!$C$2:$C$15</c:f>
              <c:numCache>
                <c:formatCode>_(* #,##0.00_);_(* \(#,##0.00\);_(* "-"??_);_(@_)</c:formatCode>
                <c:ptCount val="14"/>
                <c:pt idx="0">
                  <c:v>9.3392857142857135</c:v>
                </c:pt>
                <c:pt idx="1">
                  <c:v>9.3392857142857135</c:v>
                </c:pt>
                <c:pt idx="2">
                  <c:v>9.3392857142857135</c:v>
                </c:pt>
                <c:pt idx="3">
                  <c:v>9.3392857142857135</c:v>
                </c:pt>
                <c:pt idx="4">
                  <c:v>9.3392857142857135</c:v>
                </c:pt>
                <c:pt idx="5">
                  <c:v>9.3392857142857135</c:v>
                </c:pt>
                <c:pt idx="6">
                  <c:v>9.3392857142857135</c:v>
                </c:pt>
                <c:pt idx="7">
                  <c:v>9.3392857142857135</c:v>
                </c:pt>
                <c:pt idx="8">
                  <c:v>9.3392857142857135</c:v>
                </c:pt>
                <c:pt idx="9">
                  <c:v>9.3392857142857135</c:v>
                </c:pt>
                <c:pt idx="10">
                  <c:v>9.3392857142857135</c:v>
                </c:pt>
                <c:pt idx="11">
                  <c:v>9.3392857142857135</c:v>
                </c:pt>
                <c:pt idx="12">
                  <c:v>9.3392857142857135</c:v>
                </c:pt>
                <c:pt idx="13">
                  <c:v>9.3392857142857135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96E-4525-8F15-BB2FD8C156B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LCL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Sheet1!$D$2:$D$15</c:f>
              <c:numCache>
                <c:formatCode>_(* #,##0.00_);_(* \(#,##0.00\);_(* "-"??_);_(@_)</c:formatCode>
                <c:ptCount val="14"/>
                <c:pt idx="0">
                  <c:v>-6.6265363668122319</c:v>
                </c:pt>
                <c:pt idx="1">
                  <c:v>-6.6265363668122319</c:v>
                </c:pt>
                <c:pt idx="2">
                  <c:v>-6.6265363668122319</c:v>
                </c:pt>
                <c:pt idx="3">
                  <c:v>-6.6265363668122319</c:v>
                </c:pt>
                <c:pt idx="4">
                  <c:v>-6.6265363668122319</c:v>
                </c:pt>
                <c:pt idx="5">
                  <c:v>-6.6265363668122319</c:v>
                </c:pt>
                <c:pt idx="6">
                  <c:v>-6.6265363668122319</c:v>
                </c:pt>
                <c:pt idx="7">
                  <c:v>-6.6265363668122319</c:v>
                </c:pt>
                <c:pt idx="8">
                  <c:v>-6.6265363668122319</c:v>
                </c:pt>
                <c:pt idx="9">
                  <c:v>-6.6265363668122319</c:v>
                </c:pt>
                <c:pt idx="10">
                  <c:v>-6.6265363668122319</c:v>
                </c:pt>
                <c:pt idx="11">
                  <c:v>-6.6265363668122319</c:v>
                </c:pt>
                <c:pt idx="12">
                  <c:v>-6.6265363668122319</c:v>
                </c:pt>
                <c:pt idx="13">
                  <c:v>-6.6265363668122319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96E-4525-8F15-BB2FD8C156B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UCL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Sheet1!$E$2:$E$15</c:f>
              <c:numCache>
                <c:formatCode>_(* #,##0.00_);_(* \(#,##0.00\);_(* "-"??_);_(@_)</c:formatCode>
                <c:ptCount val="14"/>
                <c:pt idx="0">
                  <c:v>25.305107795383659</c:v>
                </c:pt>
                <c:pt idx="1">
                  <c:v>25.305107795383659</c:v>
                </c:pt>
                <c:pt idx="2">
                  <c:v>25.305107795383659</c:v>
                </c:pt>
                <c:pt idx="3">
                  <c:v>25.305107795383659</c:v>
                </c:pt>
                <c:pt idx="4">
                  <c:v>25.305107795383659</c:v>
                </c:pt>
                <c:pt idx="5">
                  <c:v>25.305107795383659</c:v>
                </c:pt>
                <c:pt idx="6">
                  <c:v>25.305107795383659</c:v>
                </c:pt>
                <c:pt idx="7">
                  <c:v>25.305107795383659</c:v>
                </c:pt>
                <c:pt idx="8">
                  <c:v>25.305107795383659</c:v>
                </c:pt>
                <c:pt idx="9">
                  <c:v>25.305107795383659</c:v>
                </c:pt>
                <c:pt idx="10">
                  <c:v>25.305107795383659</c:v>
                </c:pt>
                <c:pt idx="11">
                  <c:v>25.305107795383659</c:v>
                </c:pt>
                <c:pt idx="12">
                  <c:v>25.305107795383659</c:v>
                </c:pt>
                <c:pt idx="13">
                  <c:v>25.305107795383659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23B-439C-AFC6-617CFB6028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14505600"/>
        <c:axId val="914505056"/>
      </c:lineChart>
      <c:catAx>
        <c:axId val="914505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14505056"/>
        <c:crosses val="autoZero"/>
        <c:auto val="1"/>
        <c:lblAlgn val="ctr"/>
        <c:lblOffset val="100"/>
        <c:noMultiLvlLbl val="0"/>
      </c:catAx>
      <c:valAx>
        <c:axId val="914505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1450560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</c:dTable>
      <c:spPr>
        <a:ln>
          <a:noFill/>
        </a:ln>
        <a:effectLst/>
      </c:spPr>
    </c:plotArea>
    <c:plotVisOnly val="1"/>
    <c:dispBlanksAs val="span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64765284824927"/>
          <c:y val="2.9703802249820343E-2"/>
          <c:w val="0.79521427093454244"/>
          <c:h val="0.6583149228551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อัตราการได้ ATB ใน 1 ชั่วโมง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1.0150824067076901E-2"/>
                  <c:y val="3.784213849656648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54.54</c:v>
                </c:pt>
                <c:pt idx="1">
                  <c:v>75</c:v>
                </c:pt>
                <c:pt idx="2">
                  <c:v>72.22</c:v>
                </c:pt>
                <c:pt idx="3">
                  <c:v>75</c:v>
                </c:pt>
                <c:pt idx="4">
                  <c:v>77.77</c:v>
                </c:pt>
                <c:pt idx="5">
                  <c:v>88.57</c:v>
                </c:pt>
                <c:pt idx="6">
                  <c:v>77.27</c:v>
                </c:pt>
                <c:pt idx="7">
                  <c:v>78.95</c:v>
                </c:pt>
                <c:pt idx="8">
                  <c:v>85.71</c:v>
                </c:pt>
                <c:pt idx="9">
                  <c:v>100</c:v>
                </c:pt>
                <c:pt idx="10">
                  <c:v>95.83</c:v>
                </c:pt>
                <c:pt idx="11">
                  <c:v>96.55</c:v>
                </c:pt>
                <c:pt idx="12">
                  <c:v>100</c:v>
                </c:pt>
                <c:pt idx="13">
                  <c:v>100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96E-4525-8F15-BB2FD8C156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Mean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Sheet1!$C$2:$C$15</c:f>
              <c:numCache>
                <c:formatCode>_(* #,##0.00_);_(* \(#,##0.00\);_(* "-"??_);_(@_)</c:formatCode>
                <c:ptCount val="14"/>
                <c:pt idx="0">
                  <c:v>84.10071428571429</c:v>
                </c:pt>
                <c:pt idx="1">
                  <c:v>84.10071428571429</c:v>
                </c:pt>
                <c:pt idx="2">
                  <c:v>84.10071428571429</c:v>
                </c:pt>
                <c:pt idx="3">
                  <c:v>84.10071428571429</c:v>
                </c:pt>
                <c:pt idx="4">
                  <c:v>84.10071428571429</c:v>
                </c:pt>
                <c:pt idx="5">
                  <c:v>84.10071428571429</c:v>
                </c:pt>
                <c:pt idx="6">
                  <c:v>84.10071428571429</c:v>
                </c:pt>
                <c:pt idx="7">
                  <c:v>84.10071428571429</c:v>
                </c:pt>
                <c:pt idx="8">
                  <c:v>84.10071428571429</c:v>
                </c:pt>
                <c:pt idx="9">
                  <c:v>84.10071428571429</c:v>
                </c:pt>
                <c:pt idx="10">
                  <c:v>84.10071428571429</c:v>
                </c:pt>
                <c:pt idx="11">
                  <c:v>84.10071428571429</c:v>
                </c:pt>
                <c:pt idx="12">
                  <c:v>84.10071428571429</c:v>
                </c:pt>
                <c:pt idx="13">
                  <c:v>84.10071428571429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96E-4525-8F15-BB2FD8C156B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LCL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Sheet1!$D$2:$D$15</c:f>
              <c:numCache>
                <c:formatCode>_(* #,##0.00_);_(* \(#,##0.00\);_(* "-"??_);_(@_)</c:formatCode>
                <c:ptCount val="14"/>
                <c:pt idx="0">
                  <c:v>63.858678702973023</c:v>
                </c:pt>
                <c:pt idx="1">
                  <c:v>63.858678702973023</c:v>
                </c:pt>
                <c:pt idx="2">
                  <c:v>63.858678702973023</c:v>
                </c:pt>
                <c:pt idx="3">
                  <c:v>63.858678702973023</c:v>
                </c:pt>
                <c:pt idx="4">
                  <c:v>63.858678702973023</c:v>
                </c:pt>
                <c:pt idx="5">
                  <c:v>63.858678702973023</c:v>
                </c:pt>
                <c:pt idx="6">
                  <c:v>63.858678702973023</c:v>
                </c:pt>
                <c:pt idx="7">
                  <c:v>63.858678702973023</c:v>
                </c:pt>
                <c:pt idx="8">
                  <c:v>63.858678702973023</c:v>
                </c:pt>
                <c:pt idx="9">
                  <c:v>63.858678702973023</c:v>
                </c:pt>
                <c:pt idx="10">
                  <c:v>63.858678702973023</c:v>
                </c:pt>
                <c:pt idx="11">
                  <c:v>63.858678702973023</c:v>
                </c:pt>
                <c:pt idx="12">
                  <c:v>63.858678702973023</c:v>
                </c:pt>
                <c:pt idx="13">
                  <c:v>63.858678702973023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96E-4525-8F15-BB2FD8C156B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UCL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Sheet1!$E$2:$E$15</c:f>
              <c:numCache>
                <c:formatCode>_(* #,##0.00_);_(* \(#,##0.00\);_(* "-"??_);_(@_)</c:formatCode>
                <c:ptCount val="14"/>
                <c:pt idx="0">
                  <c:v>104.34274986845556</c:v>
                </c:pt>
                <c:pt idx="1">
                  <c:v>104.34274986845556</c:v>
                </c:pt>
                <c:pt idx="2">
                  <c:v>104.34274986845556</c:v>
                </c:pt>
                <c:pt idx="3">
                  <c:v>104.34274986845556</c:v>
                </c:pt>
                <c:pt idx="4">
                  <c:v>104.34274986845556</c:v>
                </c:pt>
                <c:pt idx="5">
                  <c:v>104.34274986845556</c:v>
                </c:pt>
                <c:pt idx="6">
                  <c:v>104.34274986845556</c:v>
                </c:pt>
                <c:pt idx="7">
                  <c:v>104.34274986845556</c:v>
                </c:pt>
                <c:pt idx="8">
                  <c:v>104.34274986845556</c:v>
                </c:pt>
                <c:pt idx="9">
                  <c:v>104.34274986845556</c:v>
                </c:pt>
                <c:pt idx="10">
                  <c:v>104.34274986845556</c:v>
                </c:pt>
                <c:pt idx="11">
                  <c:v>104.34274986845556</c:v>
                </c:pt>
                <c:pt idx="12">
                  <c:v>104.34274986845556</c:v>
                </c:pt>
                <c:pt idx="13">
                  <c:v>104.34274986845556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23B-439C-AFC6-617CFB6028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14504512"/>
        <c:axId val="914509408"/>
      </c:lineChart>
      <c:catAx>
        <c:axId val="914504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14509408"/>
        <c:crosses val="autoZero"/>
        <c:auto val="1"/>
        <c:lblAlgn val="ctr"/>
        <c:lblOffset val="100"/>
        <c:noMultiLvlLbl val="0"/>
      </c:catAx>
      <c:valAx>
        <c:axId val="914509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1450451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</c:dTable>
      <c:spPr>
        <a:ln>
          <a:noFill/>
        </a:ln>
        <a:effectLst/>
      </c:spPr>
    </c:plotArea>
    <c:plotVisOnly val="1"/>
    <c:dispBlanksAs val="span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64765284824927"/>
          <c:y val="2.9703802249820343E-2"/>
          <c:w val="0.79521427093454244"/>
          <c:h val="0.7552300799207963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อัตราการเกิด Septic shock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1.0150824067076901E-2"/>
                  <c:y val="3.784213849656648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4.0188788729353345E-2"/>
                  <c:y val="-1.184344496181155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13.63</c:v>
                </c:pt>
                <c:pt idx="1">
                  <c:v>16.670000000000002</c:v>
                </c:pt>
                <c:pt idx="2">
                  <c:v>22.22</c:v>
                </c:pt>
                <c:pt idx="3">
                  <c:v>18.75</c:v>
                </c:pt>
                <c:pt idx="4">
                  <c:v>13.89</c:v>
                </c:pt>
                <c:pt idx="5">
                  <c:v>5.71</c:v>
                </c:pt>
                <c:pt idx="6">
                  <c:v>4.55</c:v>
                </c:pt>
                <c:pt idx="7">
                  <c:v>15.79</c:v>
                </c:pt>
                <c:pt idx="8">
                  <c:v>3.57</c:v>
                </c:pt>
                <c:pt idx="9">
                  <c:v>14.29</c:v>
                </c:pt>
                <c:pt idx="10">
                  <c:v>20.83</c:v>
                </c:pt>
                <c:pt idx="11">
                  <c:v>13.8</c:v>
                </c:pt>
                <c:pt idx="12">
                  <c:v>6.45</c:v>
                </c:pt>
                <c:pt idx="13">
                  <c:v>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96E-4525-8F15-BB2FD8C156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Mean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Sheet1!$C$2:$C$15</c:f>
              <c:numCache>
                <c:formatCode>_(* #,##0.00_);_(* \(#,##0.00\);_(* "-"??_);_(@_)</c:formatCode>
                <c:ptCount val="14"/>
                <c:pt idx="0">
                  <c:v>13.939285714285713</c:v>
                </c:pt>
                <c:pt idx="1">
                  <c:v>13.939285714285713</c:v>
                </c:pt>
                <c:pt idx="2">
                  <c:v>13.939285714285713</c:v>
                </c:pt>
                <c:pt idx="3">
                  <c:v>13.939285714285713</c:v>
                </c:pt>
                <c:pt idx="4">
                  <c:v>13.939285714285713</c:v>
                </c:pt>
                <c:pt idx="5">
                  <c:v>13.939285714285713</c:v>
                </c:pt>
                <c:pt idx="6">
                  <c:v>13.939285714285713</c:v>
                </c:pt>
                <c:pt idx="7">
                  <c:v>13.939285714285713</c:v>
                </c:pt>
                <c:pt idx="8">
                  <c:v>13.939285714285713</c:v>
                </c:pt>
                <c:pt idx="9">
                  <c:v>13.939285714285713</c:v>
                </c:pt>
                <c:pt idx="10">
                  <c:v>13.939285714285713</c:v>
                </c:pt>
                <c:pt idx="11">
                  <c:v>13.939285714285713</c:v>
                </c:pt>
                <c:pt idx="12">
                  <c:v>13.939285714285713</c:v>
                </c:pt>
                <c:pt idx="13">
                  <c:v>13.939285714285713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96E-4525-8F15-BB2FD8C156B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LCL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Sheet1!$D$2:$D$15</c:f>
              <c:numCache>
                <c:formatCode>_(* #,##0.00_);_(* \(#,##0.00\);_(* "-"??_);_(@_)</c:formatCode>
                <c:ptCount val="14"/>
                <c:pt idx="0">
                  <c:v>0.44115715047084691</c:v>
                </c:pt>
                <c:pt idx="1">
                  <c:v>0.44115715047084691</c:v>
                </c:pt>
                <c:pt idx="2">
                  <c:v>0.44115715047084691</c:v>
                </c:pt>
                <c:pt idx="3">
                  <c:v>0.44115715047084691</c:v>
                </c:pt>
                <c:pt idx="4">
                  <c:v>0.44115715047084691</c:v>
                </c:pt>
                <c:pt idx="5">
                  <c:v>0.44115715047084691</c:v>
                </c:pt>
                <c:pt idx="6">
                  <c:v>0.44115715047084691</c:v>
                </c:pt>
                <c:pt idx="7">
                  <c:v>0.44115715047084691</c:v>
                </c:pt>
                <c:pt idx="8">
                  <c:v>0.44115715047084691</c:v>
                </c:pt>
                <c:pt idx="9">
                  <c:v>0.44115715047084691</c:v>
                </c:pt>
                <c:pt idx="10">
                  <c:v>0.44115715047084691</c:v>
                </c:pt>
                <c:pt idx="11">
                  <c:v>0.44115715047084691</c:v>
                </c:pt>
                <c:pt idx="12">
                  <c:v>0.44115715047084691</c:v>
                </c:pt>
                <c:pt idx="13">
                  <c:v>0.44115715047084691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96E-4525-8F15-BB2FD8C156B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UCL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Sheet1!$E$2:$E$15</c:f>
              <c:numCache>
                <c:formatCode>_(* #,##0.00_);_(* \(#,##0.00\);_(* "-"??_);_(@_)</c:formatCode>
                <c:ptCount val="14"/>
                <c:pt idx="0">
                  <c:v>27.437414278100579</c:v>
                </c:pt>
                <c:pt idx="1">
                  <c:v>27.437414278100579</c:v>
                </c:pt>
                <c:pt idx="2">
                  <c:v>27.437414278100579</c:v>
                </c:pt>
                <c:pt idx="3">
                  <c:v>27.437414278100579</c:v>
                </c:pt>
                <c:pt idx="4">
                  <c:v>27.437414278100579</c:v>
                </c:pt>
                <c:pt idx="5">
                  <c:v>27.437414278100579</c:v>
                </c:pt>
                <c:pt idx="6">
                  <c:v>27.437414278100579</c:v>
                </c:pt>
                <c:pt idx="7">
                  <c:v>27.437414278100579</c:v>
                </c:pt>
                <c:pt idx="8">
                  <c:v>27.437414278100579</c:v>
                </c:pt>
                <c:pt idx="9">
                  <c:v>27.437414278100579</c:v>
                </c:pt>
                <c:pt idx="10">
                  <c:v>27.437414278100579</c:v>
                </c:pt>
                <c:pt idx="11">
                  <c:v>27.437414278100579</c:v>
                </c:pt>
                <c:pt idx="12">
                  <c:v>27.437414278100579</c:v>
                </c:pt>
                <c:pt idx="13">
                  <c:v>27.437414278100579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23B-439C-AFC6-617CFB6028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2910624"/>
        <c:axId val="982906816"/>
      </c:lineChart>
      <c:catAx>
        <c:axId val="982910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82906816"/>
        <c:crosses val="autoZero"/>
        <c:auto val="1"/>
        <c:lblAlgn val="ctr"/>
        <c:lblOffset val="100"/>
        <c:noMultiLvlLbl val="0"/>
      </c:catAx>
      <c:valAx>
        <c:axId val="98290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8291062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</c:dTable>
      <c:spPr>
        <a:ln>
          <a:noFill/>
        </a:ln>
        <a:effectLst/>
      </c:spPr>
    </c:plotArea>
    <c:plotVisOnly val="1"/>
    <c:dispBlanksAs val="span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64765284824927"/>
          <c:y val="2.9703802249820343E-2"/>
          <c:w val="0.79521427093454244"/>
          <c:h val="0.7552300799207963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Unplan dead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1.0150824067076901E-2"/>
                  <c:y val="3.784213849656648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6.25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5.26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96E-4525-8F15-BB2FD8C156B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Mean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Sheet1!$C$2:$C$15</c:f>
              <c:numCache>
                <c:formatCode>_(* #,##0.00_);_(* \(#,##0.00\);_(* "-"??_);_(@_)</c:formatCode>
                <c:ptCount val="14"/>
                <c:pt idx="0">
                  <c:v>0.82214285714285718</c:v>
                </c:pt>
                <c:pt idx="1">
                  <c:v>0.82214285714285718</c:v>
                </c:pt>
                <c:pt idx="2">
                  <c:v>0.82214285714285718</c:v>
                </c:pt>
                <c:pt idx="3">
                  <c:v>0.82214285714285718</c:v>
                </c:pt>
                <c:pt idx="4">
                  <c:v>0.82214285714285718</c:v>
                </c:pt>
                <c:pt idx="5">
                  <c:v>0.82214285714285718</c:v>
                </c:pt>
                <c:pt idx="6">
                  <c:v>0.82214285714285718</c:v>
                </c:pt>
                <c:pt idx="7">
                  <c:v>0.82214285714285718</c:v>
                </c:pt>
                <c:pt idx="8">
                  <c:v>0.82214285714285718</c:v>
                </c:pt>
                <c:pt idx="9">
                  <c:v>0.82214285714285718</c:v>
                </c:pt>
                <c:pt idx="10">
                  <c:v>0.82214285714285718</c:v>
                </c:pt>
                <c:pt idx="11">
                  <c:v>0.82214285714285718</c:v>
                </c:pt>
                <c:pt idx="12">
                  <c:v>0.82214285714285718</c:v>
                </c:pt>
                <c:pt idx="13">
                  <c:v>0.82214285714285718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96E-4525-8F15-BB2FD8C156B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LCL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Sheet1!$D$2:$D$15</c:f>
              <c:numCache>
                <c:formatCode>_(* #,##0.00_);_(* \(#,##0.00\);_(* "-"??_);_(@_)</c:formatCode>
                <c:ptCount val="14"/>
                <c:pt idx="0">
                  <c:v>-3.3755574551814882</c:v>
                </c:pt>
                <c:pt idx="1">
                  <c:v>-3.3755574551814882</c:v>
                </c:pt>
                <c:pt idx="2">
                  <c:v>-3.3755574551814882</c:v>
                </c:pt>
                <c:pt idx="3">
                  <c:v>-3.3755574551814882</c:v>
                </c:pt>
                <c:pt idx="4">
                  <c:v>-3.3755574551814882</c:v>
                </c:pt>
                <c:pt idx="5">
                  <c:v>-3.3755574551814882</c:v>
                </c:pt>
                <c:pt idx="6">
                  <c:v>-3.3755574551814882</c:v>
                </c:pt>
                <c:pt idx="7">
                  <c:v>-3.3755574551814882</c:v>
                </c:pt>
                <c:pt idx="8">
                  <c:v>-3.3755574551814882</c:v>
                </c:pt>
                <c:pt idx="9">
                  <c:v>-3.3755574551814882</c:v>
                </c:pt>
                <c:pt idx="10">
                  <c:v>-3.3755574551814882</c:v>
                </c:pt>
                <c:pt idx="11">
                  <c:v>-3.3755574551814882</c:v>
                </c:pt>
                <c:pt idx="12">
                  <c:v>-3.3755574551814882</c:v>
                </c:pt>
                <c:pt idx="13">
                  <c:v>-3.3755574551814882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96E-4525-8F15-BB2FD8C156B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UCL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Sheet1!$A$2:$A$15</c:f>
              <c:strCache>
                <c:ptCount val="14"/>
                <c:pt idx="0">
                  <c:v>1/59</c:v>
                </c:pt>
                <c:pt idx="1">
                  <c:v>2/59</c:v>
                </c:pt>
                <c:pt idx="2">
                  <c:v>3/59</c:v>
                </c:pt>
                <c:pt idx="3">
                  <c:v>4/59</c:v>
                </c:pt>
                <c:pt idx="4">
                  <c:v>1/60</c:v>
                </c:pt>
                <c:pt idx="5">
                  <c:v>2/60</c:v>
                </c:pt>
                <c:pt idx="6">
                  <c:v>3/60</c:v>
                </c:pt>
                <c:pt idx="7">
                  <c:v>4/60</c:v>
                </c:pt>
                <c:pt idx="8">
                  <c:v>1/61</c:v>
                </c:pt>
                <c:pt idx="9">
                  <c:v>2/61</c:v>
                </c:pt>
                <c:pt idx="10">
                  <c:v>3/61</c:v>
                </c:pt>
                <c:pt idx="11">
                  <c:v>4/61</c:v>
                </c:pt>
                <c:pt idx="12">
                  <c:v>1/62</c:v>
                </c:pt>
                <c:pt idx="13">
                  <c:v>2/62</c:v>
                </c:pt>
              </c:strCache>
            </c:strRef>
          </c:cat>
          <c:val>
            <c:numRef>
              <c:f>Sheet1!$E$2:$E$15</c:f>
              <c:numCache>
                <c:formatCode>_(* #,##0.00_);_(* \(#,##0.00\);_(* "-"??_);_(@_)</c:formatCode>
                <c:ptCount val="14"/>
                <c:pt idx="0">
                  <c:v>5.0198431694672028</c:v>
                </c:pt>
                <c:pt idx="1">
                  <c:v>5.0198431694672028</c:v>
                </c:pt>
                <c:pt idx="2">
                  <c:v>5.0198431694672028</c:v>
                </c:pt>
                <c:pt idx="3">
                  <c:v>5.0198431694672028</c:v>
                </c:pt>
                <c:pt idx="4">
                  <c:v>5.0198431694672028</c:v>
                </c:pt>
                <c:pt idx="5">
                  <c:v>5.0198431694672028</c:v>
                </c:pt>
                <c:pt idx="6">
                  <c:v>5.0198431694672028</c:v>
                </c:pt>
                <c:pt idx="7">
                  <c:v>5.0198431694672028</c:v>
                </c:pt>
                <c:pt idx="8">
                  <c:v>5.0198431694672028</c:v>
                </c:pt>
                <c:pt idx="9">
                  <c:v>5.0198431694672028</c:v>
                </c:pt>
                <c:pt idx="10">
                  <c:v>5.0198431694672028</c:v>
                </c:pt>
                <c:pt idx="11">
                  <c:v>5.0198431694672028</c:v>
                </c:pt>
                <c:pt idx="12">
                  <c:v>5.0198431694672028</c:v>
                </c:pt>
                <c:pt idx="13">
                  <c:v>5.0198431694672028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23B-439C-AFC6-617CFB6028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2908992"/>
        <c:axId val="982908448"/>
      </c:lineChart>
      <c:catAx>
        <c:axId val="98290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82908448"/>
        <c:crosses val="autoZero"/>
        <c:auto val="1"/>
        <c:lblAlgn val="ctr"/>
        <c:lblOffset val="100"/>
        <c:noMultiLvlLbl val="0"/>
      </c:catAx>
      <c:valAx>
        <c:axId val="982908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98290899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</c:dTable>
      <c:spPr>
        <a:ln>
          <a:noFill/>
        </a:ln>
        <a:effectLst/>
      </c:spPr>
    </c:plotArea>
    <c:plotVisOnly val="1"/>
    <c:dispBlanksAs val="span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0.1437</cdr:x>
      <cdr:y>0.57276</cdr:y>
    </cdr:from>
    <cdr:to>
      <cdr:x>0.47571</cdr:x>
      <cdr:y>0.66137</cdr:y>
    </cdr:to>
    <cdr:sp macro="" textlink="">
      <cdr:nvSpPr>
        <cdr:cNvPr id="2" name="สี่เหลี่ยมผืนผ้า 1"/>
        <cdr:cNvSpPr/>
      </cdr:nvSpPr>
      <cdr:spPr>
        <a:xfrm xmlns:a="http://schemas.openxmlformats.org/drawingml/2006/main">
          <a:off x="1277889" y="3258218"/>
          <a:ext cx="2952328" cy="50405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thaiDist"/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กำหนดเกณฑ์การประเมินซ้ำที่ </a:t>
          </a:r>
          <a:r>
            <a:rPr lang="en-US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ER </a:t>
          </a:r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หลัง </a:t>
          </a:r>
          <a:r>
            <a:rPr lang="en-US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load </a:t>
          </a:r>
          <a:endParaRPr lang="en-US" sz="1600" dirty="0" smtClean="0">
            <a:solidFill>
              <a:schemeClr val="tx1"/>
            </a:solidFill>
            <a:latin typeface="Browallia New" pitchFamily="34" charset="-34"/>
            <a:cs typeface="Browallia New" pitchFamily="34" charset="-34"/>
          </a:endParaRPr>
        </a:p>
        <a:p xmlns:a="http://schemas.openxmlformats.org/drawingml/2006/main">
          <a:pPr algn="thaiDist"/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กำกับ</a:t>
          </a:r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ติดตามการใช้</a:t>
          </a:r>
          <a:r>
            <a:rPr lang="en-US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 CPG sepsis</a:t>
          </a:r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อย่างเคร่งครัด</a:t>
          </a:r>
          <a:endParaRPr lang="th-TH" sz="1600" dirty="0" smtClean="0">
            <a:solidFill>
              <a:schemeClr val="tx1"/>
            </a:solidFill>
            <a:latin typeface="Cordia New" pitchFamily="34" charset="-34"/>
            <a:cs typeface="Cordia New" pitchFamily="34" charset="-34"/>
          </a:endParaRPr>
        </a:p>
      </cdr:txBody>
    </cdr:sp>
  </cdr:relSizeAnchor>
  <cdr:relSizeAnchor xmlns:cdr="http://schemas.openxmlformats.org/drawingml/2006/chartDrawing">
    <cdr:from>
      <cdr:x>0.46761</cdr:x>
      <cdr:y>0.19301</cdr:y>
    </cdr:from>
    <cdr:to>
      <cdr:x>0.65386</cdr:x>
      <cdr:y>0.35757</cdr:y>
    </cdr:to>
    <cdr:sp macro="" textlink="">
      <cdr:nvSpPr>
        <cdr:cNvPr id="3" name="สี่เหลี่ยมผืนผ้า 2"/>
        <cdr:cNvSpPr/>
      </cdr:nvSpPr>
      <cdr:spPr>
        <a:xfrm xmlns:a="http://schemas.openxmlformats.org/drawingml/2006/main">
          <a:off x="4158209" y="1097978"/>
          <a:ext cx="1656184" cy="936104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2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defRPr/>
          </a:pP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การ</a:t>
          </a:r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ประเมินไม่ครอบคลุม </a:t>
          </a:r>
        </a:p>
        <a:p xmlns:a="http://schemas.openxmlformats.org/drawingml/2006/main">
          <a:pPr>
            <a:defRPr/>
          </a:pP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ประเมิน</a:t>
          </a:r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ซ้ำไม่</a:t>
          </a: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เหมาะสม</a:t>
          </a:r>
        </a:p>
        <a:p xmlns:a="http://schemas.openxmlformats.org/drawingml/2006/main">
          <a:pPr>
            <a:defRPr/>
          </a:pP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ไม่</a:t>
          </a:r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ปฏิบัติตาม</a:t>
          </a: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เกณฑ์ </a:t>
          </a:r>
          <a:r>
            <a:rPr lang="en-US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refer</a:t>
          </a:r>
          <a:endParaRPr lang="th-TH" sz="1600" dirty="0" smtClean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0.67815</cdr:x>
      <cdr:y>0.02846</cdr:y>
    </cdr:from>
    <cdr:to>
      <cdr:x>0.96156</cdr:x>
      <cdr:y>0.14402</cdr:y>
    </cdr:to>
    <cdr:sp macro="" textlink="">
      <cdr:nvSpPr>
        <cdr:cNvPr id="4" name="สี่เหลี่ยมผืนผ้า 3"/>
        <cdr:cNvSpPr/>
      </cdr:nvSpPr>
      <cdr:spPr>
        <a:xfrm xmlns:a="http://schemas.openxmlformats.org/drawingml/2006/main">
          <a:off x="6030417" y="161874"/>
          <a:ext cx="2520280" cy="657376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defRPr/>
          </a:pPr>
          <a:r>
            <a:rPr lang="en-US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Delay </a:t>
          </a:r>
          <a:r>
            <a:rPr lang="en-US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investigation</a:t>
          </a: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   </a:t>
          </a:r>
        </a:p>
        <a:p xmlns:a="http://schemas.openxmlformats.org/drawingml/2006/main">
          <a:pPr>
            <a:defRPr/>
          </a:pP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มีไข้ แต่ </a:t>
          </a:r>
          <a:r>
            <a:rPr lang="en-US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SOS &lt; 4 </a:t>
          </a: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ไม่ได้รายงานแพทย์</a:t>
          </a:r>
        </a:p>
      </cdr:txBody>
    </cdr:sp>
  </cdr:relSizeAnchor>
  <cdr:relSizeAnchor xmlns:cdr="http://schemas.openxmlformats.org/drawingml/2006/chartDrawing">
    <cdr:from>
      <cdr:x>0.58702</cdr:x>
      <cdr:y>0.69934</cdr:y>
    </cdr:from>
    <cdr:to>
      <cdr:x>1</cdr:x>
      <cdr:y>0.78795</cdr:y>
    </cdr:to>
    <cdr:sp macro="" textlink="">
      <cdr:nvSpPr>
        <cdr:cNvPr id="5" name="สี่เหลี่ยมผืนผ้า 4"/>
        <cdr:cNvSpPr/>
      </cdr:nvSpPr>
      <cdr:spPr>
        <a:xfrm xmlns:a="http://schemas.openxmlformats.org/drawingml/2006/main">
          <a:off x="5220072" y="3978298"/>
          <a:ext cx="3672408" cy="50405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thaiDist"/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กำกับ</a:t>
          </a:r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ติดตามแนว</a:t>
          </a: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ทางการตรวจ </a:t>
          </a:r>
          <a:r>
            <a:rPr lang="en-US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investigation </a:t>
          </a: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ตามเกณฑ์</a:t>
          </a:r>
        </a:p>
        <a:p xmlns:a="http://schemas.openxmlformats.org/drawingml/2006/main">
          <a:pPr algn="thaiDist"/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กำหนดการ</a:t>
          </a:r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รายงาน</a:t>
          </a:r>
          <a:r>
            <a:rPr lang="th-TH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แพทย์ ใน</a:t>
          </a:r>
          <a:r>
            <a:rPr lang="th-TH" sz="1600" dirty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ผู้ป่วยที่มีไข้ครั้งแรก หลัง </a:t>
          </a:r>
          <a:r>
            <a:rPr lang="en-US" sz="1600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rPr>
            <a:t>admit</a:t>
          </a:r>
          <a:endParaRPr lang="en-US" sz="1600" dirty="0">
            <a:solidFill>
              <a:schemeClr val="tx1"/>
            </a:solidFill>
            <a:latin typeface="Browallia New" pitchFamily="34" charset="-34"/>
            <a:cs typeface="Browallia New" pitchFamily="34" charset="-34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9C2B9D-6A61-409B-AF65-0A2002C2FC99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EA0F07-B0F7-4AD8-8862-05E2B127E7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2302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A0F07-B0F7-4AD8-8862-05E2B127E753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097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EA0F07-B0F7-4AD8-8862-05E2B127E753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5861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8D3EB-2C9E-4785-BE57-61A3BDA55FA7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6611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6931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6081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3796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54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165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156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7108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35461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8014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661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88666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CA9B-E0A9-4F78-A865-8E0AB4DCE81A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72255-0389-411D-8FA8-CB3DF59BF96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850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1190625" y="1928813"/>
            <a:ext cx="7038975" cy="2160587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sz="4000" b="1" dirty="0" smtClean="0">
                <a:solidFill>
                  <a:srgbClr val="000099"/>
                </a:solidFill>
                <a:latin typeface="BrowalliaUPC" pitchFamily="34" charset="-34"/>
                <a:cs typeface="BrowalliaUPC" pitchFamily="34" charset="-34"/>
              </a:rPr>
              <a:t>Clinical Tracer</a:t>
            </a:r>
            <a:br>
              <a:rPr lang="en-US" sz="4000" b="1" dirty="0" smtClean="0">
                <a:solidFill>
                  <a:srgbClr val="000099"/>
                </a:solidFill>
                <a:latin typeface="BrowalliaUPC" pitchFamily="34" charset="-34"/>
                <a:cs typeface="BrowalliaUPC" pitchFamily="34" charset="-34"/>
              </a:rPr>
            </a:br>
            <a:r>
              <a:rPr lang="en-US" sz="4000" b="1" dirty="0" smtClean="0">
                <a:solidFill>
                  <a:srgbClr val="000099"/>
                </a:solidFill>
                <a:latin typeface="BrowalliaUPC" pitchFamily="34" charset="-34"/>
                <a:cs typeface="BrowalliaUPC" pitchFamily="34" charset="-34"/>
              </a:rPr>
              <a:t>Sepsis</a:t>
            </a:r>
            <a:br>
              <a:rPr lang="en-US" sz="4000" b="1" dirty="0" smtClean="0">
                <a:solidFill>
                  <a:srgbClr val="000099"/>
                </a:solidFill>
                <a:latin typeface="BrowalliaUPC" pitchFamily="34" charset="-34"/>
                <a:cs typeface="BrowalliaUPC" pitchFamily="34" charset="-34"/>
              </a:rPr>
            </a:br>
            <a:endParaRPr lang="en-US" sz="4000" b="1" dirty="0" smtClean="0">
              <a:solidFill>
                <a:srgbClr val="000099"/>
              </a:solidFill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5797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16632"/>
            <a:ext cx="9143999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th-TH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ผลลัพธ์และการพัฒนาที่ผ่านมา (</a:t>
            </a:r>
            <a:r>
              <a:rPr lang="en-US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Performance &amp; Interventions)</a:t>
            </a:r>
          </a:p>
        </p:txBody>
      </p:sp>
      <p:sp>
        <p:nvSpPr>
          <p:cNvPr id="5" name="กล่องข้อความ 2"/>
          <p:cNvSpPr txBox="1"/>
          <p:nvPr/>
        </p:nvSpPr>
        <p:spPr>
          <a:xfrm>
            <a:off x="251520" y="620688"/>
            <a:ext cx="8640960" cy="441352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th-TH" sz="2400" dirty="0" smtClean="0">
                <a:latin typeface="Browallia New" pitchFamily="34" charset="-34"/>
                <a:cs typeface="+mj-cs"/>
              </a:rPr>
              <a:t>วิเคราะห์ </a:t>
            </a:r>
            <a:r>
              <a:rPr lang="th-TH" sz="2400" dirty="0" smtClean="0">
                <a:latin typeface="Angsana New" pitchFamily="18" charset="-34"/>
                <a:cs typeface="+mj-cs"/>
              </a:rPr>
              <a:t>อัตราการเกิด </a:t>
            </a:r>
            <a:r>
              <a:rPr lang="en-US" sz="2400" dirty="0" smtClean="0">
                <a:latin typeface="Angsana New" pitchFamily="18" charset="-34"/>
                <a:cs typeface="+mj-cs"/>
              </a:rPr>
              <a:t>Septic shock  </a:t>
            </a:r>
            <a:r>
              <a:rPr lang="en-US" sz="2400" dirty="0" smtClean="0">
                <a:latin typeface="Browallia New" pitchFamily="34" charset="-34"/>
                <a:cs typeface="+mj-cs"/>
              </a:rPr>
              <a:t>control </a:t>
            </a:r>
            <a:r>
              <a:rPr lang="en-US" sz="2400" dirty="0">
                <a:latin typeface="Browallia New" pitchFamily="34" charset="-34"/>
                <a:cs typeface="+mj-cs"/>
              </a:rPr>
              <a:t>chart ± </a:t>
            </a:r>
            <a:r>
              <a:rPr lang="en-US" sz="2400" dirty="0" smtClean="0">
                <a:latin typeface="Browallia New" pitchFamily="34" charset="-34"/>
                <a:cs typeface="+mj-cs"/>
              </a:rPr>
              <a:t>2 </a:t>
            </a:r>
            <a:r>
              <a:rPr lang="en-US" sz="2400" dirty="0">
                <a:latin typeface="Browallia New" pitchFamily="34" charset="-34"/>
                <a:cs typeface="+mj-cs"/>
              </a:rPr>
              <a:t>SD</a:t>
            </a:r>
            <a:endParaRPr lang="th-TH" sz="2400" dirty="0">
              <a:latin typeface="Browallia New" pitchFamily="34" charset="-34"/>
              <a:cs typeface="+mj-cs"/>
            </a:endParaRPr>
          </a:p>
        </p:txBody>
      </p:sp>
      <p:graphicFrame>
        <p:nvGraphicFramePr>
          <p:cNvPr id="9" name="แผนภูมิ 8">
            <a:extLst>
              <a:ext uri="{FF2B5EF4-FFF2-40B4-BE49-F238E27FC236}">
                <a16:creationId xmlns="" xmlns:a16="http://schemas.microsoft.com/office/drawing/2014/main" id="{FBDBB9C3-D7DD-448B-BB4F-A340A8F31C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864123"/>
              </p:ext>
            </p:extLst>
          </p:nvPr>
        </p:nvGraphicFramePr>
        <p:xfrm>
          <a:off x="125759" y="1034878"/>
          <a:ext cx="889248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9396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11091" y="274638"/>
            <a:ext cx="6726162" cy="796908"/>
          </a:xfrm>
        </p:spPr>
        <p:txBody>
          <a:bodyPr>
            <a:normAutofit/>
          </a:bodyPr>
          <a:lstStyle/>
          <a:p>
            <a:r>
              <a:rPr lang="th-TH" sz="2400" b="1" dirty="0">
                <a:latin typeface="Browallia New" pitchFamily="34" charset="-34"/>
                <a:cs typeface="Browallia New" pitchFamily="34" charset="-34"/>
              </a:rPr>
              <a:t>ผลลัพธ์และการพัฒนาที่ผ่านมา(</a:t>
            </a:r>
            <a:r>
              <a:rPr lang="en-US" sz="2400" b="1" dirty="0">
                <a:latin typeface="Browallia New" pitchFamily="34" charset="-34"/>
                <a:cs typeface="Browallia New" pitchFamily="34" charset="-34"/>
              </a:rPr>
              <a:t>Performance &amp; Interventions</a:t>
            </a:r>
            <a:r>
              <a:rPr lang="th-TH" sz="2400" b="1" dirty="0">
                <a:latin typeface="Browallia New" pitchFamily="34" charset="-34"/>
                <a:cs typeface="Browallia New" pitchFamily="34" charset="-34"/>
              </a:rPr>
              <a:t>)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3548" y="1124744"/>
            <a:ext cx="8229600" cy="2592288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วิเคราะห์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Sepsis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เกิด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Septic shock 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สาเหตุ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การเกิด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Septic shock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ใน</a:t>
            </a:r>
            <a:r>
              <a:rPr lang="th-TH" sz="2000" dirty="0" err="1">
                <a:latin typeface="Browallia New" pitchFamily="34" charset="-34"/>
                <a:cs typeface="Browallia New" pitchFamily="34" charset="-34"/>
              </a:rPr>
              <a:t>ไตรมาส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2/61 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พบว่าเกิดจาก การประเมินไม่ครอบคลุม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,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ประเมินซ้ำไม่เหมาะสมผู้ป่วยไม่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stable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ที่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ER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ส่ง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admit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,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ไม่ปฏิบัติตามเกณฑ์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Refer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On Dopamine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แล้วไม่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refer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ตามเกณฑ์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Admit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แล้วไป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Refer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ที่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IPD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ภายหลัง ปรับปรุงโดยกำหนดเกณฑ์การประเมินซ้ำที่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ER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หลัง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load IVF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ประเมิน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V/S q 15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นาที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4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ครั้ง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stable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จึง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admit   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กำกับติดตามการใช้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 CPG sepsis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อย่างเคร่งครัด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   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ใน</a:t>
            </a:r>
            <a:r>
              <a:rPr lang="th-TH" sz="2000" dirty="0" err="1">
                <a:latin typeface="Browallia New" pitchFamily="34" charset="-34"/>
                <a:cs typeface="Browallia New" pitchFamily="34" charset="-34"/>
              </a:rPr>
              <a:t>ไตรมาส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2 ปีงบประมาณ 2562 พบ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ไม่ปฏิบัติตามเกณฑ์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Delay investigation  U/D DM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กลุ่มเสี่ยง รอตรวจ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CBC , UA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เช้า   ไข้ 38.5 แรกรับ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IPD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ไม่ได้รายงานแพทย์ จึงไม่มี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management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เพิ่ม   ปรับปรุงโดยกำกับติดตามแนวทางการประเมินและ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investigation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ผู้ป่วยตามเกณฑ์ที่กำหนด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    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กำหนดการรายงานแพทย์    ในผู้ป่วยที่มีไข้ครั้งแรก หลัง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admit</a:t>
            </a:r>
          </a:p>
          <a:p>
            <a:pPr marL="0" indent="0">
              <a:buNone/>
            </a:pPr>
            <a:endParaRPr lang="en-US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23528" y="4030032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Browallia New" pitchFamily="34" charset="-34"/>
                <a:cs typeface="Browallia New" pitchFamily="34" charset="-34"/>
              </a:rPr>
              <a:t>แผนพัฒนาต่อเนื่อง</a:t>
            </a:r>
          </a:p>
          <a:p>
            <a:pPr marL="285750" indent="-285750">
              <a:buFontTx/>
              <a:buChar char="-"/>
            </a:pP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ติดตามการใช้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SOS monitor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เพื่อ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 Early detect sepsis  </a:t>
            </a:r>
            <a:endParaRPr lang="th-TH" sz="2000" dirty="0">
              <a:latin typeface="Browallia New" pitchFamily="34" charset="-34"/>
              <a:cs typeface="Browallia New" pitchFamily="34" charset="-34"/>
            </a:endParaRPr>
          </a:p>
          <a:p>
            <a:pPr marL="285750" indent="-285750">
              <a:buFontTx/>
              <a:buChar char="-"/>
            </a:pP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ติดตามการใช้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CPG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ในการดูแลรักษาตั้งแต่ที่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ER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เพื่อเป็นมาตรฐานเดียวกัน โดยเพิ่มการเก็บตัวชี้วัดที่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monitor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การใช้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CPG 2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ข้อ คือ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1.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อัตราการเจาะ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H/C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ก่อนให้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ATB ≥ 90</a:t>
            </a:r>
          </a:p>
          <a:p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              2.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อัตราการได้รับ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IVF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2000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ml./1 hr. ≥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90</a:t>
            </a:r>
            <a:endParaRPr lang="en-US" sz="20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1825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16632"/>
            <a:ext cx="9143999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th-TH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ผลลัพธ์และการพัฒนาที่ผ่านมา (</a:t>
            </a:r>
            <a:r>
              <a:rPr lang="en-US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Performance &amp; Interventions)</a:t>
            </a:r>
          </a:p>
        </p:txBody>
      </p:sp>
      <p:sp>
        <p:nvSpPr>
          <p:cNvPr id="5" name="กล่องข้อความ 2"/>
          <p:cNvSpPr txBox="1"/>
          <p:nvPr/>
        </p:nvSpPr>
        <p:spPr>
          <a:xfrm>
            <a:off x="251520" y="620688"/>
            <a:ext cx="8640960" cy="441352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th-TH" sz="2400" dirty="0" smtClean="0">
                <a:latin typeface="Browallia New" pitchFamily="34" charset="-34"/>
                <a:cs typeface="+mj-cs"/>
              </a:rPr>
              <a:t>วิเคราะห์ </a:t>
            </a:r>
            <a:r>
              <a:rPr lang="th-TH" sz="2400" dirty="0" smtClean="0">
                <a:latin typeface="Angsana New" pitchFamily="18" charset="-34"/>
                <a:cs typeface="+mj-cs"/>
              </a:rPr>
              <a:t>อัตราการเกิด </a:t>
            </a:r>
            <a:r>
              <a:rPr lang="en-US" sz="2400" dirty="0" err="1" smtClean="0">
                <a:latin typeface="Angsana New" pitchFamily="18" charset="-34"/>
                <a:cs typeface="+mj-cs"/>
              </a:rPr>
              <a:t>Unplaned</a:t>
            </a:r>
            <a:r>
              <a:rPr lang="en-US" sz="2400" dirty="0" smtClean="0">
                <a:latin typeface="Angsana New" pitchFamily="18" charset="-34"/>
                <a:cs typeface="+mj-cs"/>
              </a:rPr>
              <a:t> Dead Sepsis : </a:t>
            </a:r>
            <a:r>
              <a:rPr lang="en-US" sz="2400" dirty="0" smtClean="0">
                <a:latin typeface="Browallia New" pitchFamily="34" charset="-34"/>
                <a:cs typeface="+mj-cs"/>
              </a:rPr>
              <a:t>control </a:t>
            </a:r>
            <a:r>
              <a:rPr lang="en-US" sz="2400" dirty="0">
                <a:latin typeface="Browallia New" pitchFamily="34" charset="-34"/>
                <a:cs typeface="+mj-cs"/>
              </a:rPr>
              <a:t>chart ± </a:t>
            </a:r>
            <a:r>
              <a:rPr lang="en-US" sz="2400" dirty="0" smtClean="0">
                <a:latin typeface="Browallia New" pitchFamily="34" charset="-34"/>
                <a:cs typeface="+mj-cs"/>
              </a:rPr>
              <a:t>2 </a:t>
            </a:r>
            <a:r>
              <a:rPr lang="en-US" sz="2400" dirty="0">
                <a:latin typeface="Browallia New" pitchFamily="34" charset="-34"/>
                <a:cs typeface="+mj-cs"/>
              </a:rPr>
              <a:t>SD</a:t>
            </a:r>
            <a:endParaRPr lang="th-TH" sz="2400" dirty="0">
              <a:latin typeface="Browallia New" pitchFamily="34" charset="-34"/>
              <a:cs typeface="+mj-cs"/>
            </a:endParaRPr>
          </a:p>
        </p:txBody>
      </p:sp>
      <p:graphicFrame>
        <p:nvGraphicFramePr>
          <p:cNvPr id="9" name="แผนภูมิ 8">
            <a:extLst>
              <a:ext uri="{FF2B5EF4-FFF2-40B4-BE49-F238E27FC236}">
                <a16:creationId xmlns="" xmlns:a16="http://schemas.microsoft.com/office/drawing/2014/main" id="{FBDBB9C3-D7DD-448B-BB4F-A340A8F31C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4669724"/>
              </p:ext>
            </p:extLst>
          </p:nvPr>
        </p:nvGraphicFramePr>
        <p:xfrm>
          <a:off x="125759" y="1062040"/>
          <a:ext cx="8892480" cy="2510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7504" y="3645024"/>
            <a:ext cx="8784976" cy="1800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ทบทวน </a:t>
            </a:r>
            <a:r>
              <a:rPr lang="en-US" sz="1800" dirty="0" err="1" smtClean="0">
                <a:latin typeface="Browallia New" pitchFamily="34" charset="-34"/>
                <a:cs typeface="Browallia New" pitchFamily="34" charset="-34"/>
              </a:rPr>
              <a:t>Unplan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 dead Sepsis</a:t>
            </a:r>
            <a:endParaRPr lang="en-US" sz="1800" dirty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None/>
            </a:pP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1800" dirty="0" err="1" smtClean="0">
                <a:latin typeface="Browallia New" pitchFamily="34" charset="-34"/>
                <a:cs typeface="Browallia New" pitchFamily="34" charset="-34"/>
              </a:rPr>
              <a:t>ไตร</a:t>
            </a:r>
            <a:r>
              <a:rPr lang="th-TH" sz="1800" dirty="0" err="1">
                <a:latin typeface="Browallia New" pitchFamily="34" charset="-34"/>
                <a:cs typeface="Browallia New" pitchFamily="34" charset="-34"/>
              </a:rPr>
              <a:t>มาส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4/59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จำนวน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1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ราย สูงอายุ มี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โรคประจำตัว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DM, HT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สาเหตุจาก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detect Sepsis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ไม่ได้จึง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delay ATB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อาการทรุดลง เสียชีวิต </a:t>
            </a:r>
            <a:r>
              <a:rPr lang="th-TH" sz="1800" u="sng" dirty="0" smtClean="0">
                <a:latin typeface="Browallia New" pitchFamily="34" charset="-34"/>
                <a:cs typeface="Browallia New" pitchFamily="34" charset="-34"/>
              </a:rPr>
              <a:t>การปรับเปลี่ยน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ใช้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เกณฑ์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SIRS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ในการคัดกรอง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ร่วมกับ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SOS score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ในการประเมินต่อเนื่องเพื่อ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detect sepsis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ได้เร็วขึ้น ตั้งแต่จุด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Triage </a:t>
            </a:r>
            <a:endParaRPr lang="th-TH" sz="1800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buNone/>
            </a:pP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 	</a:t>
            </a:r>
            <a:r>
              <a:rPr lang="th-TH" sz="1800" dirty="0" err="1" smtClean="0">
                <a:latin typeface="Browallia New" pitchFamily="34" charset="-34"/>
                <a:cs typeface="Browallia New" pitchFamily="34" charset="-34"/>
              </a:rPr>
              <a:t>ไตร</a:t>
            </a:r>
            <a:r>
              <a:rPr lang="th-TH" sz="1800" dirty="0" err="1">
                <a:latin typeface="Browallia New" pitchFamily="34" charset="-34"/>
                <a:cs typeface="Browallia New" pitchFamily="34" charset="-34"/>
              </a:rPr>
              <a:t>มาส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4/60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จำนวน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1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ราย สูงอายุ มี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โรคประจำตัว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COPD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เสียชีวิตภายใน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48 ชม.หลัง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refer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เนื่องจาก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detect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sepsis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ไม่ได้จากไม่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มี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sign SIRS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ตรวจ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CBC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พบ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WBC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สูงเพียงอย่างเดียว จึง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delay ATB </a:t>
            </a:r>
            <a:r>
              <a:rPr lang="th-TH" sz="1800" u="sng" dirty="0">
                <a:latin typeface="Browallia New" pitchFamily="34" charset="-34"/>
                <a:cs typeface="Browallia New" pitchFamily="34" charset="-34"/>
              </a:rPr>
              <a:t>การปรับเปลี่ยน </a:t>
            </a:r>
            <a:r>
              <a:rPr lang="en-US" sz="1800" u="sng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กำหนดการให้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ATB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กรณีไม่มี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sign SIRS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และ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SOS score &lt; 4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ให้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ATB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เมื่อ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WBC &gt;15,000  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ผลลัพธ์ ไม่พบ </a:t>
            </a:r>
            <a:r>
              <a:rPr lang="en-US" sz="1800" dirty="0" err="1">
                <a:latin typeface="Browallia New" pitchFamily="34" charset="-34"/>
                <a:cs typeface="Browallia New" pitchFamily="34" charset="-34"/>
              </a:rPr>
              <a:t>U</a:t>
            </a:r>
            <a:r>
              <a:rPr lang="en-US" sz="1800" dirty="0" err="1" smtClean="0">
                <a:latin typeface="Browallia New" pitchFamily="34" charset="-34"/>
                <a:cs typeface="Browallia New" pitchFamily="34" charset="-34"/>
              </a:rPr>
              <a:t>nplan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 dead Sepsis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 ในปี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61 </a:t>
            </a:r>
            <a:r>
              <a:rPr lang="th-TH" sz="1800" dirty="0" smtClean="0">
                <a:latin typeface="Browallia New" pitchFamily="34" charset="-34"/>
                <a:cs typeface="Browallia New" pitchFamily="34" charset="-34"/>
              </a:rPr>
              <a:t>และ </a:t>
            </a:r>
            <a:r>
              <a:rPr lang="en-US" sz="1800" dirty="0" smtClean="0">
                <a:latin typeface="Browallia New" pitchFamily="34" charset="-34"/>
                <a:cs typeface="Browallia New" pitchFamily="34" charset="-34"/>
              </a:rPr>
              <a:t>62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75805" y="5805264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แผนพัฒนาต่อเนื่อง</a:t>
            </a:r>
          </a:p>
          <a:p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1.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ติดตามการใช้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SIRS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และ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SOS monitor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เพื่อ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 Early detect sepsis  </a:t>
            </a:r>
          </a:p>
          <a:p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2.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ติดตามการใช้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CPG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ในการดูแลรักษาตั้งแต่ที่ </a:t>
            </a:r>
            <a:r>
              <a:rPr lang="en-US" sz="1800" dirty="0">
                <a:latin typeface="Browallia New" pitchFamily="34" charset="-34"/>
                <a:cs typeface="Browallia New" pitchFamily="34" charset="-34"/>
              </a:rPr>
              <a:t>ER </a:t>
            </a:r>
            <a:r>
              <a:rPr lang="th-TH" sz="1800" dirty="0">
                <a:latin typeface="Browallia New" pitchFamily="34" charset="-34"/>
                <a:cs typeface="Browallia New" pitchFamily="34" charset="-34"/>
              </a:rPr>
              <a:t>เพื่อเป็นมาตรฐานเดียวกัน</a:t>
            </a:r>
            <a:endParaRPr lang="th-TH" sz="1800" b="1" dirty="0" smtClean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4215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สี่เหลี่ยมผืนผ้า 45"/>
          <p:cNvSpPr/>
          <p:nvPr/>
        </p:nvSpPr>
        <p:spPr>
          <a:xfrm>
            <a:off x="54447" y="3929505"/>
            <a:ext cx="1556594" cy="60770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Indicator</a:t>
            </a:r>
          </a:p>
          <a:p>
            <a:r>
              <a:rPr lang="en-US" sz="1600" dirty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-</a:t>
            </a:r>
            <a:r>
              <a:rPr lang="th-TH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อัตรา </a:t>
            </a:r>
            <a:r>
              <a:rPr lang="en-US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unplanned dead</a:t>
            </a:r>
          </a:p>
          <a:p>
            <a:r>
              <a:rPr lang="en-US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-</a:t>
            </a:r>
            <a:r>
              <a:rPr lang="th-TH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อัตรา </a:t>
            </a:r>
            <a:r>
              <a:rPr lang="en-US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Septic shock</a:t>
            </a:r>
            <a:endParaRPr lang="en-US" sz="1600" dirty="0">
              <a:solidFill>
                <a:srgbClr val="FF0000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8620" y="269728"/>
            <a:ext cx="8680903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wrap="none" lIns="68580" tIns="34290" rIns="68580" bIns="34290" anchor="ctr">
            <a:spAutoFit/>
          </a:bodyPr>
          <a:lstStyle/>
          <a:p>
            <a:pPr algn="ctr">
              <a:defRPr/>
            </a:pPr>
            <a:r>
              <a:rPr lang="th-TH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ea typeface="Calibri" panose="020F0502020204030204" pitchFamily="34" charset="0"/>
                <a:cs typeface="BrowalliaUPC" pitchFamily="34" charset="-34"/>
              </a:rPr>
              <a:t>เป้าหมาย ปัจจัยขับเคลื่อน ตัวชี้วัด (</a:t>
            </a:r>
            <a:r>
              <a:rPr lang="en-US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ea typeface="Calibri" panose="020F0502020204030204" pitchFamily="34" charset="0"/>
                <a:cs typeface="BrowalliaUPC" pitchFamily="34" charset="-34"/>
              </a:rPr>
              <a:t>Purpose, Driver Diagram, &amp; Indicator</a:t>
            </a:r>
            <a:r>
              <a:rPr lang="th-TH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itchFamily="34" charset="-34"/>
                <a:ea typeface="Calibri" panose="020F0502020204030204" pitchFamily="34" charset="0"/>
                <a:cs typeface="BrowalliaUPC" pitchFamily="34" charset="-34"/>
              </a:rPr>
              <a:t>)</a:t>
            </a:r>
            <a:endParaRPr lang="en-US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UPC" pitchFamily="34" charset="-34"/>
              <a:ea typeface="Calibri" panose="020F0502020204030204" pitchFamily="34" charset="0"/>
              <a:cs typeface="BrowalliaUPC" pitchFamily="34" charset="-34"/>
            </a:endParaRPr>
          </a:p>
        </p:txBody>
      </p:sp>
      <p:sp>
        <p:nvSpPr>
          <p:cNvPr id="43013" name="TextBox 2"/>
          <p:cNvSpPr txBox="1">
            <a:spLocks noChangeArrowheads="1"/>
          </p:cNvSpPr>
          <p:nvPr/>
        </p:nvSpPr>
        <p:spPr bwMode="auto">
          <a:xfrm>
            <a:off x="188762" y="3185370"/>
            <a:ext cx="1106424" cy="7386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b="1" dirty="0">
                <a:latin typeface="BrowalliaUPC" panose="020B0604020202020204" pitchFamily="34" charset="-34"/>
                <a:cs typeface="BrowalliaUPC" panose="020B0604020202020204" pitchFamily="34" charset="-34"/>
              </a:rPr>
              <a:t>เป้าหมาย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ลดการเกิด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septic shock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14" name="TextBox 6"/>
          <p:cNvSpPr txBox="1">
            <a:spLocks noChangeArrowheads="1"/>
          </p:cNvSpPr>
          <p:nvPr/>
        </p:nvSpPr>
        <p:spPr bwMode="auto">
          <a:xfrm>
            <a:off x="3462146" y="1300352"/>
            <a:ext cx="1837060" cy="5232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ผู้ป่วยและผู้ดูแลไม่รู้ข้อมูลในการเฝ้าระวังภาวะ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sepsis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15" name="TextBox 9"/>
          <p:cNvSpPr txBox="1">
            <a:spLocks noChangeArrowheads="1"/>
          </p:cNvSpPr>
          <p:nvPr/>
        </p:nvSpPr>
        <p:spPr bwMode="auto">
          <a:xfrm>
            <a:off x="3544997" y="3553842"/>
            <a:ext cx="1807326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การประเมินซ้ำไม่เหมาะสม</a:t>
            </a:r>
            <a:endParaRPr lang="en-US" altLang="th-TH" sz="1400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16" name="TextBox 12"/>
          <p:cNvSpPr txBox="1">
            <a:spLocks noChangeArrowheads="1"/>
          </p:cNvSpPr>
          <p:nvPr/>
        </p:nvSpPr>
        <p:spPr bwMode="auto">
          <a:xfrm>
            <a:off x="1794100" y="1408074"/>
            <a:ext cx="1195388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เข้าถึงช้า  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17" name="TextBox 13"/>
          <p:cNvSpPr txBox="1">
            <a:spLocks noChangeArrowheads="1"/>
          </p:cNvSpPr>
          <p:nvPr/>
        </p:nvSpPr>
        <p:spPr bwMode="auto">
          <a:xfrm>
            <a:off x="3510401" y="2381353"/>
            <a:ext cx="1841922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th-TH" altLang="th-TH" sz="1400" dirty="0">
                <a:latin typeface="BrowalliaUPC" panose="020B0604020202020204" pitchFamily="34" charset="-34"/>
                <a:cs typeface="BrowalliaUPC" panose="020B0604020202020204" pitchFamily="34" charset="-34"/>
              </a:rPr>
              <a:t>เจ้า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หน้าที่ขาดสมรรถนะ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18" name="TextBox 14"/>
          <p:cNvSpPr txBox="1">
            <a:spLocks noChangeArrowheads="1"/>
          </p:cNvSpPr>
          <p:nvPr/>
        </p:nvSpPr>
        <p:spPr bwMode="auto">
          <a:xfrm>
            <a:off x="3491879" y="2910971"/>
            <a:ext cx="1807327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Triage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ไม่เหมาะสม 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1107" y="937197"/>
            <a:ext cx="72327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BrowalliaUPC" pitchFamily="34" charset="-34"/>
                <a:ea typeface="Tahoma" panose="020B0604030504040204" pitchFamily="34" charset="0"/>
                <a:cs typeface="BrowalliaUPC" pitchFamily="34" charset="-34"/>
              </a:rPr>
              <a:t>Purpose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07704" y="855665"/>
            <a:ext cx="118814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BrowalliaUPC" pitchFamily="34" charset="-34"/>
                <a:ea typeface="Tahoma" panose="020B0604030504040204" pitchFamily="34" charset="0"/>
                <a:cs typeface="BrowalliaUPC" pitchFamily="34" charset="-34"/>
              </a:rPr>
              <a:t>Primary Drivers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700358" y="850900"/>
            <a:ext cx="137569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BrowalliaUPC" pitchFamily="34" charset="-34"/>
                <a:ea typeface="Tahoma" panose="020B0604030504040204" pitchFamily="34" charset="0"/>
                <a:cs typeface="BrowalliaUPC" pitchFamily="34" charset="-34"/>
              </a:rPr>
              <a:t>Secondary Drivers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997179" y="850900"/>
            <a:ext cx="186461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BrowalliaUPC" pitchFamily="34" charset="-34"/>
                <a:ea typeface="Tahoma" panose="020B0604030504040204" pitchFamily="34" charset="0"/>
                <a:cs typeface="BrowalliaUPC" pitchFamily="34" charset="-34"/>
              </a:rPr>
              <a:t>Interventions/Change Idea</a:t>
            </a:r>
          </a:p>
        </p:txBody>
      </p:sp>
      <p:sp>
        <p:nvSpPr>
          <p:cNvPr id="43023" name="TextBox 12"/>
          <p:cNvSpPr txBox="1">
            <a:spLocks noChangeArrowheads="1"/>
          </p:cNvSpPr>
          <p:nvPr/>
        </p:nvSpPr>
        <p:spPr bwMode="auto">
          <a:xfrm>
            <a:off x="1832049" y="3409255"/>
            <a:ext cx="1157438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Early detect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24" name="TextBox 12"/>
          <p:cNvSpPr txBox="1">
            <a:spLocks noChangeArrowheads="1"/>
          </p:cNvSpPr>
          <p:nvPr/>
        </p:nvSpPr>
        <p:spPr bwMode="auto">
          <a:xfrm>
            <a:off x="3491879" y="4830992"/>
            <a:ext cx="1807328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Delay Antibiotic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25" name="TextBox 3"/>
          <p:cNvSpPr txBox="1">
            <a:spLocks noChangeArrowheads="1"/>
          </p:cNvSpPr>
          <p:nvPr/>
        </p:nvSpPr>
        <p:spPr bwMode="auto">
          <a:xfrm>
            <a:off x="3488922" y="5445502"/>
            <a:ext cx="1810284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IV resuscitation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ไม่เพียงพอ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  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26" name="TextBox 6"/>
          <p:cNvSpPr txBox="1">
            <a:spLocks noChangeArrowheads="1"/>
          </p:cNvSpPr>
          <p:nvPr/>
        </p:nvSpPr>
        <p:spPr bwMode="auto">
          <a:xfrm>
            <a:off x="5773458" y="4843017"/>
            <a:ext cx="3216064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กำหนดการให้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Antibiotic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ในราย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CBC WBC &gt;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15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,000</a:t>
            </a:r>
            <a:endParaRPr lang="en-US" altLang="th-TH" sz="1400" dirty="0">
              <a:solidFill>
                <a:srgbClr val="0000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27" name="TextBox 6"/>
          <p:cNvSpPr txBox="1">
            <a:spLocks noChangeArrowheads="1"/>
          </p:cNvSpPr>
          <p:nvPr/>
        </p:nvSpPr>
        <p:spPr bwMode="auto">
          <a:xfrm>
            <a:off x="5750303" y="1102257"/>
            <a:ext cx="3195789" cy="95410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-ให้ความรู้แก่ผู้ป่วย ผู้สูงอายุ ผู้ป่วยมีโรคประจำตัว และ</a:t>
            </a:r>
            <a:r>
              <a:rPr lang="th-TH" altLang="th-TH" sz="1400" dirty="0">
                <a:latin typeface="BrowalliaUPC" panose="020B0604020202020204" pitchFamily="34" charset="-34"/>
                <a:cs typeface="BrowalliaUPC" panose="020B0604020202020204" pitchFamily="34" charset="-34"/>
              </a:rPr>
              <a:t>ผู้ดูแล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ผู้ป่วย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Status bed ridden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ถ้ามีไข้ ให้รีบรับการรักษา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th-TH" altLang="th-TH" sz="1400" dirty="0">
                <a:latin typeface="BrowalliaUPC" panose="020B0604020202020204" pitchFamily="34" charset="-34"/>
                <a:cs typeface="BrowalliaUPC" panose="020B0604020202020204" pitchFamily="34" charset="-34"/>
              </a:rPr>
              <a:t>-คืนข้อมูลการเกิดภาวะ </a:t>
            </a:r>
            <a:r>
              <a:rPr lang="en-US" altLang="th-TH" sz="1400" dirty="0">
                <a:latin typeface="BrowalliaUPC" panose="020B0604020202020204" pitchFamily="34" charset="-34"/>
                <a:cs typeface="BrowalliaUPC" panose="020B0604020202020204" pitchFamily="34" charset="-34"/>
              </a:rPr>
              <a:t>sepsis </a:t>
            </a:r>
            <a:r>
              <a:rPr lang="th-TH" altLang="th-TH" sz="1400" dirty="0">
                <a:latin typeface="BrowalliaUPC" panose="020B0604020202020204" pitchFamily="34" charset="-34"/>
                <a:cs typeface="BrowalliaUPC" panose="020B0604020202020204" pitchFamily="34" charset="-34"/>
              </a:rPr>
              <a:t>ให้งานปฐมภูมิ เพื่อให้ความรู้ เฝ้าระวังกลุ่ม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เสี่ยง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28" name="TextBox 6"/>
          <p:cNvSpPr txBox="1">
            <a:spLocks noChangeArrowheads="1"/>
          </p:cNvSpPr>
          <p:nvPr/>
        </p:nvSpPr>
        <p:spPr bwMode="auto">
          <a:xfrm>
            <a:off x="5763977" y="2112138"/>
            <a:ext cx="3222034" cy="7386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-ให้ความรู้ในการประเมิน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SIRS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กับพยาบาลในทุกหน่วยงานและทบทวนความรู้ในการประเมินโดยใช้แบบฟอร์ม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-ปฐมนิเทศการใช้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CPG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ในแพทย์หมุนเวียนและแพทย์ใหม่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29" name="TextBox 3"/>
          <p:cNvSpPr txBox="1">
            <a:spLocks noChangeArrowheads="1"/>
          </p:cNvSpPr>
          <p:nvPr/>
        </p:nvSpPr>
        <p:spPr bwMode="auto">
          <a:xfrm>
            <a:off x="5761516" y="2902660"/>
            <a:ext cx="3195788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เกณฑ์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Triage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ที่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OPD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ถ้าพบ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SIRS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ส่ง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ER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เพื่อดูแลทันที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30" name="TextBox 9"/>
          <p:cNvSpPr txBox="1">
            <a:spLocks noChangeArrowheads="1"/>
          </p:cNvSpPr>
          <p:nvPr/>
        </p:nvSpPr>
        <p:spPr bwMode="auto">
          <a:xfrm>
            <a:off x="5761514" y="3240377"/>
            <a:ext cx="3195789" cy="116955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-มีเกณฑ์ประเมินซ้ำเมื่อ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SOS </a:t>
            </a:r>
            <a:r>
              <a:rPr lang="en-US" altLang="th-TH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≥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4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ในรายที่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&lt;4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ถ้า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v/s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ตัวใดตัวหนึ่งผิดปกติ ให้ประเมินซ้ำที่ 15 นาที ถ้ายังผิดปกติรายงานแพทย์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ปรับระบบประเมินซ้ำที่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ER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กรณี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BP drop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หลัง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load IVF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ครบวัด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V/S q 15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นาที 4 ครั้ง ถ้า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stable </a:t>
            </a: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จึง </a:t>
            </a: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admit 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3031" name="TextBox 12"/>
          <p:cNvSpPr txBox="1">
            <a:spLocks noChangeArrowheads="1"/>
          </p:cNvSpPr>
          <p:nvPr/>
        </p:nvSpPr>
        <p:spPr bwMode="auto">
          <a:xfrm>
            <a:off x="1783677" y="5263247"/>
            <a:ext cx="1205810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Delay management 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17" name="วงเล็บเหลี่ยมซ้าย 16"/>
          <p:cNvSpPr/>
          <p:nvPr/>
        </p:nvSpPr>
        <p:spPr>
          <a:xfrm>
            <a:off x="1586795" y="1561963"/>
            <a:ext cx="174428" cy="3883539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3047" name="TextBox 6"/>
          <p:cNvSpPr txBox="1">
            <a:spLocks noChangeArrowheads="1"/>
          </p:cNvSpPr>
          <p:nvPr/>
        </p:nvSpPr>
        <p:spPr bwMode="auto">
          <a:xfrm>
            <a:off x="5773458" y="5201127"/>
            <a:ext cx="3222034" cy="7386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กำหนดการให้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IVF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2000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ml.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ภายใน 1 ชม.โดยเปิด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IVF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2 เส้น  และประเมิน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BP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ซ้ำหลังครบ 1000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ml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. กรณีครบ 2000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ml. MAP&lt;65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ให้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Dopamine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และ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Refer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</a:t>
            </a:r>
            <a:endParaRPr lang="en-US" altLang="th-TH" sz="1400" dirty="0">
              <a:solidFill>
                <a:srgbClr val="0000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51" name="วงเล็บเหลี่ยมซ้าย 50"/>
          <p:cNvSpPr/>
          <p:nvPr/>
        </p:nvSpPr>
        <p:spPr>
          <a:xfrm>
            <a:off x="3233581" y="2594868"/>
            <a:ext cx="258299" cy="1919668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56" name="วงเล็บเหลี่ยมซ้าย 55"/>
          <p:cNvSpPr/>
          <p:nvPr/>
        </p:nvSpPr>
        <p:spPr>
          <a:xfrm>
            <a:off x="3203848" y="4961720"/>
            <a:ext cx="293490" cy="1298896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h-TH" sz="1800"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25" name="TextBox 9"/>
          <p:cNvSpPr txBox="1">
            <a:spLocks noChangeArrowheads="1"/>
          </p:cNvSpPr>
          <p:nvPr/>
        </p:nvSpPr>
        <p:spPr bwMode="auto">
          <a:xfrm>
            <a:off x="3491880" y="4306373"/>
            <a:ext cx="1807326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Delay Investigation 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45" name="TextBox 6"/>
          <p:cNvSpPr txBox="1">
            <a:spLocks noChangeArrowheads="1"/>
          </p:cNvSpPr>
          <p:nvPr/>
        </p:nvSpPr>
        <p:spPr bwMode="auto">
          <a:xfrm>
            <a:off x="5767600" y="4460261"/>
            <a:ext cx="3195788" cy="30777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ตรวจ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CBC , UA ,Electrolyte, x-ray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ได้ตลอด 24 ชม.</a:t>
            </a:r>
            <a:endParaRPr lang="en-US" altLang="th-TH" sz="1400" dirty="0">
              <a:solidFill>
                <a:srgbClr val="0000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493609" y="5891284"/>
            <a:ext cx="1858714" cy="7386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-ไม่มีแนวทางการเฝ้าระวัง</a:t>
            </a:r>
            <a:endParaRPr lang="en-US" altLang="th-TH" sz="1400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-เกณฑ์รายงานแพทย์ไม่ครอบคลุม</a:t>
            </a:r>
            <a:endParaRPr lang="en-US" altLang="th-TH" sz="14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cxnSp>
        <p:nvCxnSpPr>
          <p:cNvPr id="18" name="ตัวเชื่อมต่อตรง 17"/>
          <p:cNvCxnSpPr>
            <a:stCxn id="56" idx="1"/>
            <a:endCxn id="43025" idx="1"/>
          </p:cNvCxnSpPr>
          <p:nvPr/>
        </p:nvCxnSpPr>
        <p:spPr>
          <a:xfrm flipV="1">
            <a:off x="3203848" y="5599391"/>
            <a:ext cx="285074" cy="11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"/>
          <p:cNvSpPr txBox="1">
            <a:spLocks noChangeArrowheads="1"/>
          </p:cNvSpPr>
          <p:nvPr/>
        </p:nvSpPr>
        <p:spPr bwMode="auto">
          <a:xfrm>
            <a:off x="5767488" y="5966528"/>
            <a:ext cx="3222034" cy="73866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-ทำ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standing order for infection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ใช้ในกรณีที่ผู้ป่วยมี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sign SIRS 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ที่สงสัย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Bacterial infection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-</a:t>
            </a:r>
            <a:r>
              <a:rPr lang="th-TH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กำหนดการรายงานแพทย์ ในผู้ป่วยที่มีไข้ครั้งแรกหลัง </a:t>
            </a:r>
            <a:r>
              <a:rPr lang="en-US" altLang="th-TH" sz="1400" dirty="0" smtClean="0">
                <a:solidFill>
                  <a:srgbClr val="000000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admit</a:t>
            </a:r>
            <a:endParaRPr lang="en-US" altLang="th-TH" sz="1400" dirty="0">
              <a:solidFill>
                <a:srgbClr val="000000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cxnSp>
        <p:nvCxnSpPr>
          <p:cNvPr id="60" name="ตัวเชื่อมต่อตรง 59"/>
          <p:cNvCxnSpPr/>
          <p:nvPr/>
        </p:nvCxnSpPr>
        <p:spPr>
          <a:xfrm>
            <a:off x="3233581" y="3693827"/>
            <a:ext cx="314188" cy="63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>
            <a:endCxn id="43018" idx="1"/>
          </p:cNvCxnSpPr>
          <p:nvPr/>
        </p:nvCxnSpPr>
        <p:spPr>
          <a:xfrm>
            <a:off x="3226423" y="3056548"/>
            <a:ext cx="265456" cy="8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ลูกศรเชื่อมต่อแบบตรง 3"/>
          <p:cNvCxnSpPr>
            <a:stCxn id="43027" idx="1"/>
            <a:endCxn id="43014" idx="3"/>
          </p:cNvCxnSpPr>
          <p:nvPr/>
        </p:nvCxnSpPr>
        <p:spPr>
          <a:xfrm flipH="1" flipV="1">
            <a:off x="5299206" y="1561962"/>
            <a:ext cx="451097" cy="173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ลูกศรเชื่อมต่อแบบตรง 5"/>
          <p:cNvCxnSpPr>
            <a:stCxn id="43028" idx="1"/>
            <a:endCxn id="43017" idx="3"/>
          </p:cNvCxnSpPr>
          <p:nvPr/>
        </p:nvCxnSpPr>
        <p:spPr>
          <a:xfrm flipH="1">
            <a:off x="5352323" y="2481470"/>
            <a:ext cx="411654" cy="53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>
            <a:stCxn id="43029" idx="1"/>
            <a:endCxn id="43018" idx="3"/>
          </p:cNvCxnSpPr>
          <p:nvPr/>
        </p:nvCxnSpPr>
        <p:spPr>
          <a:xfrm flipH="1">
            <a:off x="5299206" y="3056549"/>
            <a:ext cx="462310" cy="83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>
            <a:endCxn id="43015" idx="3"/>
          </p:cNvCxnSpPr>
          <p:nvPr/>
        </p:nvCxnSpPr>
        <p:spPr>
          <a:xfrm flipH="1">
            <a:off x="5352323" y="3693827"/>
            <a:ext cx="397980" cy="139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>
            <a:stCxn id="45" idx="1"/>
            <a:endCxn id="125" idx="3"/>
          </p:cNvCxnSpPr>
          <p:nvPr/>
        </p:nvCxnSpPr>
        <p:spPr>
          <a:xfrm flipH="1" flipV="1">
            <a:off x="5299206" y="4460262"/>
            <a:ext cx="468394" cy="1538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>
            <a:stCxn id="43026" idx="1"/>
            <a:endCxn id="43024" idx="3"/>
          </p:cNvCxnSpPr>
          <p:nvPr/>
        </p:nvCxnSpPr>
        <p:spPr>
          <a:xfrm flipH="1" flipV="1">
            <a:off x="5299207" y="4984881"/>
            <a:ext cx="474251" cy="12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>
            <a:stCxn id="43047" idx="1"/>
            <a:endCxn id="43025" idx="3"/>
          </p:cNvCxnSpPr>
          <p:nvPr/>
        </p:nvCxnSpPr>
        <p:spPr>
          <a:xfrm flipH="1">
            <a:off x="5299206" y="5570459"/>
            <a:ext cx="474252" cy="289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>
            <a:stCxn id="68" idx="1"/>
            <a:endCxn id="52" idx="3"/>
          </p:cNvCxnSpPr>
          <p:nvPr/>
        </p:nvCxnSpPr>
        <p:spPr>
          <a:xfrm flipH="1" flipV="1">
            <a:off x="5352323" y="6260616"/>
            <a:ext cx="415165" cy="752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ลูกศรเชื่อมต่อแบบตรง 25"/>
          <p:cNvCxnSpPr>
            <a:stCxn id="43014" idx="1"/>
            <a:endCxn id="43016" idx="3"/>
          </p:cNvCxnSpPr>
          <p:nvPr/>
        </p:nvCxnSpPr>
        <p:spPr>
          <a:xfrm flipH="1">
            <a:off x="2989488" y="1561962"/>
            <a:ext cx="472658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ลูกศรเชื่อมต่อแบบตรง 28"/>
          <p:cNvCxnSpPr>
            <a:stCxn id="51" idx="1"/>
            <a:endCxn id="43023" idx="3"/>
          </p:cNvCxnSpPr>
          <p:nvPr/>
        </p:nvCxnSpPr>
        <p:spPr>
          <a:xfrm flipH="1">
            <a:off x="2989487" y="3554702"/>
            <a:ext cx="244094" cy="8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09" name="ลูกศรเชื่อมต่อแบบตรง 43008"/>
          <p:cNvCxnSpPr>
            <a:endCxn id="43031" idx="3"/>
          </p:cNvCxnSpPr>
          <p:nvPr/>
        </p:nvCxnSpPr>
        <p:spPr>
          <a:xfrm flipH="1" flipV="1">
            <a:off x="2989487" y="5417136"/>
            <a:ext cx="214361" cy="283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11" name="ลูกศรเชื่อมต่อแบบตรง 43010"/>
          <p:cNvCxnSpPr>
            <a:stCxn id="43023" idx="1"/>
            <a:endCxn id="43013" idx="3"/>
          </p:cNvCxnSpPr>
          <p:nvPr/>
        </p:nvCxnSpPr>
        <p:spPr>
          <a:xfrm flipH="1" flipV="1">
            <a:off x="1295186" y="3554702"/>
            <a:ext cx="536863" cy="8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สี่เหลี่ยมผืนผ้า 46"/>
          <p:cNvSpPr/>
          <p:nvPr/>
        </p:nvSpPr>
        <p:spPr>
          <a:xfrm>
            <a:off x="1676987" y="3851333"/>
            <a:ext cx="1556594" cy="60770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Indicator</a:t>
            </a:r>
          </a:p>
          <a:p>
            <a:r>
              <a:rPr lang="en-US" sz="1600" dirty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-</a:t>
            </a:r>
            <a:r>
              <a:rPr lang="th-TH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อัตรา </a:t>
            </a:r>
            <a:r>
              <a:rPr lang="en-US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Delayed </a:t>
            </a:r>
            <a:r>
              <a:rPr lang="en-US" sz="1600" dirty="0" err="1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Dx</a:t>
            </a:r>
            <a:endParaRPr lang="en-US" sz="1600" dirty="0">
              <a:solidFill>
                <a:srgbClr val="FF0000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8" name="สี่เหลี่ยมผืนผ้า 47"/>
          <p:cNvSpPr/>
          <p:nvPr/>
        </p:nvSpPr>
        <p:spPr>
          <a:xfrm>
            <a:off x="1554940" y="5713463"/>
            <a:ext cx="1556594" cy="109991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Indicator</a:t>
            </a:r>
          </a:p>
          <a:p>
            <a:r>
              <a:rPr lang="en-US" sz="1600" dirty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-</a:t>
            </a:r>
            <a:r>
              <a:rPr lang="th-TH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อัตรา </a:t>
            </a:r>
            <a:r>
              <a:rPr lang="en-US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ATB in 1 hr.</a:t>
            </a:r>
            <a:br>
              <a:rPr lang="en-US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</a:br>
            <a:r>
              <a:rPr lang="en-US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-</a:t>
            </a:r>
            <a:r>
              <a:rPr lang="th-TH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อัตรา </a:t>
            </a:r>
            <a:r>
              <a:rPr lang="th-TH" sz="1600" dirty="0" smtClean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การ</a:t>
            </a:r>
            <a:r>
              <a:rPr lang="th-TH" sz="1600" dirty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ได้รับ </a:t>
            </a:r>
            <a:r>
              <a:rPr lang="en-US" sz="1600" dirty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IVF 30 ml</a:t>
            </a:r>
            <a:r>
              <a:rPr lang="th-TH" sz="1600" dirty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/</a:t>
            </a:r>
            <a:r>
              <a:rPr lang="en-US" sz="1600" dirty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kg </a:t>
            </a:r>
            <a:r>
              <a:rPr lang="th-TH" sz="1600" dirty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ใน  </a:t>
            </a:r>
            <a:r>
              <a:rPr lang="en-US" sz="1600" dirty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1 </a:t>
            </a:r>
            <a:r>
              <a:rPr lang="th-TH" sz="1600" dirty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ชม</a:t>
            </a:r>
            <a:r>
              <a:rPr lang="en-US" sz="1600" dirty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.</a:t>
            </a:r>
            <a:r>
              <a:rPr lang="th-TH" sz="1600" dirty="0">
                <a:solidFill>
                  <a:srgbClr val="FF0000"/>
                </a:solidFill>
                <a:latin typeface="Browallia New" pitchFamily="34" charset="-34"/>
                <a:ea typeface="Calibri"/>
                <a:cs typeface="Browallia New" pitchFamily="34" charset="-34"/>
              </a:rPr>
              <a:t>แรก </a:t>
            </a:r>
            <a:endParaRPr lang="en-US" sz="1600" dirty="0">
              <a:solidFill>
                <a:srgbClr val="FF0000"/>
              </a:solidFill>
              <a:latin typeface="Browallia New" pitchFamily="34" charset="-34"/>
              <a:ea typeface="Calibri"/>
              <a:cs typeface="Browallia New" pitchFamily="34" charset="-34"/>
            </a:endParaRPr>
          </a:p>
          <a:p>
            <a:endParaRPr lang="en-US" sz="1600" dirty="0" smtClean="0">
              <a:solidFill>
                <a:srgbClr val="FF0000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49" name="สี่เหลี่ยมผืนผ้า 48"/>
          <p:cNvSpPr/>
          <p:nvPr/>
        </p:nvSpPr>
        <p:spPr>
          <a:xfrm>
            <a:off x="1780769" y="1823572"/>
            <a:ext cx="1556594" cy="60770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Indicator</a:t>
            </a:r>
          </a:p>
          <a:p>
            <a:r>
              <a:rPr lang="en-US" sz="1600" dirty="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- On set time in 24 </a:t>
            </a:r>
            <a:r>
              <a:rPr lang="en-US" sz="1600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hr</a:t>
            </a:r>
            <a:endParaRPr lang="en-US" sz="1600" dirty="0">
              <a:solidFill>
                <a:srgbClr val="FF0000"/>
              </a:solidFill>
              <a:latin typeface="BrowalliaUPC" pitchFamily="34" charset="-34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333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3962719" y="3838701"/>
            <a:ext cx="2754759" cy="72008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th-TH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เข้าเกณฑ์ </a:t>
            </a:r>
            <a:r>
              <a:rPr lang="en-US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Severe Sepsis/Septic 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shock/SOS </a:t>
            </a:r>
            <a:r>
              <a:rPr lang="en-US" altLang="th-TH" sz="1400" dirty="0" smtClean="0">
                <a:latin typeface="Times New Roman"/>
                <a:ea typeface="Angsana New" pitchFamily="18" charset="-34"/>
                <a:cs typeface="Times New Roman"/>
              </a:rPr>
              <a:t>≥ 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5</a:t>
            </a:r>
          </a:p>
          <a:p>
            <a:pPr marL="285750" indent="-285750" eaLnBrk="1" hangingPunct="1">
              <a:buFontTx/>
              <a:buChar char="-"/>
            </a:pP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SBP &lt; 90 mmHg 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หรือ 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MAP &lt; 65 mmHg</a:t>
            </a:r>
          </a:p>
          <a:p>
            <a:pPr marL="285750" indent="-285750" eaLnBrk="1" hangingPunct="1">
              <a:buFontTx/>
              <a:buChar char="-"/>
            </a:pP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Urine output 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น้อยกว่า 0.5 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ml/kg/</a:t>
            </a:r>
            <a:r>
              <a:rPr lang="en-US" altLang="th-TH" sz="1400" dirty="0" err="1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hr</a:t>
            </a:r>
            <a:endParaRPr lang="en-US" altLang="th-TH" sz="1400" dirty="0" smtClean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marL="285750" indent="-285750" eaLnBrk="1" hangingPunct="1">
              <a:buFontTx/>
              <a:buChar char="-"/>
            </a:pPr>
            <a:endParaRPr lang="en-US" altLang="th-TH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algn="ctr" eaLnBrk="1" hangingPunct="1"/>
            <a:endParaRPr lang="en-US" altLang="th-TH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</p:txBody>
      </p:sp>
      <p:sp>
        <p:nvSpPr>
          <p:cNvPr id="44036" name="Text Box 2"/>
          <p:cNvSpPr txBox="1">
            <a:spLocks noChangeArrowheads="1"/>
          </p:cNvSpPr>
          <p:nvPr/>
        </p:nvSpPr>
        <p:spPr bwMode="auto">
          <a:xfrm>
            <a:off x="323528" y="3838701"/>
            <a:ext cx="3302000" cy="49495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th-TH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ไม่เข้าเกณฑ์ </a:t>
            </a:r>
            <a:r>
              <a:rPr lang="en-US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Severe Sepsis/Septic shock/SOS&lt;5</a:t>
            </a:r>
          </a:p>
          <a:p>
            <a:pPr algn="ctr" eaLnBrk="1" hangingPunct="1"/>
            <a:r>
              <a:rPr lang="en-US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Admit </a:t>
            </a:r>
            <a:r>
              <a:rPr lang="th-TH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รักษาตาม</a:t>
            </a:r>
            <a:r>
              <a:rPr lang="en-US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 protocol Sepsis </a:t>
            </a:r>
            <a:r>
              <a:rPr lang="th-TH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ประเมิน</a:t>
            </a:r>
            <a:r>
              <a:rPr lang="en-US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SOS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ซ้ำทุก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 </a:t>
            </a:r>
            <a:r>
              <a:rPr lang="en-US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4hr.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022516" y="2912103"/>
            <a:ext cx="2320337" cy="62988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Aft>
                <a:spcPts val="0"/>
              </a:spcAft>
              <a:defRPr/>
            </a:pP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1. H/C x 2 specimen  </a:t>
            </a:r>
            <a:endParaRPr lang="en-US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2. </a:t>
            </a: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Stat Antibiotic </a:t>
            </a: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ภายใน 1 ชม.หลัง </a:t>
            </a:r>
            <a:r>
              <a:rPr lang="en-US" sz="1400" dirty="0" err="1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Dx</a:t>
            </a: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.</a:t>
            </a:r>
            <a:endParaRPr lang="en-US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lvl="1" eaLnBrk="1" hangingPunct="1">
              <a:spcAft>
                <a:spcPts val="0"/>
              </a:spcAft>
              <a:defRPr/>
            </a:pPr>
            <a:endParaRPr lang="en-US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lvl="1" eaLnBrk="1" hangingPunct="1">
              <a:spcAft>
                <a:spcPts val="0"/>
              </a:spcAft>
              <a:defRPr/>
            </a:pPr>
            <a:endParaRPr lang="en-US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 </a:t>
            </a:r>
            <a:endParaRPr lang="en-US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</p:txBody>
      </p:sp>
      <p:sp>
        <p:nvSpPr>
          <p:cNvPr id="44040" name="Text Box 2"/>
          <p:cNvSpPr txBox="1">
            <a:spLocks noChangeArrowheads="1"/>
          </p:cNvSpPr>
          <p:nvPr/>
        </p:nvSpPr>
        <p:spPr bwMode="auto">
          <a:xfrm>
            <a:off x="1265085" y="637579"/>
            <a:ext cx="4075013" cy="3838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Aft>
                <a:spcPts val="1000"/>
              </a:spcAft>
            </a:pPr>
            <a:r>
              <a:rPr lang="th-TH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ผู้ป่วย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ที่มีอาการ/อาการแสดง เข้าได้กับเกณฑ์วินิจฉัยสงสัย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Sepsis </a:t>
            </a:r>
            <a:endParaRPr lang="th-TH" altLang="th-TH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</p:txBody>
      </p:sp>
      <p:cxnSp>
        <p:nvCxnSpPr>
          <p:cNvPr id="18" name="ตัวเชื่อมต่อตรง 17"/>
          <p:cNvCxnSpPr/>
          <p:nvPr/>
        </p:nvCxnSpPr>
        <p:spPr>
          <a:xfrm flipH="1">
            <a:off x="1791651" y="1139713"/>
            <a:ext cx="33843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048" name="AutoShape 21"/>
          <p:cNvCxnSpPr>
            <a:cxnSpLocks noChangeShapeType="1"/>
          </p:cNvCxnSpPr>
          <p:nvPr/>
        </p:nvCxnSpPr>
        <p:spPr bwMode="auto">
          <a:xfrm>
            <a:off x="5176024" y="1145449"/>
            <a:ext cx="2" cy="13385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49" name="AutoShape 21"/>
          <p:cNvCxnSpPr>
            <a:cxnSpLocks noChangeShapeType="1"/>
          </p:cNvCxnSpPr>
          <p:nvPr/>
        </p:nvCxnSpPr>
        <p:spPr bwMode="auto">
          <a:xfrm>
            <a:off x="5467673" y="4541304"/>
            <a:ext cx="0" cy="3032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0" name="AutoShape 21"/>
          <p:cNvCxnSpPr>
            <a:cxnSpLocks noChangeShapeType="1"/>
          </p:cNvCxnSpPr>
          <p:nvPr/>
        </p:nvCxnSpPr>
        <p:spPr bwMode="auto">
          <a:xfrm>
            <a:off x="3081114" y="2792643"/>
            <a:ext cx="0" cy="1194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1" name="AutoShape 21"/>
          <p:cNvCxnSpPr>
            <a:cxnSpLocks noChangeShapeType="1"/>
          </p:cNvCxnSpPr>
          <p:nvPr/>
        </p:nvCxnSpPr>
        <p:spPr bwMode="auto">
          <a:xfrm flipH="1">
            <a:off x="1766882" y="1145449"/>
            <a:ext cx="2453" cy="16856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ตัวเชื่อมต่อตรง 31"/>
          <p:cNvCxnSpPr/>
          <p:nvPr/>
        </p:nvCxnSpPr>
        <p:spPr>
          <a:xfrm flipV="1">
            <a:off x="3302591" y="1016571"/>
            <a:ext cx="0" cy="1231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55" name="Text Box 2"/>
          <p:cNvSpPr txBox="1">
            <a:spLocks noChangeArrowheads="1"/>
          </p:cNvSpPr>
          <p:nvPr/>
        </p:nvSpPr>
        <p:spPr bwMode="auto">
          <a:xfrm>
            <a:off x="3631743" y="4844516"/>
            <a:ext cx="4104456" cy="143264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Aft>
                <a:spcPts val="1000"/>
              </a:spcAft>
            </a:pP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1.NSS 2000 ml. Load in 1 hr. 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(</a:t>
            </a:r>
            <a:r>
              <a:rPr lang="en-US" alt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K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eep MAP</a:t>
            </a:r>
            <a:r>
              <a:rPr lang="en-US" altLang="th-TH" sz="1400" dirty="0" smtClean="0">
                <a:latin typeface="Times New Roman"/>
                <a:ea typeface="Angsana New" pitchFamily="18" charset="-34"/>
                <a:cs typeface="Times New Roman"/>
              </a:rPr>
              <a:t>≥ 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65 mmHg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)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 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ในเวลา 1 ชม. ประเมินซ้ำหลังได้ 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NSS 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ครบ 1000 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ml. 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ถ้า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 MAP &lt; 65 mmHg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 ให้ 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Dopamine 200 mg in 5%D/W  100 ml 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เริ่ม 10-30 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ml/</a:t>
            </a:r>
            <a:r>
              <a:rPr lang="en-US" altLang="th-TH" sz="1400" dirty="0" err="1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hr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 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ปรับเพิ่มทุก 15 นาที</a:t>
            </a:r>
          </a:p>
          <a:p>
            <a:pPr>
              <a:spcAft>
                <a:spcPts val="1000"/>
              </a:spcAft>
            </a:pP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2.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Retain </a:t>
            </a:r>
            <a:r>
              <a:rPr lang="en-US" altLang="th-TH" sz="1400" dirty="0" err="1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foley</a:t>
            </a: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 </a:t>
            </a:r>
            <a:r>
              <a:rPr lang="en-US" altLang="th-TH" sz="1400" dirty="0" err="1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cath</a:t>
            </a:r>
            <a:endParaRPr lang="en-US" altLang="th-TH" sz="1400" dirty="0" smtClean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>
              <a:spcAft>
                <a:spcPts val="1000"/>
              </a:spcAft>
            </a:pP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3.Refer </a:t>
            </a:r>
            <a:r>
              <a:rPr lang="th-TH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รพศ.</a:t>
            </a:r>
          </a:p>
          <a:p>
            <a:pPr>
              <a:spcAft>
                <a:spcPts val="1000"/>
              </a:spcAft>
            </a:pPr>
            <a:endParaRPr lang="th-TH" altLang="th-TH" sz="1400" dirty="0" smtClean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marL="342900" indent="-342900">
              <a:spcAft>
                <a:spcPts val="1000"/>
              </a:spcAft>
              <a:buAutoNum type="arabicPeriod"/>
            </a:pPr>
            <a:endParaRPr lang="th-TH" altLang="th-TH" sz="1400" dirty="0" smtClean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eaLnBrk="1" hangingPunct="1">
              <a:spcAft>
                <a:spcPts val="1000"/>
              </a:spcAft>
            </a:pPr>
            <a:r>
              <a:rPr lang="en-US" alt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 </a:t>
            </a:r>
            <a:endParaRPr lang="en-US" altLang="th-TH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611560" y="1279304"/>
            <a:ext cx="2469554" cy="139543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>
              <a:spcAft>
                <a:spcPts val="0"/>
              </a:spcAft>
              <a:defRPr/>
            </a:pP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มีอาการแสดง (</a:t>
            </a: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SIRS</a:t>
            </a: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) อย่างน้อย 2 ใน 4 ข้อ ต่อไปนี้</a:t>
            </a:r>
          </a:p>
          <a:p>
            <a:pPr marL="742950" lvl="1" indent="-285750" eaLnBrk="1" hangingPunct="1">
              <a:spcAft>
                <a:spcPts val="0"/>
              </a:spcAft>
              <a:buFontTx/>
              <a:buChar char="-"/>
              <a:defRPr/>
            </a:pP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ไข้ </a:t>
            </a: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&gt; 38 </a:t>
            </a: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หรือ </a:t>
            </a: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&lt; 36</a:t>
            </a:r>
          </a:p>
          <a:p>
            <a:pPr marL="742950" lvl="1" indent="-285750" eaLnBrk="1" hangingPunct="1">
              <a:spcAft>
                <a:spcPts val="0"/>
              </a:spcAft>
              <a:buFontTx/>
              <a:buChar char="-"/>
              <a:defRPr/>
            </a:pP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ชีพจร </a:t>
            </a: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&gt; 90/m</a:t>
            </a:r>
          </a:p>
          <a:p>
            <a:pPr marL="742950" lvl="1" indent="-285750" eaLnBrk="1" hangingPunct="1">
              <a:spcAft>
                <a:spcPts val="0"/>
              </a:spcAft>
              <a:buFontTx/>
              <a:buChar char="-"/>
              <a:defRPr/>
            </a:pP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หายใจ </a:t>
            </a: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&gt; 20/m</a:t>
            </a:r>
          </a:p>
          <a:p>
            <a:pPr marL="742950" lvl="1" indent="-285750" eaLnBrk="1" hangingPunct="1">
              <a:spcAft>
                <a:spcPts val="0"/>
              </a:spcAft>
              <a:buFontTx/>
              <a:buChar char="-"/>
              <a:defRPr/>
            </a:pP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WBC &gt; 12,000 </a:t>
            </a: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หรือ </a:t>
            </a: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&lt; 4,000 </a:t>
            </a:r>
            <a:endParaRPr lang="en-US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3483838" y="1259133"/>
            <a:ext cx="3637359" cy="11521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>
              <a:spcAft>
                <a:spcPts val="0"/>
              </a:spcAft>
              <a:defRPr/>
            </a:pP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ร่วมกับพบหรือสงสัยแหล่งติดเชื้อต่อไปนี้</a:t>
            </a:r>
          </a:p>
          <a:p>
            <a:pPr lvl="1">
              <a:defRPr/>
            </a:pP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-Pneumonia	- Skin </a:t>
            </a:r>
            <a:r>
              <a:rPr lang="en-US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and soft tissue infection</a:t>
            </a:r>
          </a:p>
          <a:p>
            <a:pPr lvl="1">
              <a:defRPr/>
            </a:pP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-UTI	 	- Intra-abdominal </a:t>
            </a:r>
            <a:r>
              <a:rPr lang="en-US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infection</a:t>
            </a:r>
          </a:p>
          <a:p>
            <a:pPr lvl="1">
              <a:defRPr/>
            </a:pPr>
            <a:r>
              <a:rPr lang="en-US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-CNS infection</a:t>
            </a:r>
            <a:r>
              <a:rPr lang="th-TH" sz="1400" dirty="0" smtClean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	- ยัง</a:t>
            </a:r>
            <a:r>
              <a:rPr lang="th-TH" sz="1400" dirty="0">
                <a:latin typeface="BrowalliaUPC" pitchFamily="34" charset="-34"/>
                <a:ea typeface="Angsana New" pitchFamily="18" charset="-34"/>
                <a:cs typeface="BrowalliaUPC" pitchFamily="34" charset="-34"/>
              </a:rPr>
              <a:t>ระบุตำแหน่งติดเชื้อไม่ได้</a:t>
            </a:r>
            <a:endParaRPr lang="en-US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marL="742950" lvl="1" indent="-285750" eaLnBrk="1" hangingPunct="1">
              <a:spcAft>
                <a:spcPts val="0"/>
              </a:spcAft>
              <a:buFontTx/>
              <a:buChar char="-"/>
              <a:defRPr/>
            </a:pPr>
            <a:endParaRPr lang="en-US" sz="1400" dirty="0" smtClean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  <a:p>
            <a:pPr marL="742950" lvl="1" indent="-285750" eaLnBrk="1" hangingPunct="1">
              <a:spcAft>
                <a:spcPts val="0"/>
              </a:spcAft>
              <a:buFontTx/>
              <a:buChar char="-"/>
              <a:defRPr/>
            </a:pPr>
            <a:endParaRPr lang="en-US" sz="1400" dirty="0">
              <a:latin typeface="BrowalliaUPC" pitchFamily="34" charset="-34"/>
              <a:ea typeface="Angsana New" pitchFamily="18" charset="-34"/>
              <a:cs typeface="BrowalliaUPC" pitchFamily="34" charset="-34"/>
            </a:endParaRPr>
          </a:p>
        </p:txBody>
      </p:sp>
      <p:cxnSp>
        <p:nvCxnSpPr>
          <p:cNvPr id="20" name="ตัวเชื่อมต่อตรง 19"/>
          <p:cNvCxnSpPr/>
          <p:nvPr/>
        </p:nvCxnSpPr>
        <p:spPr>
          <a:xfrm>
            <a:off x="1768108" y="2694879"/>
            <a:ext cx="0" cy="11022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>
            <a:off x="5176026" y="2422191"/>
            <a:ext cx="0" cy="3829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ตัวเชื่อมต่อตรง 26"/>
          <p:cNvCxnSpPr/>
          <p:nvPr/>
        </p:nvCxnSpPr>
        <p:spPr>
          <a:xfrm>
            <a:off x="1791651" y="2805106"/>
            <a:ext cx="33843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ตัวเชื่อมต่อตรง 33"/>
          <p:cNvCxnSpPr/>
          <p:nvPr/>
        </p:nvCxnSpPr>
        <p:spPr>
          <a:xfrm>
            <a:off x="3180610" y="3554833"/>
            <a:ext cx="0" cy="1713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ตัวเชื่อมต่อตรง 36"/>
          <p:cNvCxnSpPr/>
          <p:nvPr/>
        </p:nvCxnSpPr>
        <p:spPr>
          <a:xfrm>
            <a:off x="1974528" y="3726137"/>
            <a:ext cx="35004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AutoShape 21"/>
          <p:cNvCxnSpPr>
            <a:cxnSpLocks noChangeShapeType="1"/>
          </p:cNvCxnSpPr>
          <p:nvPr/>
        </p:nvCxnSpPr>
        <p:spPr bwMode="auto">
          <a:xfrm>
            <a:off x="1974528" y="3719241"/>
            <a:ext cx="0" cy="1194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AutoShape 21"/>
          <p:cNvCxnSpPr>
            <a:cxnSpLocks noChangeShapeType="1"/>
          </p:cNvCxnSpPr>
          <p:nvPr/>
        </p:nvCxnSpPr>
        <p:spPr bwMode="auto">
          <a:xfrm>
            <a:off x="5474957" y="3719241"/>
            <a:ext cx="0" cy="1194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สี่เหลี่ยมผืนผ้า 1"/>
          <p:cNvSpPr>
            <a:spLocks noChangeArrowheads="1"/>
          </p:cNvSpPr>
          <p:nvPr/>
        </p:nvSpPr>
        <p:spPr bwMode="auto">
          <a:xfrm>
            <a:off x="1143000" y="130175"/>
            <a:ext cx="6496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2000" b="1" dirty="0">
                <a:latin typeface="BrowalliaUPC" pitchFamily="34" charset="-34"/>
                <a:ea typeface="Calibri" pitchFamily="34" charset="0"/>
                <a:cs typeface="BrowalliaUPC" pitchFamily="34" charset="-34"/>
              </a:rPr>
              <a:t>Process Flowchart </a:t>
            </a:r>
            <a:r>
              <a:rPr lang="th-TH" altLang="en-US" sz="2000" b="1" dirty="0">
                <a:latin typeface="BrowalliaUPC" pitchFamily="34" charset="-34"/>
                <a:ea typeface="Calibri" pitchFamily="34" charset="0"/>
                <a:cs typeface="BrowalliaUPC" pitchFamily="34" charset="-34"/>
              </a:rPr>
              <a:t>ของการดูแลผู้ป่วย</a:t>
            </a:r>
            <a:r>
              <a:rPr lang="th-TH" altLang="en-US" sz="2000" b="1" dirty="0" smtClean="0">
                <a:latin typeface="BrowalliaUPC" pitchFamily="34" charset="-34"/>
                <a:ea typeface="Calibri" pitchFamily="34" charset="0"/>
                <a:cs typeface="BrowalliaUPC" pitchFamily="34" charset="-34"/>
              </a:rPr>
              <a:t>โรค</a:t>
            </a:r>
            <a:r>
              <a:rPr lang="en-US" altLang="en-US" sz="2000" b="1" dirty="0" smtClean="0">
                <a:latin typeface="BrowalliaUPC" pitchFamily="34" charset="-34"/>
                <a:ea typeface="Calibri" pitchFamily="34" charset="0"/>
                <a:cs typeface="BrowalliaUPC" pitchFamily="34" charset="-34"/>
              </a:rPr>
              <a:t> Sepsis/Septic shock</a:t>
            </a:r>
            <a:endParaRPr lang="en-US" altLang="en-US" sz="2000" b="1" dirty="0">
              <a:latin typeface="BrowalliaUPC" pitchFamily="34" charset="-34"/>
              <a:ea typeface="Calibri" pitchFamily="34" charset="0"/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1611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48335" y="269726"/>
            <a:ext cx="5652830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wrap="none" lIns="68580" tIns="34290" rIns="68580" bIns="34290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การจัดการกระบวนการ (</a:t>
            </a:r>
            <a:r>
              <a:rPr lang="en-US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Process Management</a:t>
            </a:r>
            <a:r>
              <a:rPr lang="th-TH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)</a:t>
            </a:r>
            <a:endParaRPr lang="en-US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100529"/>
              </p:ext>
            </p:extLst>
          </p:nvPr>
        </p:nvGraphicFramePr>
        <p:xfrm>
          <a:off x="179512" y="800641"/>
          <a:ext cx="8856984" cy="594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577">
                  <a:extLst>
                    <a:ext uri="{9D8B030D-6E8A-4147-A177-3AD203B41FA5}"/>
                  </a:extLst>
                </a:gridCol>
                <a:gridCol w="1463964">
                  <a:extLst>
                    <a:ext uri="{9D8B030D-6E8A-4147-A177-3AD203B41FA5}"/>
                  </a:extLst>
                </a:gridCol>
                <a:gridCol w="1903154">
                  <a:extLst>
                    <a:ext uri="{9D8B030D-6E8A-4147-A177-3AD203B41FA5}"/>
                  </a:extLst>
                </a:gridCol>
                <a:gridCol w="4538289">
                  <a:extLst>
                    <a:ext uri="{9D8B030D-6E8A-4147-A177-3AD203B41FA5}"/>
                  </a:extLst>
                </a:gridCol>
              </a:tblGrid>
              <a:tr h="5288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BrowalliaUPC" pitchFamily="34" charset="-34"/>
                          <a:ea typeface="Tahoma" panose="020B0604030504040204" pitchFamily="34" charset="0"/>
                          <a:cs typeface="BrowalliaUPC" pitchFamily="34" charset="-34"/>
                        </a:rPr>
                        <a:t>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BrowalliaUPC" pitchFamily="34" charset="-34"/>
                        <a:ea typeface="Tahoma" panose="020B0604030504040204" pitchFamily="34" charset="0"/>
                        <a:cs typeface="BrowalliaUPC" pitchFamily="34" charset="-34"/>
                      </a:endParaRPr>
                    </a:p>
                  </a:txBody>
                  <a:tcPr marL="51433" marR="514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BrowalliaUPC" pitchFamily="34" charset="-34"/>
                          <a:ea typeface="Tahoma" panose="020B0604030504040204" pitchFamily="34" charset="0"/>
                          <a:cs typeface="BrowalliaUPC" pitchFamily="34" charset="-34"/>
                        </a:rPr>
                        <a:t>ข้อกำหนดของกระบวนการ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BrowalliaUPC" pitchFamily="34" charset="-34"/>
                        <a:ea typeface="Tahoma" panose="020B0604030504040204" pitchFamily="34" charset="0"/>
                        <a:cs typeface="BrowalliaUPC" pitchFamily="34" charset="-34"/>
                      </a:endParaRPr>
                    </a:p>
                  </a:txBody>
                  <a:tcPr marL="51433" marR="514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BrowalliaUPC" pitchFamily="34" charset="-34"/>
                          <a:ea typeface="Tahoma" panose="020B0604030504040204" pitchFamily="34" charset="0"/>
                          <a:cs typeface="BrowalliaUPC" pitchFamily="34" charset="-34"/>
                        </a:rPr>
                        <a:t>ตัวชี้วัดของกระบวนการ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BrowalliaUPC" pitchFamily="34" charset="-34"/>
                        <a:ea typeface="Tahoma" panose="020B0604030504040204" pitchFamily="34" charset="0"/>
                        <a:cs typeface="BrowalliaUPC" pitchFamily="34" charset="-34"/>
                      </a:endParaRPr>
                    </a:p>
                  </a:txBody>
                  <a:tcPr marL="51433" marR="514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BrowalliaUPC" pitchFamily="34" charset="-34"/>
                          <a:ea typeface="Tahoma" panose="020B0604030504040204" pitchFamily="34" charset="0"/>
                          <a:cs typeface="BrowalliaUPC" pitchFamily="34" charset="-34"/>
                        </a:rPr>
                        <a:t>การออกแบบกระบวนการ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BrowalliaUPC" pitchFamily="34" charset="-34"/>
                        <a:ea typeface="Tahoma" panose="020B0604030504040204" pitchFamily="34" charset="0"/>
                        <a:cs typeface="BrowalliaUPC" pitchFamily="34" charset="-34"/>
                      </a:endParaRPr>
                    </a:p>
                  </a:txBody>
                  <a:tcPr marL="51433" marR="514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9995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/>
                        <a:t>การเข้าถึงและเข้ารับบริการ</a:t>
                      </a:r>
                      <a:endParaRPr lang="th-TH" sz="1800" dirty="0" smtClean="0"/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BrowalliaUPC" pitchFamily="34" charset="-34"/>
                          <a:cs typeface="BrowalliaUPC" pitchFamily="34" charset="-34"/>
                        </a:rPr>
                        <a:t>เข้าถึงบริการทันเวลาและได้รับการวินิจฉัยรวดเร็ว</a:t>
                      </a:r>
                      <a:endParaRPr lang="th-TH" sz="18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อัตราการ</a:t>
                      </a:r>
                      <a:r>
                        <a:rPr lang="th-TH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Delayed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Dx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-ให้ความรู้แก่ผู้ป่วย ผู้สูงอายุ ผู้ป่วยมีโรคประจำตัว และผู้ดูแล ผู้ป่วย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Status bed ridden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ถ้ามีไข้ ให้รีบรับการรักษา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-คืนข้อมูลการเกิดภาวะ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sepsis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ให้งานปฐมภูมิ เพื่อให้ความรู้ </a:t>
                      </a:r>
                      <a:r>
                        <a:rPr lang="th-TH" altLang="th-TH" sz="1800" dirty="0" smtClean="0">
                          <a:latin typeface="Browallia New" pitchFamily="34" charset="-34"/>
                          <a:cs typeface="Browallia New" pitchFamily="34" charset="-34"/>
                        </a:rPr>
                        <a:t>เฝ้าระวังกลุ่มเสี่ยง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th-TH" sz="1800" dirty="0" smtClean="0">
                          <a:latin typeface="Browallia New" pitchFamily="34" charset="-34"/>
                          <a:cs typeface="Browallia New" pitchFamily="34" charset="-34"/>
                        </a:rPr>
                        <a:t>-ให้ความรู้ในการประเมิน </a:t>
                      </a:r>
                      <a:r>
                        <a:rPr lang="en-US" altLang="th-TH" sz="1800" dirty="0" smtClean="0">
                          <a:latin typeface="Browallia New" pitchFamily="34" charset="-34"/>
                          <a:cs typeface="Browallia New" pitchFamily="34" charset="-34"/>
                        </a:rPr>
                        <a:t>SIRS </a:t>
                      </a:r>
                      <a:r>
                        <a:rPr lang="th-TH" altLang="th-TH" sz="1800" dirty="0" smtClean="0">
                          <a:latin typeface="Browallia New" pitchFamily="34" charset="-34"/>
                          <a:cs typeface="Browallia New" pitchFamily="34" charset="-34"/>
                        </a:rPr>
                        <a:t>กับพยาบาลในทุกหน่วยงานและทบทวนความรู้ในการประเมินโดยใช้แบบฟอร์ม</a:t>
                      </a:r>
                      <a:r>
                        <a:rPr lang="en-US" altLang="th-TH" sz="1800" dirty="0" smtClean="0">
                          <a:latin typeface="Browallia New" pitchFamily="34" charset="-34"/>
                          <a:cs typeface="Browallia New" pitchFamily="34" charset="-34"/>
                        </a:rPr>
                        <a:t>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ใช้เกณฑ์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SIRS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ประเมินตั้งแต่จุด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triage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หากเข้าเกณฑ์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SIRS 2/4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ข้อ ส่งตรวจ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ER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ทันที</a:t>
                      </a:r>
                      <a:endParaRPr lang="th-TH" altLang="th-TH" sz="1800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th-TH" altLang="th-TH" sz="1800" dirty="0" smtClean="0">
                          <a:latin typeface="Browallia New" pitchFamily="34" charset="-34"/>
                          <a:cs typeface="Browallia New" pitchFamily="34" charset="-34"/>
                        </a:rPr>
                        <a:t>-ปฐมนิเทศการใช้ </a:t>
                      </a:r>
                      <a:r>
                        <a:rPr lang="en-US" altLang="th-TH" sz="1800" dirty="0" smtClean="0">
                          <a:latin typeface="Browallia New" pitchFamily="34" charset="-34"/>
                          <a:cs typeface="Browallia New" pitchFamily="34" charset="-34"/>
                        </a:rPr>
                        <a:t>CPG </a:t>
                      </a:r>
                      <a:r>
                        <a:rPr lang="th-TH" altLang="th-TH" sz="1800" dirty="0" smtClean="0">
                          <a:latin typeface="Browallia New" pitchFamily="34" charset="-34"/>
                          <a:cs typeface="Browallia New" pitchFamily="34" charset="-34"/>
                        </a:rPr>
                        <a:t>ในแพทย์หมุนเวียนและแพทย์ใหม่</a:t>
                      </a:r>
                      <a:endParaRPr lang="en-US" altLang="th-TH" sz="1800" dirty="0" smtClean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3333">
                <a:tc>
                  <a:txBody>
                    <a:bodyPr/>
                    <a:lstStyle/>
                    <a:p>
                      <a:r>
                        <a:rPr lang="th-TH" sz="1800" b="1" dirty="0" smtClean="0"/>
                        <a:t>การประเมิน</a:t>
                      </a: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BrowalliaUPC" pitchFamily="34" charset="-34"/>
                          <a:cs typeface="BrowalliaUPC" pitchFamily="34" charset="-34"/>
                        </a:rPr>
                        <a:t>ได้รับการประเมินและประเมินซ้ำอย่างเหมาะสม</a:t>
                      </a:r>
                      <a:endParaRPr lang="th-TH" sz="18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อัตราการเกิด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Unplanned Dead</a:t>
                      </a:r>
                      <a:endParaRPr lang="th-TH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อัตราการเกิด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Unplanned Refer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en-US" sz="1800" dirty="0" smtClean="0"/>
                        <a:t>-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th-TH" sz="1800" dirty="0" smtClean="0"/>
                        <a:t>จัดทำ </a:t>
                      </a:r>
                      <a:r>
                        <a:rPr lang="en-US" sz="1800" dirty="0" smtClean="0"/>
                        <a:t>CPG </a:t>
                      </a:r>
                      <a:r>
                        <a:rPr lang="th-TH" sz="1800" dirty="0" smtClean="0"/>
                        <a:t>/ระบบการดูแลผู้ป่วย</a:t>
                      </a:r>
                      <a:r>
                        <a:rPr lang="en-US" sz="1800" dirty="0" smtClean="0"/>
                        <a:t> Severe sepsis</a:t>
                      </a:r>
                      <a:r>
                        <a:rPr lang="th-TH" sz="1800" dirty="0" smtClean="0"/>
                        <a:t>/ </a:t>
                      </a:r>
                      <a:r>
                        <a:rPr lang="en-US" sz="1800" dirty="0" smtClean="0"/>
                        <a:t>septic shock </a:t>
                      </a:r>
                      <a:r>
                        <a:rPr lang="th-TH" sz="1800" dirty="0" smtClean="0"/>
                        <a:t>ร่วมกับ </a:t>
                      </a:r>
                      <a:r>
                        <a:rPr lang="th-TH" sz="1800" dirty="0" err="1" smtClean="0"/>
                        <a:t>รพศ</a:t>
                      </a:r>
                      <a:r>
                        <a:rPr lang="en-US" sz="1800" dirty="0" smtClean="0"/>
                        <a:t>. </a:t>
                      </a:r>
                      <a:r>
                        <a:rPr lang="th-TH" sz="1800" dirty="0" smtClean="0"/>
                        <a:t>ใช้ </a:t>
                      </a:r>
                      <a:r>
                        <a:rPr lang="en-US" sz="1800" dirty="0" smtClean="0"/>
                        <a:t>SOS Score</a:t>
                      </a:r>
                      <a:r>
                        <a:rPr lang="th-TH" sz="1800" dirty="0" smtClean="0"/>
                        <a:t> ในการประเมินผู้ป่วยทุกจุดบริการ</a:t>
                      </a:r>
                      <a:r>
                        <a:rPr lang="en-US" sz="1800" dirty="0" smtClean="0"/>
                        <a:t> </a:t>
                      </a:r>
                    </a:p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-มีเกณฑ์ประเมินซ้ำเมื่อ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SOS </a:t>
                      </a:r>
                      <a:r>
                        <a:rPr lang="en-US" altLang="th-TH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 4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ในรายที่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&lt;4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ถ้า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v/s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ตัวใดตัวหนึ่งผิดปกติ ให้ประเมินซ้ำที่ 15 นาที ถ้ายังผิดปกติรายงานแพทย์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 </a:t>
                      </a:r>
                    </a:p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-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ปรับระบบประเมินซ้ำที่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ER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กรณี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BP drop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หลัง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load IVF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ครบวัด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V/S q 15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นาที 4 ครั้ง ถ้า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stable </a:t>
                      </a:r>
                      <a:r>
                        <a:rPr lang="th-TH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จึง </a:t>
                      </a:r>
                      <a:r>
                        <a:rPr lang="en-US" altLang="th-TH" sz="1800" dirty="0" smtClean="0"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admit 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ทบทวนความรู้ในการประเมิน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SIRS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กับพยาบาลทุกหน่วยงาน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กำหนดเกณฑ์การตรวจ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lab 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การประเมินซ้ำ การรายงานแพทย์  การนัดติดตามอาการ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655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48335" y="269726"/>
            <a:ext cx="5652830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wrap="none" lIns="68580" tIns="34290" rIns="68580" bIns="34290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th-TH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การจัดการกระบวนการ (</a:t>
            </a:r>
            <a:r>
              <a:rPr lang="en-US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Process Management</a:t>
            </a:r>
            <a:r>
              <a:rPr lang="th-TH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)</a:t>
            </a:r>
            <a:endParaRPr lang="en-US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644721"/>
              </p:ext>
            </p:extLst>
          </p:nvPr>
        </p:nvGraphicFramePr>
        <p:xfrm>
          <a:off x="179512" y="1052736"/>
          <a:ext cx="8712967" cy="28345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/>
                  </a:extLst>
                </a:gridCol>
                <a:gridCol w="1584176">
                  <a:extLst>
                    <a:ext uri="{9D8B030D-6E8A-4147-A177-3AD203B41FA5}"/>
                  </a:extLst>
                </a:gridCol>
                <a:gridCol w="1872208">
                  <a:extLst>
                    <a:ext uri="{9D8B030D-6E8A-4147-A177-3AD203B41FA5}"/>
                  </a:extLst>
                </a:gridCol>
                <a:gridCol w="4176463">
                  <a:extLst>
                    <a:ext uri="{9D8B030D-6E8A-4147-A177-3AD203B41FA5}"/>
                  </a:extLst>
                </a:gridCol>
              </a:tblGrid>
              <a:tr h="29654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BrowalliaUPC" pitchFamily="34" charset="-34"/>
                          <a:ea typeface="Tahoma" panose="020B0604030504040204" pitchFamily="34" charset="0"/>
                          <a:cs typeface="BrowalliaUPC" pitchFamily="34" charset="-34"/>
                        </a:rPr>
                        <a:t>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BrowalliaUPC" pitchFamily="34" charset="-34"/>
                        <a:ea typeface="Tahoma" panose="020B0604030504040204" pitchFamily="34" charset="0"/>
                        <a:cs typeface="BrowalliaUPC" pitchFamily="34" charset="-34"/>
                      </a:endParaRPr>
                    </a:p>
                  </a:txBody>
                  <a:tcPr marL="51433" marR="514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BrowalliaUPC" pitchFamily="34" charset="-34"/>
                          <a:ea typeface="Tahoma" panose="020B0604030504040204" pitchFamily="34" charset="0"/>
                          <a:cs typeface="BrowalliaUPC" pitchFamily="34" charset="-34"/>
                        </a:rPr>
                        <a:t>ข้อกำหนดของกระบวนการ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BrowalliaUPC" pitchFamily="34" charset="-34"/>
                        <a:ea typeface="Tahoma" panose="020B0604030504040204" pitchFamily="34" charset="0"/>
                        <a:cs typeface="BrowalliaUPC" pitchFamily="34" charset="-34"/>
                      </a:endParaRPr>
                    </a:p>
                  </a:txBody>
                  <a:tcPr marL="51433" marR="514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BrowalliaUPC" pitchFamily="34" charset="-34"/>
                          <a:ea typeface="Tahoma" panose="020B0604030504040204" pitchFamily="34" charset="0"/>
                          <a:cs typeface="BrowalliaUPC" pitchFamily="34" charset="-34"/>
                        </a:rPr>
                        <a:t>ตัวชี้วัดของกระบวนการ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BrowalliaUPC" pitchFamily="34" charset="-34"/>
                        <a:ea typeface="Tahoma" panose="020B0604030504040204" pitchFamily="34" charset="0"/>
                        <a:cs typeface="BrowalliaUPC" pitchFamily="34" charset="-34"/>
                      </a:endParaRPr>
                    </a:p>
                  </a:txBody>
                  <a:tcPr marL="51433" marR="514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effectLst/>
                          <a:latin typeface="BrowalliaUPC" pitchFamily="34" charset="-34"/>
                          <a:ea typeface="Tahoma" panose="020B0604030504040204" pitchFamily="34" charset="0"/>
                          <a:cs typeface="BrowalliaUPC" pitchFamily="34" charset="-34"/>
                        </a:rPr>
                        <a:t>การออกแบบกระบวนการ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BrowalliaUPC" pitchFamily="34" charset="-34"/>
                        <a:ea typeface="Tahoma" panose="020B0604030504040204" pitchFamily="34" charset="0"/>
                        <a:cs typeface="BrowalliaUPC" pitchFamily="34" charset="-34"/>
                      </a:endParaRPr>
                    </a:p>
                  </a:txBody>
                  <a:tcPr marL="51433" marR="514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/>
                </a:extLst>
              </a:tr>
              <a:tr h="19188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/>
                        <a:t>การวาง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/>
                        <a:t>แผนและการดูแล</a:t>
                      </a:r>
                      <a:endParaRPr lang="th-TH" sz="1800" dirty="0" smtClean="0"/>
                    </a:p>
                    <a:p>
                      <a:endParaRPr lang="th-TH" sz="1800" b="1" dirty="0" smtClean="0"/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BrowalliaUPC" pitchFamily="34" charset="-34"/>
                          <a:cs typeface="BrowalliaUPC" pitchFamily="34" charset="-34"/>
                        </a:rPr>
                        <a:t>ผู้ป่วย</a:t>
                      </a:r>
                      <a:r>
                        <a:rPr lang="th-TH" sz="16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 </a:t>
                      </a:r>
                      <a:r>
                        <a:rPr lang="en-US" sz="16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sepsis</a:t>
                      </a:r>
                      <a:r>
                        <a:rPr lang="th-TH" sz="1600" baseline="0" dirty="0" smtClean="0">
                          <a:latin typeface="BrowalliaUPC" pitchFamily="34" charset="-34"/>
                          <a:cs typeface="BrowalliaUPC" pitchFamily="34" charset="-34"/>
                        </a:rPr>
                        <a:t>ทุกรายได้รับการดูแลอย่างเหมาะสม</a:t>
                      </a:r>
                      <a:endParaRPr lang="th-TH" sz="1600" dirty="0">
                        <a:latin typeface="BrowalliaUPC" pitchFamily="34" charset="-34"/>
                        <a:cs typeface="BrowalliaUPC" pitchFamily="34" charset="-34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อัตราผู้ป่วย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Sepsis </a:t>
                      </a:r>
                      <a:r>
                        <a:rPr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เกิด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Septic Shock </a:t>
                      </a:r>
                      <a:r>
                        <a:rPr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ขณะ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Admit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อัตราการได้รับ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Antibiotic </a:t>
                      </a:r>
                      <a:r>
                        <a:rPr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ภายใน 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1 ชม.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 antibiotic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ภายใน 1 ชม.หลัง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Diagnosis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-</a:t>
                      </a:r>
                      <a:r>
                        <a:rPr lang="en-US" altLang="th-TH" sz="1800" baseline="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กำหนดการให้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 Antibiotic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ในราย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CBC WBC &gt;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15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,000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-</a:t>
                      </a:r>
                      <a:r>
                        <a:rPr lang="en-US" altLang="th-TH" sz="1800" baseline="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กำหนดการให้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IVF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2000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ml.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ภายใน 1 ชม.โดยเปิด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IVF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2 เส้น  และประเมิน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BP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ซ้ำหลังครบ 1000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ml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. กรณีครบ 2000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ml. MAP&lt;65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ให้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Dopamine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และ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Refer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 </a:t>
                      </a:r>
                      <a:endParaRPr lang="en-US" altLang="th-TH" sz="1800" dirty="0" smtClean="0">
                        <a:solidFill>
                          <a:srgbClr val="000000"/>
                        </a:solidFill>
                        <a:latin typeface="BrowalliaUPC" panose="020B0604020202020204" pitchFamily="34" charset="-34"/>
                        <a:cs typeface="BrowalliaUPC" panose="020B0604020202020204" pitchFamily="34" charset="-34"/>
                      </a:endParaRPr>
                    </a:p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- ทำ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standing order for infection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ใช้ในกรณีที่ผู้ป่วยมี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sign SIRS 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ที่สงสัย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Bacterial infection</a:t>
                      </a:r>
                    </a:p>
                    <a:p>
                      <a:pPr ea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-</a:t>
                      </a:r>
                      <a:r>
                        <a:rPr lang="th-TH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กำหนดการรายงานแพทย์ ในผู้ป่วยที่มีไข้ครั้งแรกหลัง </a:t>
                      </a:r>
                      <a:r>
                        <a:rPr lang="en-US" altLang="th-TH" sz="1800" dirty="0" smtClean="0">
                          <a:solidFill>
                            <a:srgbClr val="000000"/>
                          </a:solidFill>
                          <a:latin typeface="BrowalliaUPC" panose="020B0604020202020204" pitchFamily="34" charset="-34"/>
                          <a:cs typeface="BrowalliaUPC" panose="020B0604020202020204" pitchFamily="34" charset="-34"/>
                        </a:rPr>
                        <a:t>admit</a:t>
                      </a: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38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88952" y="192782"/>
            <a:ext cx="4171655" cy="684803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wrap="none" lIns="68580" tIns="34290" rIns="68580" bIns="34290" anchor="ctr">
            <a:spAutoFit/>
          </a:bodyPr>
          <a:lstStyle/>
          <a:p>
            <a:pPr algn="ctr" eaLnBrk="0" hangingPunct="0">
              <a:defRPr/>
            </a:pPr>
            <a:r>
              <a:rPr lang="th-TH" altLang="en-US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</a:t>
            </a:r>
            <a:r>
              <a:rPr lang="th-TH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การพัฒนาปี 2559-2562</a:t>
            </a:r>
            <a:endParaRPr lang="en-US" altLang="en-US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anose="020B0604020202020204" pitchFamily="34" charset="-34"/>
              <a:ea typeface="Calibri" panose="020F0502020204030204" pitchFamily="34" charset="0"/>
              <a:cs typeface="Browallia New" panose="020B0604020202020204" pitchFamily="34" charset="-34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384028"/>
              </p:ext>
            </p:extLst>
          </p:nvPr>
        </p:nvGraphicFramePr>
        <p:xfrm>
          <a:off x="386941" y="877585"/>
          <a:ext cx="8575676" cy="5618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0879"/>
                <a:gridCol w="1008112"/>
                <a:gridCol w="1080120"/>
                <a:gridCol w="1080120"/>
                <a:gridCol w="1008112"/>
                <a:gridCol w="1018333"/>
              </a:tblGrid>
              <a:tr h="966257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+mj-cs"/>
                        </a:rPr>
                        <a:t>ตัวชี้วัด</a:t>
                      </a:r>
                      <a:endParaRPr lang="th-TH" sz="2400" dirty="0">
                        <a:latin typeface="Browallia New" panose="020B0604020202020204" pitchFamily="34" charset="-34"/>
                        <a:cs typeface="+mj-cs"/>
                      </a:endParaRPr>
                    </a:p>
                  </a:txBody>
                  <a:tcPr marL="91451" marR="91451"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+mj-cs"/>
                        </a:rPr>
                        <a:t>เป้าหมาย</a:t>
                      </a:r>
                      <a:endParaRPr lang="th-TH" sz="2400" dirty="0">
                        <a:latin typeface="Browallia New" panose="020B0604020202020204" pitchFamily="34" charset="-34"/>
                        <a:cs typeface="+mj-cs"/>
                      </a:endParaRPr>
                    </a:p>
                  </a:txBody>
                  <a:tcPr marL="91451" marR="91451"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+mj-cs"/>
                        </a:rPr>
                        <a:t>2559</a:t>
                      </a:r>
                      <a:endParaRPr lang="th-TH" sz="2400" dirty="0">
                        <a:latin typeface="Browallia New" panose="020B0604020202020204" pitchFamily="34" charset="-34"/>
                        <a:cs typeface="+mj-cs"/>
                      </a:endParaRPr>
                    </a:p>
                  </a:txBody>
                  <a:tcPr marL="91451" marR="91451"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+mj-cs"/>
                        </a:rPr>
                        <a:t>2560</a:t>
                      </a:r>
                      <a:endParaRPr lang="th-TH" sz="2400" dirty="0">
                        <a:latin typeface="Browallia New" panose="020B0604020202020204" pitchFamily="34" charset="-34"/>
                        <a:cs typeface="+mj-cs"/>
                      </a:endParaRPr>
                    </a:p>
                  </a:txBody>
                  <a:tcPr marL="91451" marR="91451"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+mj-cs"/>
                        </a:rPr>
                        <a:t>2561</a:t>
                      </a:r>
                      <a:endParaRPr lang="th-TH" sz="2400" dirty="0">
                        <a:latin typeface="Browallia New" panose="020B0604020202020204" pitchFamily="34" charset="-34"/>
                        <a:cs typeface="+mj-cs"/>
                      </a:endParaRPr>
                    </a:p>
                  </a:txBody>
                  <a:tcPr marL="91451" marR="91451"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Browallia New" panose="020B0604020202020204" pitchFamily="34" charset="-34"/>
                          <a:cs typeface="+mj-cs"/>
                        </a:rPr>
                        <a:t>2562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Browallia New" panose="020B0604020202020204" pitchFamily="34" charset="-34"/>
                          <a:cs typeface="+mj-cs"/>
                        </a:rPr>
                        <a:t>(6 </a:t>
                      </a:r>
                      <a:r>
                        <a:rPr lang="th-TH" sz="2400" dirty="0" smtClean="0">
                          <a:latin typeface="Browallia New" panose="020B0604020202020204" pitchFamily="34" charset="-34"/>
                          <a:cs typeface="+mj-cs"/>
                        </a:rPr>
                        <a:t>เดือน</a:t>
                      </a:r>
                      <a:r>
                        <a:rPr lang="en-US" sz="2400" dirty="0" smtClean="0">
                          <a:latin typeface="Browallia New" panose="020B0604020202020204" pitchFamily="34" charset="-34"/>
                          <a:cs typeface="+mj-cs"/>
                        </a:rPr>
                        <a:t>)</a:t>
                      </a:r>
                      <a:endParaRPr lang="th-TH" sz="2400" dirty="0">
                        <a:latin typeface="Browallia New" panose="020B0604020202020204" pitchFamily="34" charset="-34"/>
                        <a:cs typeface="+mj-cs"/>
                      </a:endParaRPr>
                    </a:p>
                  </a:txBody>
                  <a:tcPr marL="91451" marR="91451" marT="45712" marB="45712"/>
                </a:tc>
              </a:tr>
              <a:tr h="658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อัตราการเข้าถึงบริการภายใน </a:t>
                      </a:r>
                      <a:r>
                        <a:rPr lang="en-US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24 </a:t>
                      </a:r>
                      <a:r>
                        <a:rPr lang="th-TH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ชั่วโมง</a:t>
                      </a:r>
                      <a:endParaRPr lang="en-US" sz="140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80</a:t>
                      </a:r>
                      <a:endParaRPr lang="en-US" sz="140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NA</a:t>
                      </a:r>
                      <a:endParaRPr lang="en-US" sz="140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67.57</a:t>
                      </a:r>
                      <a:endParaRPr lang="en-US" sz="140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84.21</a:t>
                      </a:r>
                      <a:endParaRPr lang="en-US" sz="140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79.66</a:t>
                      </a:r>
                      <a:endParaRPr lang="en-US" sz="14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58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อัตรา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การเกิด 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Unplanned Dead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0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1.47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0.90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0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58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อัตรา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ผู้ป่วย 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Sepsis 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เกิด 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Septic Shock 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ขณะ 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Admit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0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17.65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9.00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12.63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15.25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58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อัตรา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การได้รับ 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Antibiotic 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ภายใน </a:t>
                      </a: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</a:t>
                      </a:r>
                      <a:r>
                        <a:rPr lang="th-TH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 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ชม.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90</a:t>
                      </a:r>
                      <a:endParaRPr lang="en-US" sz="200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67.65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81.08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93.68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100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58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Delayed </a:t>
                      </a:r>
                      <a:r>
                        <a:rPr lang="en-US" sz="2000" dirty="0" err="1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Dx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10.29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16.22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4.21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58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อัตรา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การเจาะ 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H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/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C 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ก่อนให้ 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Antibiotic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100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83.82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79.28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92.63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93.22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58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อัตรา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การได้รับ 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IVF 30 ml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/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kg 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ใน  </a:t>
                      </a: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1 </a:t>
                      </a:r>
                      <a:r>
                        <a:rPr lang="th-TH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ชม</a:t>
                      </a:r>
                      <a:r>
                        <a:rPr lang="en-US" sz="2000" dirty="0" smtClean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.</a:t>
                      </a:r>
                      <a:r>
                        <a:rPr lang="th-TH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แรก </a:t>
                      </a:r>
                      <a:endParaRPr lang="en-US" sz="2000" dirty="0"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Browallia New" pitchFamily="34" charset="-34"/>
                          <a:ea typeface="Calibri"/>
                          <a:cs typeface="Browallia New" pitchFamily="34" charset="-34"/>
                        </a:rPr>
                        <a:t>88.14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Browallia New" pitchFamily="34" charset="-34"/>
                        <a:ea typeface="Calibri"/>
                        <a:cs typeface="Browallia New" pitchFamily="34" charset="-3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714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16632"/>
            <a:ext cx="9143999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th-TH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ผลลัพธ์และการพัฒนาที่ผ่านมา (</a:t>
            </a:r>
            <a:r>
              <a:rPr lang="en-US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Performance &amp; Interventions)</a:t>
            </a:r>
          </a:p>
        </p:txBody>
      </p:sp>
      <p:sp>
        <p:nvSpPr>
          <p:cNvPr id="5" name="กล่องข้อความ 2"/>
          <p:cNvSpPr txBox="1"/>
          <p:nvPr/>
        </p:nvSpPr>
        <p:spPr>
          <a:xfrm>
            <a:off x="251520" y="620688"/>
            <a:ext cx="8640960" cy="441352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th-TH" sz="2400" dirty="0" smtClean="0">
                <a:latin typeface="Browallia New" pitchFamily="34" charset="-34"/>
                <a:cs typeface="+mj-cs"/>
              </a:rPr>
              <a:t>วิเคราะห์ </a:t>
            </a:r>
            <a:r>
              <a:rPr lang="en-US" sz="2400" dirty="0">
                <a:latin typeface="BrowalliaUPC"/>
                <a:ea typeface="Calibri"/>
                <a:cs typeface="Cordia New"/>
              </a:rPr>
              <a:t>Delayed </a:t>
            </a:r>
            <a:r>
              <a:rPr lang="en-US" sz="2400" dirty="0" err="1">
                <a:latin typeface="BrowalliaUPC"/>
                <a:ea typeface="Calibri"/>
                <a:cs typeface="Cordia New"/>
              </a:rPr>
              <a:t>Dx</a:t>
            </a:r>
            <a:r>
              <a:rPr lang="en-US" sz="2400" dirty="0" smtClean="0">
                <a:latin typeface="BrowalliaUPC"/>
                <a:ea typeface="Calibri"/>
                <a:cs typeface="Cordia New"/>
              </a:rPr>
              <a:t>.</a:t>
            </a:r>
            <a:r>
              <a:rPr lang="th-TH" sz="2400" dirty="0" smtClean="0">
                <a:latin typeface="BrowalliaUPC"/>
                <a:ea typeface="Calibri"/>
                <a:cs typeface="Cordia New"/>
              </a:rPr>
              <a:t> </a:t>
            </a:r>
            <a:r>
              <a:rPr lang="en-US" sz="2400" dirty="0" smtClean="0">
                <a:latin typeface="Browallia New" pitchFamily="34" charset="-34"/>
                <a:cs typeface="+mj-cs"/>
              </a:rPr>
              <a:t>control </a:t>
            </a:r>
            <a:r>
              <a:rPr lang="en-US" sz="2400" dirty="0">
                <a:latin typeface="Browallia New" pitchFamily="34" charset="-34"/>
                <a:cs typeface="+mj-cs"/>
              </a:rPr>
              <a:t>chart ± </a:t>
            </a:r>
            <a:r>
              <a:rPr lang="en-US" sz="2400" dirty="0">
                <a:latin typeface="Browallia New" pitchFamily="34" charset="-34"/>
                <a:cs typeface="+mj-cs"/>
              </a:rPr>
              <a:t>2</a:t>
            </a:r>
            <a:r>
              <a:rPr lang="en-US" sz="2400" dirty="0" smtClean="0">
                <a:latin typeface="Browallia New" pitchFamily="34" charset="-34"/>
                <a:cs typeface="+mj-cs"/>
              </a:rPr>
              <a:t> </a:t>
            </a:r>
            <a:r>
              <a:rPr lang="en-US" sz="2400" dirty="0">
                <a:latin typeface="Browallia New" pitchFamily="34" charset="-34"/>
                <a:cs typeface="+mj-cs"/>
              </a:rPr>
              <a:t>SD</a:t>
            </a:r>
            <a:endParaRPr lang="th-TH" sz="2400" dirty="0">
              <a:latin typeface="Browallia New" pitchFamily="34" charset="-34"/>
              <a:cs typeface="+mj-cs"/>
            </a:endParaRPr>
          </a:p>
        </p:txBody>
      </p:sp>
      <p:graphicFrame>
        <p:nvGraphicFramePr>
          <p:cNvPr id="9" name="แผนภูมิ 8">
            <a:extLst>
              <a:ext uri="{FF2B5EF4-FFF2-40B4-BE49-F238E27FC236}">
                <a16:creationId xmlns="" xmlns:a16="http://schemas.microsoft.com/office/drawing/2014/main" id="{FBDBB9C3-D7DD-448B-BB4F-A340A8F31C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6548714"/>
              </p:ext>
            </p:extLst>
          </p:nvPr>
        </p:nvGraphicFramePr>
        <p:xfrm>
          <a:off x="125759" y="1034878"/>
          <a:ext cx="8892480" cy="5634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สี่เหลี่ยมผืนผ้า 7"/>
          <p:cNvSpPr/>
          <p:nvPr/>
        </p:nvSpPr>
        <p:spPr>
          <a:xfrm>
            <a:off x="5220072" y="4603643"/>
            <a:ext cx="22322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/>
            <a:r>
              <a:rPr lang="th-TH" sz="16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จัดทำ </a:t>
            </a:r>
            <a:r>
              <a:rPr lang="en-US" sz="1600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standing </a:t>
            </a:r>
            <a:r>
              <a:rPr lang="en-US" sz="1600" dirty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order for infection</a:t>
            </a:r>
            <a:endParaRPr lang="th-TH" sz="1600" dirty="0" smtClean="0">
              <a:solidFill>
                <a:schemeClr val="tx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283968" y="1223542"/>
            <a:ext cx="4032448" cy="3507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1600" dirty="0" smtClean="0">
                <a:solidFill>
                  <a:schemeClr val="tx1"/>
                </a:solidFill>
              </a:rPr>
              <a:t>บันทึกเวชระเบียนไม่ครบถ้วนเรื่องการวินิจฉัย แต่ได้ให้การรักษาแล้ว</a:t>
            </a:r>
          </a:p>
        </p:txBody>
      </p:sp>
    </p:spTree>
    <p:extLst>
      <p:ext uri="{BB962C8B-B14F-4D97-AF65-F5344CB8AC3E}">
        <p14:creationId xmlns:p14="http://schemas.microsoft.com/office/powerpoint/2010/main" val="115230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457199" y="1052736"/>
            <a:ext cx="8229600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วิเคราะห์ผลการพัฒนา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Sepsis Delayed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Dx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.</a:t>
            </a:r>
            <a:endParaRPr lang="th-TH" sz="2000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 algn="thaiDist">
              <a:buFont typeface="Arial" pitchFamily="34" charset="0"/>
              <a:buNone/>
            </a:pP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	จากการทบทวนผู้ป่วยที่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Delay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Dx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.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 ที่สูงในช่วง</a:t>
            </a:r>
            <a:r>
              <a:rPr lang="th-TH" sz="2000" dirty="0" err="1" smtClean="0">
                <a:latin typeface="Browallia New" pitchFamily="34" charset="-34"/>
                <a:cs typeface="Browallia New" pitchFamily="34" charset="-34"/>
              </a:rPr>
              <a:t>ไตรมาส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4/60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และ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2/61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พบว่าเกิดจากการบันทึกเวชระเบียนไม่ครบถ้วน แพทย์ไม่ได้เขียน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Dx.Sepsis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แต่ไม่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Delay management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ผู้ป่วยได้รับการดูแลรักษาก่อนการ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Dx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.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ซึ่งสัมพันธ์กับอัตราการ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Start Antibiotic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ภายใน 1 ชั่วโมงที่เพิ่มขึ้นอย่างต่อเนื่อง  จึงได้ปรับปรุงโดยการทำ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standing order for infection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ซึ่งมีให้บันทึกเวลาในการ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Dx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. Sepsis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ทำให้อัตราการ 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delay </a:t>
            </a:r>
            <a:r>
              <a:rPr lang="en-US" sz="2000" dirty="0" err="1" smtClean="0">
                <a:latin typeface="Browallia New" pitchFamily="34" charset="-34"/>
                <a:cs typeface="Browallia New" pitchFamily="34" charset="-34"/>
              </a:rPr>
              <a:t>Dx</a:t>
            </a:r>
            <a:r>
              <a:rPr lang="en-US" sz="2000" dirty="0" smtClean="0">
                <a:latin typeface="Browallia New" pitchFamily="34" charset="-34"/>
                <a:cs typeface="Browallia New" pitchFamily="34" charset="-34"/>
              </a:rPr>
              <a:t>. </a:t>
            </a: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ลดลง</a:t>
            </a:r>
            <a:endParaRPr lang="en-US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57199" y="3501008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Browallia New" pitchFamily="34" charset="-34"/>
                <a:cs typeface="Browallia New" pitchFamily="34" charset="-34"/>
              </a:rPr>
              <a:t>แผนพัฒนาต่อเนื่อง</a:t>
            </a:r>
          </a:p>
          <a:p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1.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ติดตามการใช้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standing order for infection 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อย่างต่อเนื่อง</a:t>
            </a:r>
            <a:endParaRPr lang="th-TH" sz="2000" b="1" dirty="0" smtClean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16632"/>
            <a:ext cx="9143999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th-TH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ผลลัพธ์และการพัฒนาที่ผ่านมา (</a:t>
            </a:r>
            <a:r>
              <a:rPr lang="en-US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Performance &amp; Interventions)</a:t>
            </a:r>
          </a:p>
        </p:txBody>
      </p:sp>
    </p:spTree>
    <p:extLst>
      <p:ext uri="{BB962C8B-B14F-4D97-AF65-F5344CB8AC3E}">
        <p14:creationId xmlns:p14="http://schemas.microsoft.com/office/powerpoint/2010/main" val="257621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16632"/>
            <a:ext cx="9143999" cy="53091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th-TH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ผลลัพธ์และการพัฒนาที่ผ่านมา (</a:t>
            </a:r>
            <a:r>
              <a:rPr lang="en-US" altLang="en-US" sz="3000" b="1" dirty="0">
                <a:solidFill>
                  <a:prstClr val="black"/>
                </a:solidFill>
                <a:latin typeface="Browallia New" panose="020B0604020202020204" pitchFamily="34" charset="-34"/>
                <a:ea typeface="Calibri" panose="020F0502020204030204" pitchFamily="34" charset="0"/>
                <a:cs typeface="Browallia New" panose="020B0604020202020204" pitchFamily="34" charset="-34"/>
              </a:rPr>
              <a:t>Performance &amp; Interventions)</a:t>
            </a:r>
          </a:p>
        </p:txBody>
      </p:sp>
      <p:sp>
        <p:nvSpPr>
          <p:cNvPr id="5" name="กล่องข้อความ 2"/>
          <p:cNvSpPr txBox="1"/>
          <p:nvPr/>
        </p:nvSpPr>
        <p:spPr>
          <a:xfrm>
            <a:off x="251520" y="620688"/>
            <a:ext cx="8640960" cy="441352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th-TH" sz="2400" dirty="0" smtClean="0">
                <a:latin typeface="Browallia New" pitchFamily="34" charset="-34"/>
                <a:cs typeface="+mj-cs"/>
              </a:rPr>
              <a:t>วิเคราะห์ </a:t>
            </a:r>
            <a:r>
              <a:rPr lang="th-TH" sz="2400" dirty="0" smtClean="0">
                <a:latin typeface="Angsana New" pitchFamily="18" charset="-34"/>
                <a:cs typeface="+mj-cs"/>
              </a:rPr>
              <a:t>อัตราการได้รับ </a:t>
            </a:r>
            <a:r>
              <a:rPr lang="en-US" sz="2400" dirty="0" smtClean="0">
                <a:latin typeface="Angsana New" pitchFamily="18" charset="-34"/>
                <a:cs typeface="+mj-cs"/>
              </a:rPr>
              <a:t>ATB </a:t>
            </a:r>
            <a:r>
              <a:rPr lang="th-TH" sz="2400" dirty="0" smtClean="0">
                <a:latin typeface="Angsana New" pitchFamily="18" charset="-34"/>
                <a:cs typeface="+mj-cs"/>
              </a:rPr>
              <a:t>ใน </a:t>
            </a:r>
            <a:r>
              <a:rPr lang="en-US" sz="2400" dirty="0" smtClean="0">
                <a:latin typeface="Angsana New" pitchFamily="18" charset="-34"/>
                <a:cs typeface="+mj-cs"/>
              </a:rPr>
              <a:t>1 </a:t>
            </a:r>
            <a:r>
              <a:rPr lang="th-TH" sz="2400" dirty="0" smtClean="0">
                <a:latin typeface="Angsana New" pitchFamily="18" charset="-34"/>
                <a:cs typeface="+mj-cs"/>
              </a:rPr>
              <a:t>ชั่วโมง  </a:t>
            </a:r>
            <a:r>
              <a:rPr lang="en-US" sz="2400" dirty="0" smtClean="0">
                <a:latin typeface="Browallia New" pitchFamily="34" charset="-34"/>
                <a:cs typeface="+mj-cs"/>
              </a:rPr>
              <a:t>control </a:t>
            </a:r>
            <a:r>
              <a:rPr lang="en-US" sz="2400" dirty="0">
                <a:latin typeface="Browallia New" pitchFamily="34" charset="-34"/>
                <a:cs typeface="+mj-cs"/>
              </a:rPr>
              <a:t>chart ± </a:t>
            </a:r>
            <a:r>
              <a:rPr lang="en-US" sz="2400" dirty="0" smtClean="0">
                <a:latin typeface="Browallia New" pitchFamily="34" charset="-34"/>
                <a:cs typeface="+mj-cs"/>
              </a:rPr>
              <a:t>2 </a:t>
            </a:r>
            <a:r>
              <a:rPr lang="en-US" sz="2400" dirty="0">
                <a:latin typeface="Browallia New" pitchFamily="34" charset="-34"/>
                <a:cs typeface="+mj-cs"/>
              </a:rPr>
              <a:t>SD</a:t>
            </a:r>
            <a:endParaRPr lang="th-TH" sz="2400" dirty="0">
              <a:latin typeface="Browallia New" pitchFamily="34" charset="-34"/>
              <a:cs typeface="+mj-cs"/>
            </a:endParaRPr>
          </a:p>
        </p:txBody>
      </p:sp>
      <p:graphicFrame>
        <p:nvGraphicFramePr>
          <p:cNvPr id="9" name="แผนภูมิ 8">
            <a:extLst>
              <a:ext uri="{FF2B5EF4-FFF2-40B4-BE49-F238E27FC236}">
                <a16:creationId xmlns="" xmlns:a16="http://schemas.microsoft.com/office/drawing/2014/main" id="{FBDBB9C3-D7DD-448B-BB4F-A340A8F31C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6342024"/>
              </p:ext>
            </p:extLst>
          </p:nvPr>
        </p:nvGraphicFramePr>
        <p:xfrm>
          <a:off x="125759" y="1074284"/>
          <a:ext cx="8892480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ตัวแทนเนื้อหา 2"/>
          <p:cNvSpPr>
            <a:spLocks noGrp="1"/>
          </p:cNvSpPr>
          <p:nvPr>
            <p:ph idx="1"/>
          </p:nvPr>
        </p:nvSpPr>
        <p:spPr>
          <a:xfrm>
            <a:off x="483548" y="4149080"/>
            <a:ext cx="8229600" cy="17281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000" dirty="0" smtClean="0">
                <a:latin typeface="Browallia New" pitchFamily="34" charset="-34"/>
                <a:cs typeface="Browallia New" pitchFamily="34" charset="-34"/>
              </a:rPr>
              <a:t>วิเคราะห์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การให้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Antibiotic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ใน 1 ชม.เดิมพบปัญหาล่าช้าไม่ได้ภายในเวลาจากการรอ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load IVF  ,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รอเจาะ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H/C x 2 specimen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 ห่างกัน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30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นาที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และไป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Stat Antibiotic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ที่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IPD 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จึงได้ปรับการให้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Antibiotic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โดยไม่ต้องรอ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Load IVF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ครบ เปิดเส้น 2 เส้นทุกรายที่มีคำสั่งการรักษา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Load IVF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เพื่อความรวดเร็ว     ปรับการเจาะ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H/C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โดยเจาะ 2 ตำแหน่งไม่ต้องรอเจาะห่างกัน 30 นาที    ปรับการ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Stat Antibiotic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จาก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IPD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เป็น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Stat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ที่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ER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ทุกราย  ส่งผลให้อัตราการให้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ATB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ใน </a:t>
            </a:r>
            <a:r>
              <a:rPr lang="en-US" sz="2000" dirty="0">
                <a:latin typeface="Browallia New" pitchFamily="34" charset="-34"/>
                <a:cs typeface="Browallia New" pitchFamily="34" charset="-34"/>
              </a:rPr>
              <a:t>1 </a:t>
            </a:r>
            <a:r>
              <a:rPr lang="th-TH" sz="2000" dirty="0">
                <a:latin typeface="Browallia New" pitchFamily="34" charset="-34"/>
                <a:cs typeface="Browallia New" pitchFamily="34" charset="-34"/>
              </a:rPr>
              <a:t>ชั่วโมงมีแนวโน้มดีขึ้นเรื่อยๆถึงเกณฑ์เป้าหมาย</a:t>
            </a:r>
            <a:endParaRPr lang="en-US" sz="2000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39552" y="5961474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Browallia New" pitchFamily="34" charset="-34"/>
                <a:cs typeface="Browallia New" pitchFamily="34" charset="-34"/>
              </a:rPr>
              <a:t>แผนพัฒนาต่อเนื่อง</a:t>
            </a:r>
          </a:p>
          <a:p>
            <a:r>
              <a:rPr lang="th-TH" sz="2000" dirty="0"/>
              <a:t>1. กำกับติดตามการใช้ </a:t>
            </a:r>
            <a:r>
              <a:rPr lang="en-US" sz="2000" dirty="0"/>
              <a:t>CPG Sepsis </a:t>
            </a:r>
            <a:r>
              <a:rPr lang="th-TH" sz="2000" dirty="0"/>
              <a:t>อย่างต่อเนื่อง </a:t>
            </a:r>
            <a:endParaRPr lang="th-TH" sz="2000" b="1" dirty="0" smtClean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3781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1603</Words>
  <Application>Microsoft Office PowerPoint</Application>
  <PresentationFormat>On-screen Show (4:3)</PresentationFormat>
  <Paragraphs>202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Angsana New</vt:lpstr>
      <vt:lpstr>Arial</vt:lpstr>
      <vt:lpstr>Browallia New</vt:lpstr>
      <vt:lpstr>BrowalliaUPC</vt:lpstr>
      <vt:lpstr>Calibri</vt:lpstr>
      <vt:lpstr>Cordia New</vt:lpstr>
      <vt:lpstr>Tahoma</vt:lpstr>
      <vt:lpstr>Times New Roman</vt:lpstr>
      <vt:lpstr>ชุดรูปแบบของ Office</vt:lpstr>
      <vt:lpstr>Clinical Tracer Sepsis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ผลลัพธ์และการพัฒนาที่ผ่านมา(Performance &amp; Interventions)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ComCare</dc:creator>
  <cp:lastModifiedBy>khunha</cp:lastModifiedBy>
  <cp:revision>84</cp:revision>
  <dcterms:created xsi:type="dcterms:W3CDTF">2018-10-01T07:10:18Z</dcterms:created>
  <dcterms:modified xsi:type="dcterms:W3CDTF">2019-07-04T03:00:38Z</dcterms:modified>
</cp:coreProperties>
</file>